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70" r:id="rId4"/>
  </p:sldMasterIdLst>
  <p:notesMasterIdLst>
    <p:notesMasterId r:id="rId46"/>
  </p:notesMasterIdLst>
  <p:sldIdLst>
    <p:sldId id="256" r:id="rId5"/>
    <p:sldId id="259" r:id="rId6"/>
    <p:sldId id="261" r:id="rId7"/>
    <p:sldId id="2227" r:id="rId8"/>
    <p:sldId id="2226" r:id="rId9"/>
    <p:sldId id="2225" r:id="rId10"/>
    <p:sldId id="266" r:id="rId11"/>
    <p:sldId id="267" r:id="rId12"/>
    <p:sldId id="257" r:id="rId13"/>
    <p:sldId id="2085" r:id="rId14"/>
    <p:sldId id="2086" r:id="rId15"/>
    <p:sldId id="2160" r:id="rId16"/>
    <p:sldId id="2159" r:id="rId17"/>
    <p:sldId id="2158" r:id="rId18"/>
    <p:sldId id="2179" r:id="rId19"/>
    <p:sldId id="2181" r:id="rId20"/>
    <p:sldId id="2182" r:id="rId21"/>
    <p:sldId id="2183" r:id="rId22"/>
    <p:sldId id="2194" r:id="rId23"/>
    <p:sldId id="2195" r:id="rId24"/>
    <p:sldId id="2219" r:id="rId25"/>
    <p:sldId id="2196" r:id="rId26"/>
    <p:sldId id="2197" r:id="rId27"/>
    <p:sldId id="2221" r:id="rId28"/>
    <p:sldId id="2220" r:id="rId29"/>
    <p:sldId id="2222" r:id="rId30"/>
    <p:sldId id="2223" r:id="rId31"/>
    <p:sldId id="2202" r:id="rId32"/>
    <p:sldId id="2204" r:id="rId33"/>
    <p:sldId id="2205" r:id="rId34"/>
    <p:sldId id="2224" r:id="rId35"/>
    <p:sldId id="2206" r:id="rId36"/>
    <p:sldId id="2208" r:id="rId37"/>
    <p:sldId id="2210" r:id="rId38"/>
    <p:sldId id="2209" r:id="rId39"/>
    <p:sldId id="2211" r:id="rId40"/>
    <p:sldId id="2212" r:id="rId41"/>
    <p:sldId id="2213" r:id="rId42"/>
    <p:sldId id="2192" r:id="rId43"/>
    <p:sldId id="2214" r:id="rId44"/>
    <p:sldId id="265" r:id="rId45"/>
  </p:sldIdLst>
  <p:sldSz cx="12192000" cy="6858000"/>
  <p:notesSz cx="6799263"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6E915B-D4CF-4310-B700-8F032C37F2E9}" v="6" dt="2024-05-14T13:27:42.5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878" autoAdjust="0"/>
    <p:restoredTop sz="94673" autoAdjust="0"/>
  </p:normalViewPr>
  <p:slideViewPr>
    <p:cSldViewPr snapToGrid="0">
      <p:cViewPr varScale="1">
        <p:scale>
          <a:sx n="103" d="100"/>
          <a:sy n="103" d="100"/>
        </p:scale>
        <p:origin x="114" y="14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CAB043D9-4D9F-4232-839E-9583B4BA8118}" type="datetimeFigureOut">
              <a:rPr lang="en-GB" smtClean="0"/>
              <a:t>22/05/2024</a:t>
            </a:fld>
            <a:endParaRPr lang="en-GB"/>
          </a:p>
        </p:txBody>
      </p:sp>
      <p:sp>
        <p:nvSpPr>
          <p:cNvPr id="4" name="Slide Image Placeholder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3433B2E9-379C-4EB5-BE00-55399A443E8A}" type="slidenum">
              <a:rPr lang="en-GB" smtClean="0"/>
              <a:t>‹#›</a:t>
            </a:fld>
            <a:endParaRPr lang="en-GB"/>
          </a:p>
        </p:txBody>
      </p:sp>
    </p:spTree>
    <p:extLst>
      <p:ext uri="{BB962C8B-B14F-4D97-AF65-F5344CB8AC3E}">
        <p14:creationId xmlns:p14="http://schemas.microsoft.com/office/powerpoint/2010/main" val="2870682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433B2E9-379C-4EB5-BE00-55399A443E8A}" type="slidenum">
              <a:rPr lang="en-GB" smtClean="0"/>
              <a:t>1</a:t>
            </a:fld>
            <a:endParaRPr lang="en-GB"/>
          </a:p>
        </p:txBody>
      </p:sp>
    </p:spTree>
    <p:extLst>
      <p:ext uri="{BB962C8B-B14F-4D97-AF65-F5344CB8AC3E}">
        <p14:creationId xmlns:p14="http://schemas.microsoft.com/office/powerpoint/2010/main" val="2715267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433B2E9-379C-4EB5-BE00-55399A443E8A}" type="slidenum">
              <a:rPr lang="en-GB" smtClean="0"/>
              <a:t>12</a:t>
            </a:fld>
            <a:endParaRPr lang="en-GB"/>
          </a:p>
        </p:txBody>
      </p:sp>
    </p:spTree>
    <p:extLst>
      <p:ext uri="{BB962C8B-B14F-4D97-AF65-F5344CB8AC3E}">
        <p14:creationId xmlns:p14="http://schemas.microsoft.com/office/powerpoint/2010/main" val="826723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2025 implementation date….</a:t>
            </a:r>
          </a:p>
        </p:txBody>
      </p:sp>
      <p:sp>
        <p:nvSpPr>
          <p:cNvPr id="4" name="Slide Number Placeholder 3"/>
          <p:cNvSpPr>
            <a:spLocks noGrp="1"/>
          </p:cNvSpPr>
          <p:nvPr>
            <p:ph type="sldNum" sz="quarter" idx="5"/>
          </p:nvPr>
        </p:nvSpPr>
        <p:spPr/>
        <p:txBody>
          <a:bodyPr/>
          <a:lstStyle/>
          <a:p>
            <a:fld id="{3433B2E9-379C-4EB5-BE00-55399A443E8A}" type="slidenum">
              <a:rPr lang="en-GB" smtClean="0"/>
              <a:t>13</a:t>
            </a:fld>
            <a:endParaRPr lang="en-GB"/>
          </a:p>
        </p:txBody>
      </p:sp>
    </p:spTree>
    <p:extLst>
      <p:ext uri="{BB962C8B-B14F-4D97-AF65-F5344CB8AC3E}">
        <p14:creationId xmlns:p14="http://schemas.microsoft.com/office/powerpoint/2010/main" val="37978748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433B2E9-379C-4EB5-BE00-55399A443E8A}" type="slidenum">
              <a:rPr lang="en-GB" smtClean="0"/>
              <a:t>14</a:t>
            </a:fld>
            <a:endParaRPr lang="en-GB"/>
          </a:p>
        </p:txBody>
      </p:sp>
    </p:spTree>
    <p:extLst>
      <p:ext uri="{BB962C8B-B14F-4D97-AF65-F5344CB8AC3E}">
        <p14:creationId xmlns:p14="http://schemas.microsoft.com/office/powerpoint/2010/main" val="3974246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433B2E9-379C-4EB5-BE00-55399A443E8A}" type="slidenum">
              <a:rPr lang="en-GB" smtClean="0"/>
              <a:t>15</a:t>
            </a:fld>
            <a:endParaRPr lang="en-GB"/>
          </a:p>
        </p:txBody>
      </p:sp>
    </p:spTree>
    <p:extLst>
      <p:ext uri="{BB962C8B-B14F-4D97-AF65-F5344CB8AC3E}">
        <p14:creationId xmlns:p14="http://schemas.microsoft.com/office/powerpoint/2010/main" val="462311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433B2E9-379C-4EB5-BE00-55399A443E8A}" type="slidenum">
              <a:rPr lang="en-GB" smtClean="0"/>
              <a:t>16</a:t>
            </a:fld>
            <a:endParaRPr lang="en-GB"/>
          </a:p>
        </p:txBody>
      </p:sp>
    </p:spTree>
    <p:extLst>
      <p:ext uri="{BB962C8B-B14F-4D97-AF65-F5344CB8AC3E}">
        <p14:creationId xmlns:p14="http://schemas.microsoft.com/office/powerpoint/2010/main" val="2167546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433B2E9-379C-4EB5-BE00-55399A443E8A}" type="slidenum">
              <a:rPr lang="en-GB" smtClean="0"/>
              <a:t>17</a:t>
            </a:fld>
            <a:endParaRPr lang="en-GB"/>
          </a:p>
        </p:txBody>
      </p:sp>
    </p:spTree>
    <p:extLst>
      <p:ext uri="{BB962C8B-B14F-4D97-AF65-F5344CB8AC3E}">
        <p14:creationId xmlns:p14="http://schemas.microsoft.com/office/powerpoint/2010/main" val="2353550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433B2E9-379C-4EB5-BE00-55399A443E8A}" type="slidenum">
              <a:rPr lang="en-GB" smtClean="0"/>
              <a:t>18</a:t>
            </a:fld>
            <a:endParaRPr lang="en-GB"/>
          </a:p>
        </p:txBody>
      </p:sp>
    </p:spTree>
    <p:extLst>
      <p:ext uri="{BB962C8B-B14F-4D97-AF65-F5344CB8AC3E}">
        <p14:creationId xmlns:p14="http://schemas.microsoft.com/office/powerpoint/2010/main" val="27506592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433B2E9-379C-4EB5-BE00-55399A443E8A}" type="slidenum">
              <a:rPr lang="en-GB" smtClean="0"/>
              <a:t>19</a:t>
            </a:fld>
            <a:endParaRPr lang="en-GB"/>
          </a:p>
        </p:txBody>
      </p:sp>
    </p:spTree>
    <p:extLst>
      <p:ext uri="{BB962C8B-B14F-4D97-AF65-F5344CB8AC3E}">
        <p14:creationId xmlns:p14="http://schemas.microsoft.com/office/powerpoint/2010/main" val="22646732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433B2E9-379C-4EB5-BE00-55399A443E8A}" type="slidenum">
              <a:rPr lang="en-GB" smtClean="0"/>
              <a:t>20</a:t>
            </a:fld>
            <a:endParaRPr lang="en-GB"/>
          </a:p>
        </p:txBody>
      </p:sp>
    </p:spTree>
    <p:extLst>
      <p:ext uri="{BB962C8B-B14F-4D97-AF65-F5344CB8AC3E}">
        <p14:creationId xmlns:p14="http://schemas.microsoft.com/office/powerpoint/2010/main" val="474524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433B2E9-379C-4EB5-BE00-55399A443E8A}" type="slidenum">
              <a:rPr lang="en-GB" smtClean="0"/>
              <a:t>21</a:t>
            </a:fld>
            <a:endParaRPr lang="en-GB"/>
          </a:p>
        </p:txBody>
      </p:sp>
    </p:spTree>
    <p:extLst>
      <p:ext uri="{BB962C8B-B14F-4D97-AF65-F5344CB8AC3E}">
        <p14:creationId xmlns:p14="http://schemas.microsoft.com/office/powerpoint/2010/main" val="3487282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433B2E9-379C-4EB5-BE00-55399A443E8A}" type="slidenum">
              <a:rPr lang="en-GB" smtClean="0"/>
              <a:t>2</a:t>
            </a:fld>
            <a:endParaRPr lang="en-GB"/>
          </a:p>
        </p:txBody>
      </p:sp>
    </p:spTree>
    <p:extLst>
      <p:ext uri="{BB962C8B-B14F-4D97-AF65-F5344CB8AC3E}">
        <p14:creationId xmlns:p14="http://schemas.microsoft.com/office/powerpoint/2010/main" val="3520277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433B2E9-379C-4EB5-BE00-55399A443E8A}" type="slidenum">
              <a:rPr lang="en-GB" smtClean="0"/>
              <a:t>22</a:t>
            </a:fld>
            <a:endParaRPr lang="en-GB"/>
          </a:p>
        </p:txBody>
      </p:sp>
    </p:spTree>
    <p:extLst>
      <p:ext uri="{BB962C8B-B14F-4D97-AF65-F5344CB8AC3E}">
        <p14:creationId xmlns:p14="http://schemas.microsoft.com/office/powerpoint/2010/main" val="3577403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433B2E9-379C-4EB5-BE00-55399A443E8A}" type="slidenum">
              <a:rPr lang="en-GB" smtClean="0"/>
              <a:t>23</a:t>
            </a:fld>
            <a:endParaRPr lang="en-GB"/>
          </a:p>
        </p:txBody>
      </p:sp>
    </p:spTree>
    <p:extLst>
      <p:ext uri="{BB962C8B-B14F-4D97-AF65-F5344CB8AC3E}">
        <p14:creationId xmlns:p14="http://schemas.microsoft.com/office/powerpoint/2010/main" val="33376972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433B2E9-379C-4EB5-BE00-55399A443E8A}" type="slidenum">
              <a:rPr lang="en-GB" smtClean="0"/>
              <a:t>24</a:t>
            </a:fld>
            <a:endParaRPr lang="en-GB"/>
          </a:p>
        </p:txBody>
      </p:sp>
    </p:spTree>
    <p:extLst>
      <p:ext uri="{BB962C8B-B14F-4D97-AF65-F5344CB8AC3E}">
        <p14:creationId xmlns:p14="http://schemas.microsoft.com/office/powerpoint/2010/main" val="10919602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C666135-7E61-475E-8FA8-91DCF55B7D91}" type="slidenum">
              <a:rPr lang="en-GB" smtClean="0"/>
              <a:t>25</a:t>
            </a:fld>
            <a:endParaRPr lang="en-GB"/>
          </a:p>
        </p:txBody>
      </p:sp>
    </p:spTree>
    <p:extLst>
      <p:ext uri="{BB962C8B-B14F-4D97-AF65-F5344CB8AC3E}">
        <p14:creationId xmlns:p14="http://schemas.microsoft.com/office/powerpoint/2010/main" val="1918497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433B2E9-379C-4EB5-BE00-55399A443E8A}" type="slidenum">
              <a:rPr lang="en-GB" smtClean="0"/>
              <a:t>26</a:t>
            </a:fld>
            <a:endParaRPr lang="en-GB"/>
          </a:p>
        </p:txBody>
      </p:sp>
    </p:spTree>
    <p:extLst>
      <p:ext uri="{BB962C8B-B14F-4D97-AF65-F5344CB8AC3E}">
        <p14:creationId xmlns:p14="http://schemas.microsoft.com/office/powerpoint/2010/main" val="34573763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433B2E9-379C-4EB5-BE00-55399A443E8A}" type="slidenum">
              <a:rPr lang="en-GB" smtClean="0"/>
              <a:t>27</a:t>
            </a:fld>
            <a:endParaRPr lang="en-GB"/>
          </a:p>
        </p:txBody>
      </p:sp>
    </p:spTree>
    <p:extLst>
      <p:ext uri="{BB962C8B-B14F-4D97-AF65-F5344CB8AC3E}">
        <p14:creationId xmlns:p14="http://schemas.microsoft.com/office/powerpoint/2010/main" val="10011080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433B2E9-379C-4EB5-BE00-55399A443E8A}" type="slidenum">
              <a:rPr lang="en-GB" smtClean="0"/>
              <a:t>28</a:t>
            </a:fld>
            <a:endParaRPr lang="en-GB"/>
          </a:p>
        </p:txBody>
      </p:sp>
    </p:spTree>
    <p:extLst>
      <p:ext uri="{BB962C8B-B14F-4D97-AF65-F5344CB8AC3E}">
        <p14:creationId xmlns:p14="http://schemas.microsoft.com/office/powerpoint/2010/main" val="40196041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433B2E9-379C-4EB5-BE00-55399A443E8A}" type="slidenum">
              <a:rPr lang="en-GB" smtClean="0"/>
              <a:t>29</a:t>
            </a:fld>
            <a:endParaRPr lang="en-GB"/>
          </a:p>
        </p:txBody>
      </p:sp>
    </p:spTree>
    <p:extLst>
      <p:ext uri="{BB962C8B-B14F-4D97-AF65-F5344CB8AC3E}">
        <p14:creationId xmlns:p14="http://schemas.microsoft.com/office/powerpoint/2010/main" val="42468591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433B2E9-379C-4EB5-BE00-55399A443E8A}" type="slidenum">
              <a:rPr lang="en-GB" smtClean="0"/>
              <a:t>30</a:t>
            </a:fld>
            <a:endParaRPr lang="en-GB"/>
          </a:p>
        </p:txBody>
      </p:sp>
    </p:spTree>
    <p:extLst>
      <p:ext uri="{BB962C8B-B14F-4D97-AF65-F5344CB8AC3E}">
        <p14:creationId xmlns:p14="http://schemas.microsoft.com/office/powerpoint/2010/main" val="40723857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433B2E9-379C-4EB5-BE00-55399A443E8A}" type="slidenum">
              <a:rPr lang="en-GB" smtClean="0"/>
              <a:t>31</a:t>
            </a:fld>
            <a:endParaRPr lang="en-GB"/>
          </a:p>
        </p:txBody>
      </p:sp>
    </p:spTree>
    <p:extLst>
      <p:ext uri="{BB962C8B-B14F-4D97-AF65-F5344CB8AC3E}">
        <p14:creationId xmlns:p14="http://schemas.microsoft.com/office/powerpoint/2010/main" val="346913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433B2E9-379C-4EB5-BE00-55399A443E8A}" type="slidenum">
              <a:rPr lang="en-GB" smtClean="0"/>
              <a:t>3</a:t>
            </a:fld>
            <a:endParaRPr lang="en-GB"/>
          </a:p>
        </p:txBody>
      </p:sp>
    </p:spTree>
    <p:extLst>
      <p:ext uri="{BB962C8B-B14F-4D97-AF65-F5344CB8AC3E}">
        <p14:creationId xmlns:p14="http://schemas.microsoft.com/office/powerpoint/2010/main" val="21406373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666135-7E61-475E-8FA8-91DCF55B7D91}" type="slidenum">
              <a:rPr lang="en-GB" smtClean="0"/>
              <a:t>32</a:t>
            </a:fld>
            <a:endParaRPr lang="en-GB"/>
          </a:p>
        </p:txBody>
      </p:sp>
    </p:spTree>
    <p:extLst>
      <p:ext uri="{BB962C8B-B14F-4D97-AF65-F5344CB8AC3E}">
        <p14:creationId xmlns:p14="http://schemas.microsoft.com/office/powerpoint/2010/main" val="8693939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433B2E9-379C-4EB5-BE00-55399A443E8A}" type="slidenum">
              <a:rPr lang="en-GB" smtClean="0"/>
              <a:t>33</a:t>
            </a:fld>
            <a:endParaRPr lang="en-GB"/>
          </a:p>
        </p:txBody>
      </p:sp>
    </p:spTree>
    <p:extLst>
      <p:ext uri="{BB962C8B-B14F-4D97-AF65-F5344CB8AC3E}">
        <p14:creationId xmlns:p14="http://schemas.microsoft.com/office/powerpoint/2010/main" val="28459495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433B2E9-379C-4EB5-BE00-55399A443E8A}" type="slidenum">
              <a:rPr lang="en-GB" smtClean="0"/>
              <a:t>34</a:t>
            </a:fld>
            <a:endParaRPr lang="en-GB"/>
          </a:p>
        </p:txBody>
      </p:sp>
    </p:spTree>
    <p:extLst>
      <p:ext uri="{BB962C8B-B14F-4D97-AF65-F5344CB8AC3E}">
        <p14:creationId xmlns:p14="http://schemas.microsoft.com/office/powerpoint/2010/main" val="9190774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433B2E9-379C-4EB5-BE00-55399A443E8A}" type="slidenum">
              <a:rPr lang="en-GB" smtClean="0"/>
              <a:t>35</a:t>
            </a:fld>
            <a:endParaRPr lang="en-GB"/>
          </a:p>
        </p:txBody>
      </p:sp>
    </p:spTree>
    <p:extLst>
      <p:ext uri="{BB962C8B-B14F-4D97-AF65-F5344CB8AC3E}">
        <p14:creationId xmlns:p14="http://schemas.microsoft.com/office/powerpoint/2010/main" val="23053160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433B2E9-379C-4EB5-BE00-55399A443E8A}" type="slidenum">
              <a:rPr lang="en-GB" smtClean="0"/>
              <a:t>36</a:t>
            </a:fld>
            <a:endParaRPr lang="en-GB"/>
          </a:p>
        </p:txBody>
      </p:sp>
    </p:spTree>
    <p:extLst>
      <p:ext uri="{BB962C8B-B14F-4D97-AF65-F5344CB8AC3E}">
        <p14:creationId xmlns:p14="http://schemas.microsoft.com/office/powerpoint/2010/main" val="36110211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school should have a plan for identifying who will be involved in </a:t>
            </a:r>
            <a:r>
              <a:rPr lang="en-US" dirty="0" err="1"/>
              <a:t>lioturgicla</a:t>
            </a:r>
            <a:r>
              <a:rPr lang="en-US" dirty="0"/>
              <a:t> </a:t>
            </a:r>
            <a:r>
              <a:rPr lang="en-US" dirty="0" err="1"/>
              <a:t>mnistires</a:t>
            </a:r>
            <a:r>
              <a:rPr lang="en-US" dirty="0"/>
              <a:t> and how they will be formed. And, of course, staff need to be formed as ministers too – not just pupils.</a:t>
            </a:r>
          </a:p>
        </p:txBody>
      </p:sp>
      <p:sp>
        <p:nvSpPr>
          <p:cNvPr id="4" name="Slide Number Placeholder 3"/>
          <p:cNvSpPr>
            <a:spLocks noGrp="1"/>
          </p:cNvSpPr>
          <p:nvPr>
            <p:ph type="sldNum" sz="quarter" idx="5"/>
          </p:nvPr>
        </p:nvSpPr>
        <p:spPr/>
        <p:txBody>
          <a:bodyPr/>
          <a:lstStyle/>
          <a:p>
            <a:fld id="{5C666135-7E61-475E-8FA8-91DCF55B7D91}" type="slidenum">
              <a:rPr lang="en-GB" smtClean="0"/>
              <a:t>37</a:t>
            </a:fld>
            <a:endParaRPr lang="en-GB"/>
          </a:p>
        </p:txBody>
      </p:sp>
    </p:spTree>
    <p:extLst>
      <p:ext uri="{BB962C8B-B14F-4D97-AF65-F5344CB8AC3E}">
        <p14:creationId xmlns:p14="http://schemas.microsoft.com/office/powerpoint/2010/main" val="2099534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C666135-7E61-475E-8FA8-91DCF55B7D91}" type="slidenum">
              <a:rPr lang="en-GB" smtClean="0"/>
              <a:t>38</a:t>
            </a:fld>
            <a:endParaRPr lang="en-GB"/>
          </a:p>
        </p:txBody>
      </p:sp>
    </p:spTree>
    <p:extLst>
      <p:ext uri="{BB962C8B-B14F-4D97-AF65-F5344CB8AC3E}">
        <p14:creationId xmlns:p14="http://schemas.microsoft.com/office/powerpoint/2010/main" val="17526306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433B2E9-379C-4EB5-BE00-55399A443E8A}" type="slidenum">
              <a:rPr lang="en-GB" smtClean="0"/>
              <a:t>39</a:t>
            </a:fld>
            <a:endParaRPr lang="en-GB"/>
          </a:p>
        </p:txBody>
      </p:sp>
    </p:spTree>
    <p:extLst>
      <p:ext uri="{BB962C8B-B14F-4D97-AF65-F5344CB8AC3E}">
        <p14:creationId xmlns:p14="http://schemas.microsoft.com/office/powerpoint/2010/main" val="34496490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433B2E9-379C-4EB5-BE00-55399A443E8A}" type="slidenum">
              <a:rPr lang="en-GB" smtClean="0"/>
              <a:t>40</a:t>
            </a:fld>
            <a:endParaRPr lang="en-GB"/>
          </a:p>
        </p:txBody>
      </p:sp>
    </p:spTree>
    <p:extLst>
      <p:ext uri="{BB962C8B-B14F-4D97-AF65-F5344CB8AC3E}">
        <p14:creationId xmlns:p14="http://schemas.microsoft.com/office/powerpoint/2010/main" val="18656179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433B2E9-379C-4EB5-BE00-55399A443E8A}" type="slidenum">
              <a:rPr lang="en-GB" smtClean="0"/>
              <a:t>41</a:t>
            </a:fld>
            <a:endParaRPr lang="en-GB"/>
          </a:p>
        </p:txBody>
      </p:sp>
    </p:spTree>
    <p:extLst>
      <p:ext uri="{BB962C8B-B14F-4D97-AF65-F5344CB8AC3E}">
        <p14:creationId xmlns:p14="http://schemas.microsoft.com/office/powerpoint/2010/main" val="3564267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Links on </a:t>
            </a:r>
            <a:r>
              <a:rPr lang="en-GB" dirty="0" err="1"/>
              <a:t>mailchimp</a:t>
            </a:r>
            <a:r>
              <a:rPr lang="en-GB" dirty="0"/>
              <a:t> which HT will pass on- just before half term / just after</a:t>
            </a:r>
          </a:p>
        </p:txBody>
      </p:sp>
      <p:sp>
        <p:nvSpPr>
          <p:cNvPr id="4" name="Slide Number Placeholder 3"/>
          <p:cNvSpPr>
            <a:spLocks noGrp="1"/>
          </p:cNvSpPr>
          <p:nvPr>
            <p:ph type="sldNum" sz="quarter" idx="5"/>
          </p:nvPr>
        </p:nvSpPr>
        <p:spPr/>
        <p:txBody>
          <a:bodyPr/>
          <a:lstStyle/>
          <a:p>
            <a:fld id="{3433B2E9-379C-4EB5-BE00-55399A443E8A}" type="slidenum">
              <a:rPr lang="en-GB" smtClean="0"/>
              <a:t>6</a:t>
            </a:fld>
            <a:endParaRPr lang="en-GB"/>
          </a:p>
        </p:txBody>
      </p:sp>
    </p:spTree>
    <p:extLst>
      <p:ext uri="{BB962C8B-B14F-4D97-AF65-F5344CB8AC3E}">
        <p14:creationId xmlns:p14="http://schemas.microsoft.com/office/powerpoint/2010/main" val="2857107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Key findings- CSI- CW, RE CLM strength</a:t>
            </a:r>
          </a:p>
          <a:p>
            <a:endParaRPr lang="en-GB" dirty="0"/>
          </a:p>
          <a:p>
            <a:r>
              <a:rPr lang="en-GB" dirty="0"/>
              <a:t>Ofsted- Impact – implementation and intent….key knowledge… break down- what should children remember and do they ? All subjects.</a:t>
            </a:r>
          </a:p>
          <a:p>
            <a:endParaRPr lang="en-GB" dirty="0"/>
          </a:p>
          <a:p>
            <a:r>
              <a:rPr lang="en-GB" dirty="0"/>
              <a:t>Feedback forms</a:t>
            </a:r>
          </a:p>
        </p:txBody>
      </p:sp>
      <p:sp>
        <p:nvSpPr>
          <p:cNvPr id="4" name="Slide Number Placeholder 3"/>
          <p:cNvSpPr>
            <a:spLocks noGrp="1"/>
          </p:cNvSpPr>
          <p:nvPr>
            <p:ph type="sldNum" sz="quarter" idx="5"/>
          </p:nvPr>
        </p:nvSpPr>
        <p:spPr/>
        <p:txBody>
          <a:bodyPr/>
          <a:lstStyle/>
          <a:p>
            <a:fld id="{3433B2E9-379C-4EB5-BE00-55399A443E8A}" type="slidenum">
              <a:rPr lang="en-GB" smtClean="0"/>
              <a:t>7</a:t>
            </a:fld>
            <a:endParaRPr lang="en-GB"/>
          </a:p>
        </p:txBody>
      </p:sp>
    </p:spTree>
    <p:extLst>
      <p:ext uri="{BB962C8B-B14F-4D97-AF65-F5344CB8AC3E}">
        <p14:creationId xmlns:p14="http://schemas.microsoft.com/office/powerpoint/2010/main" val="3838053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Martin to be CSI lead</a:t>
            </a:r>
          </a:p>
          <a:p>
            <a:r>
              <a:rPr lang="en-GB" dirty="0"/>
              <a:t>45 next year</a:t>
            </a:r>
          </a:p>
          <a:p>
            <a:r>
              <a:rPr lang="en-GB" dirty="0"/>
              <a:t>Change log</a:t>
            </a:r>
          </a:p>
          <a:p>
            <a:r>
              <a:rPr lang="en-GB" dirty="0"/>
              <a:t>Sent out and on resource centre- Year of Prayer</a:t>
            </a:r>
          </a:p>
          <a:p>
            <a:r>
              <a:rPr lang="en-GB" dirty="0"/>
              <a:t>Recruitment – adding to the team – experienced serving HTs/ RE leads- Secondary…</a:t>
            </a:r>
          </a:p>
          <a:p>
            <a:endParaRPr lang="en-GB" dirty="0"/>
          </a:p>
          <a:p>
            <a:r>
              <a:rPr lang="en-GB" dirty="0"/>
              <a:t>Increasingly – NW / National inspectors- better they don’t know</a:t>
            </a:r>
          </a:p>
        </p:txBody>
      </p:sp>
      <p:sp>
        <p:nvSpPr>
          <p:cNvPr id="4" name="Slide Number Placeholder 3"/>
          <p:cNvSpPr>
            <a:spLocks noGrp="1"/>
          </p:cNvSpPr>
          <p:nvPr>
            <p:ph type="sldNum" sz="quarter" idx="5"/>
          </p:nvPr>
        </p:nvSpPr>
        <p:spPr/>
        <p:txBody>
          <a:bodyPr/>
          <a:lstStyle/>
          <a:p>
            <a:fld id="{3433B2E9-379C-4EB5-BE00-55399A443E8A}" type="slidenum">
              <a:rPr lang="en-GB" smtClean="0"/>
              <a:t>8</a:t>
            </a:fld>
            <a:endParaRPr lang="en-GB"/>
          </a:p>
        </p:txBody>
      </p:sp>
    </p:spTree>
    <p:extLst>
      <p:ext uri="{BB962C8B-B14F-4D97-AF65-F5344CB8AC3E}">
        <p14:creationId xmlns:p14="http://schemas.microsoft.com/office/powerpoint/2010/main" val="339060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Ongoing CPD programmes- Catherine and anna</a:t>
            </a:r>
          </a:p>
        </p:txBody>
      </p:sp>
      <p:sp>
        <p:nvSpPr>
          <p:cNvPr id="4" name="Slide Number Placeholder 3"/>
          <p:cNvSpPr>
            <a:spLocks noGrp="1"/>
          </p:cNvSpPr>
          <p:nvPr>
            <p:ph type="sldNum" sz="quarter" idx="5"/>
          </p:nvPr>
        </p:nvSpPr>
        <p:spPr/>
        <p:txBody>
          <a:bodyPr/>
          <a:lstStyle/>
          <a:p>
            <a:fld id="{3433B2E9-379C-4EB5-BE00-55399A443E8A}" type="slidenum">
              <a:rPr lang="en-GB" smtClean="0"/>
              <a:t>9</a:t>
            </a:fld>
            <a:endParaRPr lang="en-GB"/>
          </a:p>
        </p:txBody>
      </p:sp>
    </p:spTree>
    <p:extLst>
      <p:ext uri="{BB962C8B-B14F-4D97-AF65-F5344CB8AC3E}">
        <p14:creationId xmlns:p14="http://schemas.microsoft.com/office/powerpoint/2010/main" val="372194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433B2E9-379C-4EB5-BE00-55399A443E8A}" type="slidenum">
              <a:rPr lang="en-GB" smtClean="0"/>
              <a:t>10</a:t>
            </a:fld>
            <a:endParaRPr lang="en-GB"/>
          </a:p>
        </p:txBody>
      </p:sp>
    </p:spTree>
    <p:extLst>
      <p:ext uri="{BB962C8B-B14F-4D97-AF65-F5344CB8AC3E}">
        <p14:creationId xmlns:p14="http://schemas.microsoft.com/office/powerpoint/2010/main" val="1593536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a:t>Your first task is the formation of your Catholic children in their own faith – they have a right to be initiated into the faith into which they were baptised. We need to ensure that in our faithful handing on of our liturgical heritage we enable our Catholic pupils to feel at home whenever they enter a Catholic Church, and whenever they find themselves celebrating the mysteries along with people from every corner of the earth.</a:t>
            </a:r>
          </a:p>
        </p:txBody>
      </p:sp>
    </p:spTree>
    <p:extLst>
      <p:ext uri="{BB962C8B-B14F-4D97-AF65-F5344CB8AC3E}">
        <p14:creationId xmlns:p14="http://schemas.microsoft.com/office/powerpoint/2010/main" val="3652215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3DF4F-9BF1-5952-A2E5-4DAA01653B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dirty="0"/>
          </a:p>
        </p:txBody>
      </p:sp>
      <p:sp>
        <p:nvSpPr>
          <p:cNvPr id="3" name="Subtitle 2">
            <a:extLst>
              <a:ext uri="{FF2B5EF4-FFF2-40B4-BE49-F238E27FC236}">
                <a16:creationId xmlns:a16="http://schemas.microsoft.com/office/drawing/2014/main" id="{F95568D6-F281-5310-D203-D1FDE5BAA8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7" name="TextBox 6">
            <a:extLst>
              <a:ext uri="{FF2B5EF4-FFF2-40B4-BE49-F238E27FC236}">
                <a16:creationId xmlns:a16="http://schemas.microsoft.com/office/drawing/2014/main" id="{EFC8D05D-AA23-FA65-C692-380BA5D03A2D}"/>
              </a:ext>
            </a:extLst>
          </p:cNvPr>
          <p:cNvSpPr txBox="1"/>
          <p:nvPr userDrawn="1"/>
        </p:nvSpPr>
        <p:spPr>
          <a:xfrm>
            <a:off x="397354" y="5957700"/>
            <a:ext cx="3214540" cy="738664"/>
          </a:xfrm>
          <a:prstGeom prst="rect">
            <a:avLst/>
          </a:prstGeom>
          <a:noFill/>
        </p:spPr>
        <p:txBody>
          <a:bodyPr wrap="square" rtlCol="0">
            <a:spAutoFit/>
          </a:bodyPr>
          <a:lstStyle/>
          <a:p>
            <a:r>
              <a:rPr lang="en-GB" sz="1400" dirty="0">
                <a:solidFill>
                  <a:schemeClr val="bg1">
                    <a:lumMod val="95000"/>
                  </a:schemeClr>
                </a:solidFill>
                <a:latin typeface="Garamond" panose="02020404030301010803" pitchFamily="18" charset="0"/>
              </a:rPr>
              <a:t>Department for Education</a:t>
            </a:r>
          </a:p>
          <a:p>
            <a:r>
              <a:rPr lang="en-GB" sz="1400" dirty="0">
                <a:solidFill>
                  <a:schemeClr val="bg1">
                    <a:lumMod val="95000"/>
                  </a:schemeClr>
                </a:solidFill>
                <a:latin typeface="Garamond" panose="02020404030301010803" pitchFamily="18" charset="0"/>
              </a:rPr>
              <a:t>Diocese of Salford</a:t>
            </a:r>
          </a:p>
          <a:p>
            <a:r>
              <a:rPr lang="en-GB" sz="1400" dirty="0">
                <a:solidFill>
                  <a:schemeClr val="bg1">
                    <a:lumMod val="95000"/>
                  </a:schemeClr>
                </a:solidFill>
                <a:latin typeface="Garamond" panose="02020404030301010803" pitchFamily="18" charset="0"/>
              </a:rPr>
              <a:t>@RCSalfordEd</a:t>
            </a:r>
          </a:p>
        </p:txBody>
      </p:sp>
    </p:spTree>
    <p:extLst>
      <p:ext uri="{BB962C8B-B14F-4D97-AF65-F5344CB8AC3E}">
        <p14:creationId xmlns:p14="http://schemas.microsoft.com/office/powerpoint/2010/main" val="1192233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03D11-E9A7-21EB-8CEE-0B5D763905D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A1F8C8A-C5F3-E0B8-4280-D26E0C5BA6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B3247C-52FC-0E90-AA36-F0C34AEFAFA0}"/>
              </a:ext>
            </a:extLst>
          </p:cNvPr>
          <p:cNvSpPr>
            <a:spLocks noGrp="1"/>
          </p:cNvSpPr>
          <p:nvPr>
            <p:ph type="dt" sz="half" idx="10"/>
          </p:nvPr>
        </p:nvSpPr>
        <p:spPr>
          <a:xfrm>
            <a:off x="838200" y="6356350"/>
            <a:ext cx="2743200" cy="365125"/>
          </a:xfrm>
          <a:prstGeom prst="rect">
            <a:avLst/>
          </a:prstGeom>
        </p:spPr>
        <p:txBody>
          <a:bodyPr/>
          <a:lstStyle/>
          <a:p>
            <a:fld id="{3C95D62B-65A2-4B43-8DB5-628370A23F84}" type="datetimeFigureOut">
              <a:rPr lang="en-GB" smtClean="0"/>
              <a:t>22/05/2024</a:t>
            </a:fld>
            <a:endParaRPr lang="en-GB"/>
          </a:p>
        </p:txBody>
      </p:sp>
      <p:sp>
        <p:nvSpPr>
          <p:cNvPr id="5" name="Footer Placeholder 4">
            <a:extLst>
              <a:ext uri="{FF2B5EF4-FFF2-40B4-BE49-F238E27FC236}">
                <a16:creationId xmlns:a16="http://schemas.microsoft.com/office/drawing/2014/main" id="{38131D8B-C63B-D644-2F41-C0DEEC5F241D}"/>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064C1F8D-358B-7E8D-1B2D-85AA22A4CCDF}"/>
              </a:ext>
            </a:extLst>
          </p:cNvPr>
          <p:cNvSpPr>
            <a:spLocks noGrp="1"/>
          </p:cNvSpPr>
          <p:nvPr>
            <p:ph type="sldNum" sz="quarter" idx="12"/>
          </p:nvPr>
        </p:nvSpPr>
        <p:spPr/>
        <p:txBody>
          <a:bodyPr/>
          <a:lstStyle/>
          <a:p>
            <a:fld id="{BC0BAC42-CDB8-4864-9553-3F4C51595A77}" type="slidenum">
              <a:rPr lang="en-GB" smtClean="0"/>
              <a:t>‹#›</a:t>
            </a:fld>
            <a:endParaRPr lang="en-GB"/>
          </a:p>
        </p:txBody>
      </p:sp>
    </p:spTree>
    <p:extLst>
      <p:ext uri="{BB962C8B-B14F-4D97-AF65-F5344CB8AC3E}">
        <p14:creationId xmlns:p14="http://schemas.microsoft.com/office/powerpoint/2010/main" val="3465802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682947-3145-26F2-FAE0-45839BD7300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970EF8E-11E2-BFA7-1972-D949C412D6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FB50D3-7B31-F82A-2888-8660B5FDDC4B}"/>
              </a:ext>
            </a:extLst>
          </p:cNvPr>
          <p:cNvSpPr>
            <a:spLocks noGrp="1"/>
          </p:cNvSpPr>
          <p:nvPr>
            <p:ph type="dt" sz="half" idx="10"/>
          </p:nvPr>
        </p:nvSpPr>
        <p:spPr>
          <a:xfrm>
            <a:off x="838200" y="6356350"/>
            <a:ext cx="2743200" cy="365125"/>
          </a:xfrm>
          <a:prstGeom prst="rect">
            <a:avLst/>
          </a:prstGeom>
        </p:spPr>
        <p:txBody>
          <a:bodyPr/>
          <a:lstStyle/>
          <a:p>
            <a:fld id="{3C95D62B-65A2-4B43-8DB5-628370A23F84}" type="datetimeFigureOut">
              <a:rPr lang="en-GB" smtClean="0"/>
              <a:t>22/05/2024</a:t>
            </a:fld>
            <a:endParaRPr lang="en-GB"/>
          </a:p>
        </p:txBody>
      </p:sp>
      <p:sp>
        <p:nvSpPr>
          <p:cNvPr id="5" name="Footer Placeholder 4">
            <a:extLst>
              <a:ext uri="{FF2B5EF4-FFF2-40B4-BE49-F238E27FC236}">
                <a16:creationId xmlns:a16="http://schemas.microsoft.com/office/drawing/2014/main" id="{84F729EA-0B57-6A9F-F7C7-D01B174290C1}"/>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893538FE-6095-D0B6-AECC-DBA43AC83A66}"/>
              </a:ext>
            </a:extLst>
          </p:cNvPr>
          <p:cNvSpPr>
            <a:spLocks noGrp="1"/>
          </p:cNvSpPr>
          <p:nvPr>
            <p:ph type="sldNum" sz="quarter" idx="12"/>
          </p:nvPr>
        </p:nvSpPr>
        <p:spPr/>
        <p:txBody>
          <a:bodyPr/>
          <a:lstStyle/>
          <a:p>
            <a:fld id="{BC0BAC42-CDB8-4864-9553-3F4C51595A77}" type="slidenum">
              <a:rPr lang="en-GB" smtClean="0"/>
              <a:t>‹#›</a:t>
            </a:fld>
            <a:endParaRPr lang="en-GB"/>
          </a:p>
        </p:txBody>
      </p:sp>
    </p:spTree>
    <p:extLst>
      <p:ext uri="{BB962C8B-B14F-4D97-AF65-F5344CB8AC3E}">
        <p14:creationId xmlns:p14="http://schemas.microsoft.com/office/powerpoint/2010/main" val="3864954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09EB8-D0DA-1F22-EAA2-A65A2FE481D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450A264-85D0-DD53-2246-4E4CFB1983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A676B57-C92F-7C0F-7871-8F9CADEBA10E}"/>
              </a:ext>
            </a:extLst>
          </p:cNvPr>
          <p:cNvSpPr>
            <a:spLocks noGrp="1"/>
          </p:cNvSpPr>
          <p:nvPr>
            <p:ph type="dt" sz="half" idx="10"/>
          </p:nvPr>
        </p:nvSpPr>
        <p:spPr>
          <a:xfrm>
            <a:off x="838200" y="6356350"/>
            <a:ext cx="2743200" cy="365125"/>
          </a:xfrm>
          <a:prstGeom prst="rect">
            <a:avLst/>
          </a:prstGeom>
        </p:spPr>
        <p:txBody>
          <a:bodyPr/>
          <a:lstStyle/>
          <a:p>
            <a:fld id="{3C95D62B-65A2-4B43-8DB5-628370A23F84}" type="datetimeFigureOut">
              <a:rPr lang="en-GB" smtClean="0"/>
              <a:t>22/05/2024</a:t>
            </a:fld>
            <a:endParaRPr lang="en-GB"/>
          </a:p>
        </p:txBody>
      </p:sp>
      <p:sp>
        <p:nvSpPr>
          <p:cNvPr id="5" name="Footer Placeholder 4">
            <a:extLst>
              <a:ext uri="{FF2B5EF4-FFF2-40B4-BE49-F238E27FC236}">
                <a16:creationId xmlns:a16="http://schemas.microsoft.com/office/drawing/2014/main" id="{AF227870-1AAA-6C8B-8341-3B2C889EAF9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08D22120-67C2-8569-8D47-70AE57AF10ED}"/>
              </a:ext>
            </a:extLst>
          </p:cNvPr>
          <p:cNvSpPr>
            <a:spLocks noGrp="1"/>
          </p:cNvSpPr>
          <p:nvPr>
            <p:ph type="sldNum" sz="quarter" idx="12"/>
          </p:nvPr>
        </p:nvSpPr>
        <p:spPr/>
        <p:txBody>
          <a:bodyPr/>
          <a:lstStyle/>
          <a:p>
            <a:fld id="{BC0BAC42-CDB8-4864-9553-3F4C51595A77}" type="slidenum">
              <a:rPr lang="en-GB" smtClean="0"/>
              <a:t>‹#›</a:t>
            </a:fld>
            <a:endParaRPr lang="en-GB"/>
          </a:p>
        </p:txBody>
      </p:sp>
    </p:spTree>
    <p:extLst>
      <p:ext uri="{BB962C8B-B14F-4D97-AF65-F5344CB8AC3E}">
        <p14:creationId xmlns:p14="http://schemas.microsoft.com/office/powerpoint/2010/main" val="177992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AEB32-B813-C61E-6890-DFF8827939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3DD7F74-C37F-8C97-3FFF-584E040773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B046A2-09C8-4AA5-9672-3B1FBE467B91}"/>
              </a:ext>
            </a:extLst>
          </p:cNvPr>
          <p:cNvSpPr>
            <a:spLocks noGrp="1"/>
          </p:cNvSpPr>
          <p:nvPr>
            <p:ph type="dt" sz="half" idx="10"/>
          </p:nvPr>
        </p:nvSpPr>
        <p:spPr>
          <a:xfrm>
            <a:off x="838200" y="6356350"/>
            <a:ext cx="2743200" cy="365125"/>
          </a:xfrm>
          <a:prstGeom prst="rect">
            <a:avLst/>
          </a:prstGeom>
        </p:spPr>
        <p:txBody>
          <a:bodyPr/>
          <a:lstStyle/>
          <a:p>
            <a:fld id="{3C95D62B-65A2-4B43-8DB5-628370A23F84}" type="datetimeFigureOut">
              <a:rPr lang="en-GB" smtClean="0"/>
              <a:t>22/05/2024</a:t>
            </a:fld>
            <a:endParaRPr lang="en-GB"/>
          </a:p>
        </p:txBody>
      </p:sp>
      <p:sp>
        <p:nvSpPr>
          <p:cNvPr id="5" name="Footer Placeholder 4">
            <a:extLst>
              <a:ext uri="{FF2B5EF4-FFF2-40B4-BE49-F238E27FC236}">
                <a16:creationId xmlns:a16="http://schemas.microsoft.com/office/drawing/2014/main" id="{AE26D247-4481-8B5F-83FF-91F51B5340A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8F204617-9616-CA49-7D72-BE437B84BF69}"/>
              </a:ext>
            </a:extLst>
          </p:cNvPr>
          <p:cNvSpPr>
            <a:spLocks noGrp="1"/>
          </p:cNvSpPr>
          <p:nvPr>
            <p:ph type="sldNum" sz="quarter" idx="12"/>
          </p:nvPr>
        </p:nvSpPr>
        <p:spPr/>
        <p:txBody>
          <a:bodyPr/>
          <a:lstStyle/>
          <a:p>
            <a:fld id="{BC0BAC42-CDB8-4864-9553-3F4C51595A77}" type="slidenum">
              <a:rPr lang="en-GB" smtClean="0"/>
              <a:t>‹#›</a:t>
            </a:fld>
            <a:endParaRPr lang="en-GB"/>
          </a:p>
        </p:txBody>
      </p:sp>
    </p:spTree>
    <p:extLst>
      <p:ext uri="{BB962C8B-B14F-4D97-AF65-F5344CB8AC3E}">
        <p14:creationId xmlns:p14="http://schemas.microsoft.com/office/powerpoint/2010/main" val="387088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B78BD-1E7B-46E3-F75C-52AD1961733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22965C5-1C5B-234F-22FC-97C16C967D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A5D1C8D-3233-962A-99EB-0472AB2535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3D4BFB1-FAA8-0AE0-4153-37430E5B4E0E}"/>
              </a:ext>
            </a:extLst>
          </p:cNvPr>
          <p:cNvSpPr>
            <a:spLocks noGrp="1"/>
          </p:cNvSpPr>
          <p:nvPr>
            <p:ph type="dt" sz="half" idx="10"/>
          </p:nvPr>
        </p:nvSpPr>
        <p:spPr>
          <a:xfrm>
            <a:off x="838200" y="6356350"/>
            <a:ext cx="2743200" cy="365125"/>
          </a:xfrm>
          <a:prstGeom prst="rect">
            <a:avLst/>
          </a:prstGeom>
        </p:spPr>
        <p:txBody>
          <a:bodyPr/>
          <a:lstStyle/>
          <a:p>
            <a:fld id="{3C95D62B-65A2-4B43-8DB5-628370A23F84}" type="datetimeFigureOut">
              <a:rPr lang="en-GB" smtClean="0"/>
              <a:t>22/05/2024</a:t>
            </a:fld>
            <a:endParaRPr lang="en-GB"/>
          </a:p>
        </p:txBody>
      </p:sp>
      <p:sp>
        <p:nvSpPr>
          <p:cNvPr id="6" name="Footer Placeholder 5">
            <a:extLst>
              <a:ext uri="{FF2B5EF4-FFF2-40B4-BE49-F238E27FC236}">
                <a16:creationId xmlns:a16="http://schemas.microsoft.com/office/drawing/2014/main" id="{08BAFECD-39DF-7F7B-199F-5C7349F39EF2}"/>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C043982D-0883-2D47-E006-5CD33EFD9726}"/>
              </a:ext>
            </a:extLst>
          </p:cNvPr>
          <p:cNvSpPr>
            <a:spLocks noGrp="1"/>
          </p:cNvSpPr>
          <p:nvPr>
            <p:ph type="sldNum" sz="quarter" idx="12"/>
          </p:nvPr>
        </p:nvSpPr>
        <p:spPr/>
        <p:txBody>
          <a:bodyPr/>
          <a:lstStyle/>
          <a:p>
            <a:fld id="{BC0BAC42-CDB8-4864-9553-3F4C51595A77}" type="slidenum">
              <a:rPr lang="en-GB" smtClean="0"/>
              <a:t>‹#›</a:t>
            </a:fld>
            <a:endParaRPr lang="en-GB"/>
          </a:p>
        </p:txBody>
      </p:sp>
    </p:spTree>
    <p:extLst>
      <p:ext uri="{BB962C8B-B14F-4D97-AF65-F5344CB8AC3E}">
        <p14:creationId xmlns:p14="http://schemas.microsoft.com/office/powerpoint/2010/main" val="2598015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FB6F2-519A-0EED-EC61-D147E6664D7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5C8367-A0BB-5AA4-6F94-62CE0C35CD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6A8D05-172B-21B5-C6D9-E22F0D1F21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D3ADDB5-C0EF-CEC9-CBC0-7B7D33889F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C9DB9C-ABA0-8D78-EA64-0A3E4D268B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81C5A3A-7257-62F6-3D79-80CFECA332DD}"/>
              </a:ext>
            </a:extLst>
          </p:cNvPr>
          <p:cNvSpPr>
            <a:spLocks noGrp="1"/>
          </p:cNvSpPr>
          <p:nvPr>
            <p:ph type="dt" sz="half" idx="10"/>
          </p:nvPr>
        </p:nvSpPr>
        <p:spPr>
          <a:xfrm>
            <a:off x="838200" y="6356350"/>
            <a:ext cx="2743200" cy="365125"/>
          </a:xfrm>
          <a:prstGeom prst="rect">
            <a:avLst/>
          </a:prstGeom>
        </p:spPr>
        <p:txBody>
          <a:bodyPr/>
          <a:lstStyle/>
          <a:p>
            <a:fld id="{3C95D62B-65A2-4B43-8DB5-628370A23F84}" type="datetimeFigureOut">
              <a:rPr lang="en-GB" smtClean="0"/>
              <a:t>22/05/2024</a:t>
            </a:fld>
            <a:endParaRPr lang="en-GB"/>
          </a:p>
        </p:txBody>
      </p:sp>
      <p:sp>
        <p:nvSpPr>
          <p:cNvPr id="8" name="Footer Placeholder 7">
            <a:extLst>
              <a:ext uri="{FF2B5EF4-FFF2-40B4-BE49-F238E27FC236}">
                <a16:creationId xmlns:a16="http://schemas.microsoft.com/office/drawing/2014/main" id="{6EBD0EC6-DE2D-BB5E-4371-3ED63768222F}"/>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C95EE17B-891C-262B-3C60-A4649B74E925}"/>
              </a:ext>
            </a:extLst>
          </p:cNvPr>
          <p:cNvSpPr>
            <a:spLocks noGrp="1"/>
          </p:cNvSpPr>
          <p:nvPr>
            <p:ph type="sldNum" sz="quarter" idx="12"/>
          </p:nvPr>
        </p:nvSpPr>
        <p:spPr/>
        <p:txBody>
          <a:bodyPr/>
          <a:lstStyle/>
          <a:p>
            <a:fld id="{BC0BAC42-CDB8-4864-9553-3F4C51595A77}" type="slidenum">
              <a:rPr lang="en-GB" smtClean="0"/>
              <a:t>‹#›</a:t>
            </a:fld>
            <a:endParaRPr lang="en-GB"/>
          </a:p>
        </p:txBody>
      </p:sp>
    </p:spTree>
    <p:extLst>
      <p:ext uri="{BB962C8B-B14F-4D97-AF65-F5344CB8AC3E}">
        <p14:creationId xmlns:p14="http://schemas.microsoft.com/office/powerpoint/2010/main" val="3185114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AB82E-0BD3-9138-757B-E67680BAAD5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176CFC1-779A-4668-0CA5-419808C58895}"/>
              </a:ext>
            </a:extLst>
          </p:cNvPr>
          <p:cNvSpPr>
            <a:spLocks noGrp="1"/>
          </p:cNvSpPr>
          <p:nvPr>
            <p:ph type="dt" sz="half" idx="10"/>
          </p:nvPr>
        </p:nvSpPr>
        <p:spPr>
          <a:xfrm>
            <a:off x="838200" y="6356350"/>
            <a:ext cx="2743200" cy="365125"/>
          </a:xfrm>
          <a:prstGeom prst="rect">
            <a:avLst/>
          </a:prstGeom>
        </p:spPr>
        <p:txBody>
          <a:bodyPr/>
          <a:lstStyle/>
          <a:p>
            <a:fld id="{3C95D62B-65A2-4B43-8DB5-628370A23F84}" type="datetimeFigureOut">
              <a:rPr lang="en-GB" smtClean="0"/>
              <a:t>22/05/2024</a:t>
            </a:fld>
            <a:endParaRPr lang="en-GB"/>
          </a:p>
        </p:txBody>
      </p:sp>
      <p:sp>
        <p:nvSpPr>
          <p:cNvPr id="4" name="Footer Placeholder 3">
            <a:extLst>
              <a:ext uri="{FF2B5EF4-FFF2-40B4-BE49-F238E27FC236}">
                <a16:creationId xmlns:a16="http://schemas.microsoft.com/office/drawing/2014/main" id="{6A378D0D-DD1C-6136-FD50-DFBAFF7CEDC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C1EFE326-1A70-4AC6-E2BB-F6099BB52CFA}"/>
              </a:ext>
            </a:extLst>
          </p:cNvPr>
          <p:cNvSpPr>
            <a:spLocks noGrp="1"/>
          </p:cNvSpPr>
          <p:nvPr>
            <p:ph type="sldNum" sz="quarter" idx="12"/>
          </p:nvPr>
        </p:nvSpPr>
        <p:spPr/>
        <p:txBody>
          <a:bodyPr/>
          <a:lstStyle/>
          <a:p>
            <a:fld id="{BC0BAC42-CDB8-4864-9553-3F4C51595A77}" type="slidenum">
              <a:rPr lang="en-GB" smtClean="0"/>
              <a:t>‹#›</a:t>
            </a:fld>
            <a:endParaRPr lang="en-GB"/>
          </a:p>
        </p:txBody>
      </p:sp>
    </p:spTree>
    <p:extLst>
      <p:ext uri="{BB962C8B-B14F-4D97-AF65-F5344CB8AC3E}">
        <p14:creationId xmlns:p14="http://schemas.microsoft.com/office/powerpoint/2010/main" val="2128033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BE0630-3E4B-81AB-DD50-ED4E928E1FD9}"/>
              </a:ext>
            </a:extLst>
          </p:cNvPr>
          <p:cNvSpPr>
            <a:spLocks noGrp="1"/>
          </p:cNvSpPr>
          <p:nvPr>
            <p:ph type="dt" sz="half" idx="10"/>
          </p:nvPr>
        </p:nvSpPr>
        <p:spPr>
          <a:xfrm>
            <a:off x="838200" y="6356350"/>
            <a:ext cx="2743200" cy="365125"/>
          </a:xfrm>
          <a:prstGeom prst="rect">
            <a:avLst/>
          </a:prstGeom>
        </p:spPr>
        <p:txBody>
          <a:bodyPr/>
          <a:lstStyle/>
          <a:p>
            <a:fld id="{3C95D62B-65A2-4B43-8DB5-628370A23F84}" type="datetimeFigureOut">
              <a:rPr lang="en-GB" smtClean="0"/>
              <a:t>22/05/2024</a:t>
            </a:fld>
            <a:endParaRPr lang="en-GB"/>
          </a:p>
        </p:txBody>
      </p:sp>
      <p:sp>
        <p:nvSpPr>
          <p:cNvPr id="3" name="Footer Placeholder 2">
            <a:extLst>
              <a:ext uri="{FF2B5EF4-FFF2-40B4-BE49-F238E27FC236}">
                <a16:creationId xmlns:a16="http://schemas.microsoft.com/office/drawing/2014/main" id="{91C6DB21-5057-3551-6C8E-1D5378695BFA}"/>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BA861163-0BE1-CFF7-3760-7666444A353F}"/>
              </a:ext>
            </a:extLst>
          </p:cNvPr>
          <p:cNvSpPr>
            <a:spLocks noGrp="1"/>
          </p:cNvSpPr>
          <p:nvPr>
            <p:ph type="sldNum" sz="quarter" idx="12"/>
          </p:nvPr>
        </p:nvSpPr>
        <p:spPr/>
        <p:txBody>
          <a:bodyPr/>
          <a:lstStyle/>
          <a:p>
            <a:fld id="{BC0BAC42-CDB8-4864-9553-3F4C51595A77}" type="slidenum">
              <a:rPr lang="en-GB" smtClean="0"/>
              <a:t>‹#›</a:t>
            </a:fld>
            <a:endParaRPr lang="en-GB"/>
          </a:p>
        </p:txBody>
      </p:sp>
    </p:spTree>
    <p:extLst>
      <p:ext uri="{BB962C8B-B14F-4D97-AF65-F5344CB8AC3E}">
        <p14:creationId xmlns:p14="http://schemas.microsoft.com/office/powerpoint/2010/main" val="3853312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F46A0-8AAA-706A-9A10-25A9CBD64A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0CE30DD-DAF8-27DB-11CD-07AE4787DF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610754B-A1D2-1D9E-8550-4DCBDA8FC4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4F24B9-C85A-25A6-9D25-6A002854E714}"/>
              </a:ext>
            </a:extLst>
          </p:cNvPr>
          <p:cNvSpPr>
            <a:spLocks noGrp="1"/>
          </p:cNvSpPr>
          <p:nvPr>
            <p:ph type="dt" sz="half" idx="10"/>
          </p:nvPr>
        </p:nvSpPr>
        <p:spPr>
          <a:xfrm>
            <a:off x="838200" y="6356350"/>
            <a:ext cx="2743200" cy="365125"/>
          </a:xfrm>
          <a:prstGeom prst="rect">
            <a:avLst/>
          </a:prstGeom>
        </p:spPr>
        <p:txBody>
          <a:bodyPr/>
          <a:lstStyle/>
          <a:p>
            <a:fld id="{3C95D62B-65A2-4B43-8DB5-628370A23F84}" type="datetimeFigureOut">
              <a:rPr lang="en-GB" smtClean="0"/>
              <a:t>22/05/2024</a:t>
            </a:fld>
            <a:endParaRPr lang="en-GB"/>
          </a:p>
        </p:txBody>
      </p:sp>
      <p:sp>
        <p:nvSpPr>
          <p:cNvPr id="6" name="Footer Placeholder 5">
            <a:extLst>
              <a:ext uri="{FF2B5EF4-FFF2-40B4-BE49-F238E27FC236}">
                <a16:creationId xmlns:a16="http://schemas.microsoft.com/office/drawing/2014/main" id="{4C00E158-9A38-860D-91C6-5DA9C8734AC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CCFE6718-6A83-5037-8797-8A4AA6C238A1}"/>
              </a:ext>
            </a:extLst>
          </p:cNvPr>
          <p:cNvSpPr>
            <a:spLocks noGrp="1"/>
          </p:cNvSpPr>
          <p:nvPr>
            <p:ph type="sldNum" sz="quarter" idx="12"/>
          </p:nvPr>
        </p:nvSpPr>
        <p:spPr/>
        <p:txBody>
          <a:bodyPr/>
          <a:lstStyle/>
          <a:p>
            <a:fld id="{BC0BAC42-CDB8-4864-9553-3F4C51595A77}" type="slidenum">
              <a:rPr lang="en-GB" smtClean="0"/>
              <a:t>‹#›</a:t>
            </a:fld>
            <a:endParaRPr lang="en-GB"/>
          </a:p>
        </p:txBody>
      </p:sp>
    </p:spTree>
    <p:extLst>
      <p:ext uri="{BB962C8B-B14F-4D97-AF65-F5344CB8AC3E}">
        <p14:creationId xmlns:p14="http://schemas.microsoft.com/office/powerpoint/2010/main" val="2007765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5F6D4-37EB-5421-A63B-F030B13C49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D9EDFCF-5A88-F3E3-0BAD-36B8C6BDB8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5A5F15D5-FD51-3E23-76D0-3D4FDDC102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13C86D-3AC6-AA78-95BE-9FCD8249A055}"/>
              </a:ext>
            </a:extLst>
          </p:cNvPr>
          <p:cNvSpPr>
            <a:spLocks noGrp="1"/>
          </p:cNvSpPr>
          <p:nvPr>
            <p:ph type="dt" sz="half" idx="10"/>
          </p:nvPr>
        </p:nvSpPr>
        <p:spPr>
          <a:xfrm>
            <a:off x="838200" y="6356350"/>
            <a:ext cx="2743200" cy="365125"/>
          </a:xfrm>
          <a:prstGeom prst="rect">
            <a:avLst/>
          </a:prstGeom>
        </p:spPr>
        <p:txBody>
          <a:bodyPr/>
          <a:lstStyle/>
          <a:p>
            <a:fld id="{3C95D62B-65A2-4B43-8DB5-628370A23F84}" type="datetimeFigureOut">
              <a:rPr lang="en-GB" smtClean="0"/>
              <a:t>22/05/2024</a:t>
            </a:fld>
            <a:endParaRPr lang="en-GB"/>
          </a:p>
        </p:txBody>
      </p:sp>
      <p:sp>
        <p:nvSpPr>
          <p:cNvPr id="6" name="Footer Placeholder 5">
            <a:extLst>
              <a:ext uri="{FF2B5EF4-FFF2-40B4-BE49-F238E27FC236}">
                <a16:creationId xmlns:a16="http://schemas.microsoft.com/office/drawing/2014/main" id="{80E7A935-D672-BB60-085C-0CAA692643E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03271358-5C64-B8B3-5055-9E27A65CA9C5}"/>
              </a:ext>
            </a:extLst>
          </p:cNvPr>
          <p:cNvSpPr>
            <a:spLocks noGrp="1"/>
          </p:cNvSpPr>
          <p:nvPr>
            <p:ph type="sldNum" sz="quarter" idx="12"/>
          </p:nvPr>
        </p:nvSpPr>
        <p:spPr/>
        <p:txBody>
          <a:bodyPr/>
          <a:lstStyle/>
          <a:p>
            <a:fld id="{BC0BAC42-CDB8-4864-9553-3F4C51595A77}" type="slidenum">
              <a:rPr lang="en-GB" smtClean="0"/>
              <a:t>‹#›</a:t>
            </a:fld>
            <a:endParaRPr lang="en-GB"/>
          </a:p>
        </p:txBody>
      </p:sp>
    </p:spTree>
    <p:extLst>
      <p:ext uri="{BB962C8B-B14F-4D97-AF65-F5344CB8AC3E}">
        <p14:creationId xmlns:p14="http://schemas.microsoft.com/office/powerpoint/2010/main" val="1806673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13" name="Wave 12">
            <a:extLst>
              <a:ext uri="{FF2B5EF4-FFF2-40B4-BE49-F238E27FC236}">
                <a16:creationId xmlns:a16="http://schemas.microsoft.com/office/drawing/2014/main" id="{51E638B7-A552-61F3-E234-2FE1D69C8D0B}"/>
              </a:ext>
            </a:extLst>
          </p:cNvPr>
          <p:cNvSpPr/>
          <p:nvPr userDrawn="1"/>
        </p:nvSpPr>
        <p:spPr>
          <a:xfrm>
            <a:off x="0" y="1699488"/>
            <a:ext cx="12192000" cy="4889259"/>
          </a:xfrm>
          <a:prstGeom prst="wav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E77C9D7F-F85C-870C-B9AD-406190F9FD17}"/>
              </a:ext>
            </a:extLst>
          </p:cNvPr>
          <p:cNvSpPr/>
          <p:nvPr userDrawn="1"/>
        </p:nvSpPr>
        <p:spPr>
          <a:xfrm>
            <a:off x="0" y="-13902"/>
            <a:ext cx="12192000" cy="29094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E3B474C5-AA3B-6DAD-6DFC-A119EB2E6CB2}"/>
              </a:ext>
            </a:extLst>
          </p:cNvPr>
          <p:cNvPicPr>
            <a:picLocks noChangeAspect="1"/>
          </p:cNvPicPr>
          <p:nvPr userDrawn="1"/>
        </p:nvPicPr>
        <p:blipFill rotWithShape="1">
          <a:blip r:embed="rId13">
            <a:alphaModFix amt="20000"/>
            <a:extLst>
              <a:ext uri="{BEBA8EAE-BF5A-486C-A8C5-ECC9F3942E4B}">
                <a14:imgProps xmlns:a14="http://schemas.microsoft.com/office/drawing/2010/main">
                  <a14:imgLayer r:embed="rId14">
                    <a14:imgEffect>
                      <a14:sharpenSoften amount="10000"/>
                    </a14:imgEffect>
                  </a14:imgLayer>
                </a14:imgProps>
              </a:ext>
            </a:extLst>
          </a:blip>
          <a:srcRect l="26984" t="3550" r="50480" b="44130"/>
          <a:stretch/>
        </p:blipFill>
        <p:spPr>
          <a:xfrm>
            <a:off x="8374144" y="-13902"/>
            <a:ext cx="3817856" cy="6871902"/>
          </a:xfrm>
          <a:prstGeom prst="rect">
            <a:avLst/>
          </a:prstGeom>
        </p:spPr>
      </p:pic>
      <p:sp>
        <p:nvSpPr>
          <p:cNvPr id="2" name="Title Placeholder 1">
            <a:extLst>
              <a:ext uri="{FF2B5EF4-FFF2-40B4-BE49-F238E27FC236}">
                <a16:creationId xmlns:a16="http://schemas.microsoft.com/office/drawing/2014/main" id="{EA075215-79E5-3F39-A04D-B3A3FEB3F6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F1687704-F954-087C-A481-F33D85B511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a:extLst>
              <a:ext uri="{FF2B5EF4-FFF2-40B4-BE49-F238E27FC236}">
                <a16:creationId xmlns:a16="http://schemas.microsoft.com/office/drawing/2014/main" id="{8929D486-942E-3290-E8B2-7355122D8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0BAC42-CDB8-4864-9553-3F4C51595A77}" type="slidenum">
              <a:rPr lang="en-GB" smtClean="0"/>
              <a:t>‹#›</a:t>
            </a:fld>
            <a:endParaRPr lang="en-GB"/>
          </a:p>
        </p:txBody>
      </p:sp>
    </p:spTree>
    <p:extLst>
      <p:ext uri="{BB962C8B-B14F-4D97-AF65-F5344CB8AC3E}">
        <p14:creationId xmlns:p14="http://schemas.microsoft.com/office/powerpoint/2010/main" val="259190826"/>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52" r:id="rId4"/>
    <p:sldLayoutId id="2147483666"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Garamond" panose="020204040303010108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microsoft.com/office/2017/06/relationships/model3d" Target="../media/model3d2.glb"/><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microsoft.com/office/2017/06/relationships/model3d" Target="../media/model3d1.glb"/></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8.png"/><Relationship Id="rId4" Type="http://schemas.microsoft.com/office/2017/06/relationships/model3d" Target="../media/model3d2.glb"/></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gbr01.safelinks.protection.outlook.com/?url=https%3A%2F%2Fdioceseofsalford.org.uk%2Fresource-centre%2Feducation%2Fcollective-worship%2Fjubilee-2025%2F&amp;data=05%7C02%7CPeter.Moore%40dioceseofsalford.org.uk%7C2b84c6d84df54dea629a08dc73272f0e%7C699a61ae142a45a090c604b2f08de19b%7C0%7C0%7C638511859331846055%7CUnknown%7CTWFpbGZsb3d8eyJWIjoiMC4wLjAwMDAiLCJQIjoiV2luMzIiLCJBTiI6Ik1haWwiLCJXVCI6Mn0%3D%7C0%7C%7C%7C&amp;sdata=DrzjN5T8I6LQ%2Bph4m%2FzGdunXdbz%2B08VlKxxWquKVN0s%3D&amp;reserved=0"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6DB75-CE48-DBC1-725F-6427C1231550}"/>
              </a:ext>
            </a:extLst>
          </p:cNvPr>
          <p:cNvSpPr>
            <a:spLocks noGrp="1"/>
          </p:cNvSpPr>
          <p:nvPr>
            <p:ph type="ctrTitle"/>
          </p:nvPr>
        </p:nvSpPr>
        <p:spPr/>
        <p:txBody>
          <a:bodyPr/>
          <a:lstStyle/>
          <a:p>
            <a:r>
              <a:rPr lang="en-GB" dirty="0"/>
              <a:t>Heads and Chairs briefing</a:t>
            </a:r>
          </a:p>
        </p:txBody>
      </p:sp>
      <p:sp>
        <p:nvSpPr>
          <p:cNvPr id="3" name="Subtitle 2">
            <a:extLst>
              <a:ext uri="{FF2B5EF4-FFF2-40B4-BE49-F238E27FC236}">
                <a16:creationId xmlns:a16="http://schemas.microsoft.com/office/drawing/2014/main" id="{8F8305B6-5F08-8EF3-A9FF-98E483692471}"/>
              </a:ext>
            </a:extLst>
          </p:cNvPr>
          <p:cNvSpPr>
            <a:spLocks noGrp="1"/>
          </p:cNvSpPr>
          <p:nvPr>
            <p:ph type="subTitle" idx="1"/>
          </p:nvPr>
        </p:nvSpPr>
        <p:spPr/>
        <p:txBody>
          <a:bodyPr/>
          <a:lstStyle/>
          <a:p>
            <a:r>
              <a:rPr lang="en-GB" dirty="0"/>
              <a:t>14</a:t>
            </a:r>
            <a:r>
              <a:rPr lang="en-GB" baseline="30000" dirty="0"/>
              <a:t>th</a:t>
            </a:r>
            <a:r>
              <a:rPr lang="en-GB" dirty="0"/>
              <a:t> May 2024</a:t>
            </a:r>
          </a:p>
        </p:txBody>
      </p:sp>
    </p:spTree>
    <p:extLst>
      <p:ext uri="{BB962C8B-B14F-4D97-AF65-F5344CB8AC3E}">
        <p14:creationId xmlns:p14="http://schemas.microsoft.com/office/powerpoint/2010/main" val="3193421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74C1E260-DABF-D59F-3A80-F6C6DC85F6F7}"/>
              </a:ext>
            </a:extLst>
          </p:cNvPr>
          <p:cNvPicPr>
            <a:picLocks noChangeAspect="1"/>
          </p:cNvPicPr>
          <p:nvPr/>
        </p:nvPicPr>
        <p:blipFill>
          <a:blip r:embed="rId3"/>
          <a:stretch>
            <a:fillRect/>
          </a:stretch>
        </p:blipFill>
        <p:spPr>
          <a:xfrm>
            <a:off x="3629102" y="-21697"/>
            <a:ext cx="4933790" cy="2449382"/>
          </a:xfrm>
          <a:prstGeom prst="rect">
            <a:avLst/>
          </a:prstGeom>
        </p:spPr>
      </p:pic>
      <p:sp>
        <p:nvSpPr>
          <p:cNvPr id="2" name="Rectangle: Rounded Corners 1">
            <a:extLst>
              <a:ext uri="{FF2B5EF4-FFF2-40B4-BE49-F238E27FC236}">
                <a16:creationId xmlns:a16="http://schemas.microsoft.com/office/drawing/2014/main" id="{86B675FE-A9A6-16BF-0B15-AE2FFFE97C94}"/>
              </a:ext>
            </a:extLst>
          </p:cNvPr>
          <p:cNvSpPr/>
          <p:nvPr/>
        </p:nvSpPr>
        <p:spPr>
          <a:xfrm>
            <a:off x="2103120" y="2630833"/>
            <a:ext cx="2249424" cy="119786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C2E51"/>
                </a:solidFill>
                <a:effectLst/>
                <a:uLnTx/>
                <a:uFillTx/>
                <a:latin typeface="Poppins"/>
                <a:ea typeface="+mn-ea"/>
                <a:cs typeface="+mn-cs"/>
              </a:rPr>
              <a:t>Knowledge</a:t>
            </a:r>
          </a:p>
        </p:txBody>
      </p:sp>
      <p:sp>
        <p:nvSpPr>
          <p:cNvPr id="3" name="Rectangle: Rounded Corners 2">
            <a:extLst>
              <a:ext uri="{FF2B5EF4-FFF2-40B4-BE49-F238E27FC236}">
                <a16:creationId xmlns:a16="http://schemas.microsoft.com/office/drawing/2014/main" id="{51740F58-C28D-D0BF-6F31-30E3497A0447}"/>
              </a:ext>
            </a:extLst>
          </p:cNvPr>
          <p:cNvSpPr/>
          <p:nvPr/>
        </p:nvSpPr>
        <p:spPr>
          <a:xfrm>
            <a:off x="4971287" y="3208429"/>
            <a:ext cx="2249424" cy="119786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C2E51"/>
                </a:solidFill>
                <a:effectLst/>
                <a:uLnTx/>
                <a:uFillTx/>
                <a:latin typeface="Poppins"/>
                <a:ea typeface="+mn-ea"/>
                <a:cs typeface="+mn-cs"/>
              </a:rPr>
              <a:t>Worship</a:t>
            </a:r>
          </a:p>
        </p:txBody>
      </p:sp>
      <p:sp>
        <p:nvSpPr>
          <p:cNvPr id="4" name="Rectangle: Rounded Corners 3">
            <a:extLst>
              <a:ext uri="{FF2B5EF4-FFF2-40B4-BE49-F238E27FC236}">
                <a16:creationId xmlns:a16="http://schemas.microsoft.com/office/drawing/2014/main" id="{7CA4DFC4-3BDC-46A8-DC43-7409A23D2D96}"/>
              </a:ext>
            </a:extLst>
          </p:cNvPr>
          <p:cNvSpPr/>
          <p:nvPr/>
        </p:nvSpPr>
        <p:spPr>
          <a:xfrm>
            <a:off x="8090666" y="2609497"/>
            <a:ext cx="2249424" cy="119786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C2E51"/>
                </a:solidFill>
                <a:effectLst/>
                <a:uLnTx/>
                <a:uFillTx/>
                <a:latin typeface="Poppins"/>
                <a:ea typeface="+mn-ea"/>
                <a:cs typeface="+mn-cs"/>
              </a:rPr>
              <a:t>Life</a:t>
            </a:r>
          </a:p>
        </p:txBody>
      </p:sp>
      <p:sp>
        <p:nvSpPr>
          <p:cNvPr id="7" name="Arrow: Down 6">
            <a:extLst>
              <a:ext uri="{FF2B5EF4-FFF2-40B4-BE49-F238E27FC236}">
                <a16:creationId xmlns:a16="http://schemas.microsoft.com/office/drawing/2014/main" id="{D709F605-4EA0-45C5-64D6-69D356E876F1}"/>
              </a:ext>
            </a:extLst>
          </p:cNvPr>
          <p:cNvSpPr/>
          <p:nvPr/>
        </p:nvSpPr>
        <p:spPr>
          <a:xfrm>
            <a:off x="5934171" y="2516957"/>
            <a:ext cx="323655" cy="691472"/>
          </a:xfrm>
          <a:prstGeom prst="downArrow">
            <a:avLst>
              <a:gd name="adj1" fmla="val 38350"/>
              <a:gd name="adj2" fmla="val 907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Poppins"/>
              <a:ea typeface="+mn-ea"/>
              <a:cs typeface="+mn-cs"/>
            </a:endParaRPr>
          </a:p>
        </p:txBody>
      </p:sp>
      <p:sp>
        <p:nvSpPr>
          <p:cNvPr id="10" name="Arrow: Down 9">
            <a:extLst>
              <a:ext uri="{FF2B5EF4-FFF2-40B4-BE49-F238E27FC236}">
                <a16:creationId xmlns:a16="http://schemas.microsoft.com/office/drawing/2014/main" id="{7CC2B40B-6ECA-3938-20AD-2D6B1912C02E}"/>
              </a:ext>
            </a:extLst>
          </p:cNvPr>
          <p:cNvSpPr/>
          <p:nvPr/>
        </p:nvSpPr>
        <p:spPr>
          <a:xfrm rot="3600000">
            <a:off x="4500089" y="1972083"/>
            <a:ext cx="323655" cy="691472"/>
          </a:xfrm>
          <a:prstGeom prst="downArrow">
            <a:avLst>
              <a:gd name="adj1" fmla="val 38350"/>
              <a:gd name="adj2" fmla="val 907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Poppins"/>
              <a:ea typeface="+mn-ea"/>
              <a:cs typeface="+mn-cs"/>
            </a:endParaRPr>
          </a:p>
        </p:txBody>
      </p:sp>
      <p:sp>
        <p:nvSpPr>
          <p:cNvPr id="11" name="Arrow: Down 10">
            <a:extLst>
              <a:ext uri="{FF2B5EF4-FFF2-40B4-BE49-F238E27FC236}">
                <a16:creationId xmlns:a16="http://schemas.microsoft.com/office/drawing/2014/main" id="{FF791AE6-3DC1-CC52-EBD5-3F3ADDE620C4}"/>
              </a:ext>
            </a:extLst>
          </p:cNvPr>
          <p:cNvSpPr/>
          <p:nvPr/>
        </p:nvSpPr>
        <p:spPr>
          <a:xfrm rot="18000000" flipH="1">
            <a:off x="7368253" y="1972286"/>
            <a:ext cx="323655" cy="691472"/>
          </a:xfrm>
          <a:prstGeom prst="downArrow">
            <a:avLst>
              <a:gd name="adj1" fmla="val 38350"/>
              <a:gd name="adj2" fmla="val 907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Poppins"/>
              <a:ea typeface="+mn-ea"/>
              <a:cs typeface="+mn-cs"/>
            </a:endParaRPr>
          </a:p>
        </p:txBody>
      </p:sp>
      <p:sp>
        <p:nvSpPr>
          <p:cNvPr id="12" name="TextBox 11">
            <a:extLst>
              <a:ext uri="{FF2B5EF4-FFF2-40B4-BE49-F238E27FC236}">
                <a16:creationId xmlns:a16="http://schemas.microsoft.com/office/drawing/2014/main" id="{9DDD501F-F167-2091-A6A6-8B2BAABFB845}"/>
              </a:ext>
            </a:extLst>
          </p:cNvPr>
          <p:cNvSpPr txBox="1"/>
          <p:nvPr/>
        </p:nvSpPr>
        <p:spPr>
          <a:xfrm>
            <a:off x="2103120" y="3888369"/>
            <a:ext cx="224942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C2E51"/>
                </a:solidFill>
                <a:effectLst/>
                <a:uLnTx/>
                <a:uFillTx/>
                <a:latin typeface="Poppins"/>
                <a:ea typeface="+mn-ea"/>
                <a:cs typeface="+mn-cs"/>
              </a:rPr>
              <a:t>Religious Education</a:t>
            </a:r>
          </a:p>
        </p:txBody>
      </p:sp>
      <p:sp>
        <p:nvSpPr>
          <p:cNvPr id="13" name="TextBox 12">
            <a:extLst>
              <a:ext uri="{FF2B5EF4-FFF2-40B4-BE49-F238E27FC236}">
                <a16:creationId xmlns:a16="http://schemas.microsoft.com/office/drawing/2014/main" id="{FB91464F-9075-E2FA-E52C-99537C346D42}"/>
              </a:ext>
            </a:extLst>
          </p:cNvPr>
          <p:cNvSpPr txBox="1"/>
          <p:nvPr/>
        </p:nvSpPr>
        <p:spPr>
          <a:xfrm>
            <a:off x="4971287" y="4483828"/>
            <a:ext cx="224942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C2E51"/>
                </a:solidFill>
                <a:effectLst/>
                <a:uLnTx/>
                <a:uFillTx/>
                <a:latin typeface="Poppins"/>
                <a:ea typeface="+mn-ea"/>
                <a:cs typeface="+mn-cs"/>
              </a:rPr>
              <a:t>Prayer and Liturgy</a:t>
            </a:r>
          </a:p>
        </p:txBody>
      </p:sp>
      <p:sp>
        <p:nvSpPr>
          <p:cNvPr id="14" name="TextBox 13">
            <a:extLst>
              <a:ext uri="{FF2B5EF4-FFF2-40B4-BE49-F238E27FC236}">
                <a16:creationId xmlns:a16="http://schemas.microsoft.com/office/drawing/2014/main" id="{4BCF453B-A249-F59E-D030-9A74D5A5A5A2}"/>
              </a:ext>
            </a:extLst>
          </p:cNvPr>
          <p:cNvSpPr txBox="1"/>
          <p:nvPr/>
        </p:nvSpPr>
        <p:spPr>
          <a:xfrm>
            <a:off x="8090666" y="3888368"/>
            <a:ext cx="224942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C2E51"/>
                </a:solidFill>
                <a:effectLst/>
                <a:uLnTx/>
                <a:uFillTx/>
                <a:latin typeface="Poppins"/>
                <a:ea typeface="+mn-ea"/>
                <a:cs typeface="+mn-cs"/>
              </a:rPr>
              <a:t>Catholic life and mission</a:t>
            </a:r>
          </a:p>
        </p:txBody>
      </p:sp>
      <mc:AlternateContent xmlns:mc="http://schemas.openxmlformats.org/markup-compatibility/2006">
        <mc:Choice xmlns:am3d="http://schemas.microsoft.com/office/drawing/2017/model3d" Requires="am3d">
          <p:graphicFrame>
            <p:nvGraphicFramePr>
              <p:cNvPr id="25" name="3D Model 24">
                <a:extLst>
                  <a:ext uri="{FF2B5EF4-FFF2-40B4-BE49-F238E27FC236}">
                    <a16:creationId xmlns:a16="http://schemas.microsoft.com/office/drawing/2014/main" id="{59E3DC9A-E1FD-BCD0-FE6E-0D04B98C3E33}"/>
                  </a:ext>
                </a:extLst>
              </p:cNvPr>
              <p:cNvGraphicFramePr>
                <a:graphicFrameLocks noChangeAspect="1"/>
              </p:cNvGraphicFramePr>
              <p:nvPr/>
            </p:nvGraphicFramePr>
            <p:xfrm>
              <a:off x="615033" y="3276898"/>
              <a:ext cx="1370125" cy="2107096"/>
            </p:xfrm>
            <a:graphic>
              <a:graphicData uri="http://schemas.microsoft.com/office/drawing/2017/model3d">
                <am3d:model3d r:embed="rId4">
                  <am3d:spPr>
                    <a:xfrm>
                      <a:off x="0" y="0"/>
                      <a:ext cx="1370125" cy="2107096"/>
                    </a:xfrm>
                    <a:prstGeom prst="rect">
                      <a:avLst/>
                    </a:prstGeom>
                    <a:scene3d>
                      <a:camera prst="perspectiveHeroicExtremeRightFacing"/>
                      <a:lightRig rig="threePt" dir="t"/>
                    </a:scene3d>
                  </am3d:spPr>
                  <am3d:camera>
                    <am3d:pos x="0" y="0" z="57930092"/>
                    <am3d:up dx="0" dy="36000000" dz="0"/>
                    <am3d:lookAt x="0" y="0" z="0"/>
                    <am3d:perspective fov="2700000"/>
                  </am3d:camera>
                  <am3d:trans>
                    <am3d:meterPerModelUnit n="5000000" d="1000000"/>
                    <am3d:preTrans dx="-4" dy="-18000000" dz="-10"/>
                    <am3d:scale>
                      <am3d:sx n="1000000" d="1000000"/>
                      <am3d:sy n="1000000" d="1000000"/>
                      <am3d:sz n="1000000" d="1000000"/>
                    </am3d:scale>
                    <am3d:rot ax="-217808" ay="1652314" az="-100810"/>
                    <am3d:postTrans dx="0" dy="0" dz="0"/>
                  </am3d:trans>
                  <am3d:raster rName="Office3DRenderer" rVer="16.0.8326">
                    <am3d:blip r:embed="rId5"/>
                  </am3d:raster>
                  <am3d:objViewport viewportSz="246043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5" name="3D Model 24">
                <a:extLst>
                  <a:ext uri="{FF2B5EF4-FFF2-40B4-BE49-F238E27FC236}">
                    <a16:creationId xmlns:a16="http://schemas.microsoft.com/office/drawing/2014/main" id="{59E3DC9A-E1FD-BCD0-FE6E-0D04B98C3E33}"/>
                  </a:ext>
                </a:extLst>
              </p:cNvPr>
              <p:cNvPicPr>
                <a:picLocks noGrp="1" noRot="1" noChangeAspect="1" noMove="1" noResize="1" noEditPoints="1" noAdjustHandles="1" noChangeArrowheads="1" noChangeShapeType="1" noCrop="1"/>
              </p:cNvPicPr>
              <p:nvPr/>
            </p:nvPicPr>
            <p:blipFill>
              <a:blip r:embed="rId5"/>
              <a:stretch>
                <a:fillRect/>
              </a:stretch>
            </p:blipFill>
            <p:spPr>
              <a:xfrm>
                <a:off x="615033" y="3276898"/>
                <a:ext cx="1370125" cy="2107096"/>
              </a:xfrm>
              <a:prstGeom prst="rect">
                <a:avLst/>
              </a:prstGeom>
              <a:scene3d>
                <a:camera prst="perspectiveHeroicExtremeRightFacing"/>
                <a:lightRig rig="threePt" dir="t"/>
              </a:scene3d>
            </p:spPr>
          </p:pic>
        </mc:Fallback>
      </mc:AlternateContent>
      <p:pic>
        <p:nvPicPr>
          <p:cNvPr id="33" name="Picture 32" descr="Text&#10;&#10;Description automatically generated">
            <a:extLst>
              <a:ext uri="{FF2B5EF4-FFF2-40B4-BE49-F238E27FC236}">
                <a16:creationId xmlns:a16="http://schemas.microsoft.com/office/drawing/2014/main" id="{40F48440-61F0-74A7-CCD8-6DC6ACFD02EF}"/>
              </a:ext>
            </a:extLst>
          </p:cNvPr>
          <p:cNvPicPr>
            <a:picLocks noChangeAspect="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287035" y="3532011"/>
            <a:ext cx="1366071" cy="1903633"/>
          </a:xfrm>
          <a:prstGeom prst="rect">
            <a:avLst/>
          </a:prstGeom>
          <a:scene3d>
            <a:camera prst="perspectiveContrastingLeftFacing"/>
            <a:lightRig rig="threePt" dir="t"/>
          </a:scene3d>
          <a:sp3d extrusionH="190500">
            <a:extrusionClr>
              <a:schemeClr val="bg1"/>
            </a:extrusionClr>
            <a:contourClr>
              <a:schemeClr val="bg1"/>
            </a:contourClr>
          </a:sp3d>
        </p:spPr>
      </p:pic>
      <mc:AlternateContent xmlns:mc="http://schemas.openxmlformats.org/markup-compatibility/2006">
        <mc:Choice xmlns:am3d="http://schemas.microsoft.com/office/drawing/2017/model3d" Requires="am3d">
          <p:graphicFrame>
            <p:nvGraphicFramePr>
              <p:cNvPr id="5" name="3D Model 4">
                <a:extLst>
                  <a:ext uri="{FF2B5EF4-FFF2-40B4-BE49-F238E27FC236}">
                    <a16:creationId xmlns:a16="http://schemas.microsoft.com/office/drawing/2014/main" id="{7BA39E32-6C35-DB2A-5A44-9CBBF201CEE8}"/>
                  </a:ext>
                </a:extLst>
              </p:cNvPr>
              <p:cNvGraphicFramePr>
                <a:graphicFrameLocks noChangeAspect="1"/>
              </p:cNvGraphicFramePr>
              <p:nvPr/>
            </p:nvGraphicFramePr>
            <p:xfrm>
              <a:off x="5292315" y="4804888"/>
              <a:ext cx="1464067" cy="1877066"/>
            </p:xfrm>
            <a:graphic>
              <a:graphicData uri="http://schemas.microsoft.com/office/drawing/2017/model3d">
                <am3d:model3d r:embed="rId7">
                  <am3d:spPr>
                    <a:xfrm>
                      <a:off x="0" y="0"/>
                      <a:ext cx="1464067" cy="1877066"/>
                    </a:xfrm>
                    <a:prstGeom prst="rect">
                      <a:avLst/>
                    </a:prstGeom>
                  </am3d:spPr>
                  <am3d:camera>
                    <am3d:pos x="0" y="0" z="57874380"/>
                    <am3d:up dx="0" dy="36000000" dz="0"/>
                    <am3d:lookAt x="0" y="0" z="0"/>
                    <am3d:perspective fov="2700000"/>
                  </am3d:camera>
                  <am3d:trans>
                    <am3d:meterPerModelUnit n="5000000" d="1000000"/>
                    <am3d:preTrans dx="-20830" dy="-18000000" dz="1763181"/>
                    <am3d:scale>
                      <am3d:sx n="1000000" d="1000000"/>
                      <am3d:sy n="1000000" d="1000000"/>
                      <am3d:sz n="1000000" d="1000000"/>
                    </am3d:scale>
                    <am3d:rot ax="-1279614" ay="-62281" az="24316"/>
                    <am3d:postTrans dx="0" dy="0" dz="0"/>
                  </am3d:trans>
                  <am3d:raster rName="Office3DRenderer" rVer="16.0.8326">
                    <am3d:blip r:embed="rId8"/>
                  </am3d:raster>
                  <am3d:objViewport viewportSz="237033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a:extLst>
                  <a:ext uri="{FF2B5EF4-FFF2-40B4-BE49-F238E27FC236}">
                    <a16:creationId xmlns:a16="http://schemas.microsoft.com/office/drawing/2014/main" id="{7BA39E32-6C35-DB2A-5A44-9CBBF201CEE8}"/>
                  </a:ext>
                </a:extLst>
              </p:cNvPr>
              <p:cNvPicPr>
                <a:picLocks noGrp="1" noRot="1" noChangeAspect="1" noMove="1" noResize="1" noEditPoints="1" noAdjustHandles="1" noChangeArrowheads="1" noChangeShapeType="1" noCrop="1"/>
              </p:cNvPicPr>
              <p:nvPr/>
            </p:nvPicPr>
            <p:blipFill>
              <a:blip r:embed="rId8"/>
              <a:stretch>
                <a:fillRect/>
              </a:stretch>
            </p:blipFill>
            <p:spPr>
              <a:xfrm>
                <a:off x="5292315" y="4804888"/>
                <a:ext cx="1464067" cy="1877066"/>
              </a:xfrm>
              <a:prstGeom prst="rect">
                <a:avLst/>
              </a:prstGeom>
            </p:spPr>
          </p:pic>
        </mc:Fallback>
      </mc:AlternateContent>
    </p:spTree>
    <p:extLst>
      <p:ext uri="{BB962C8B-B14F-4D97-AF65-F5344CB8AC3E}">
        <p14:creationId xmlns:p14="http://schemas.microsoft.com/office/powerpoint/2010/main" val="8174534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60" presetClass="entr" presetSubtype="128"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anim calcmode="lin" valueType="num">
                                      <p:cBhvr additive="sum">
                                        <p:cTn id="19" dur="1000" fill="hold"/>
                                        <p:tgtEl>
                                          <p:spTgt spid="25"/>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20" dur="1000" fill="hold"/>
                                        <p:tgtEl>
                                          <p:spTgt spid="25"/>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21" dur="1000" fill="hold"/>
                                        <p:tgtEl>
                                          <p:spTgt spid="25"/>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22" dur="1000" fill="hold"/>
                                        <p:tgtEl>
                                          <p:spTgt spid="25"/>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7" grpId="0" animBg="1"/>
      <p:bldP spid="10" grpId="0" animBg="1"/>
      <p:bldP spid="11" grpId="0" animBg="1"/>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 letter&#10;&#10;Description automatically generated">
            <a:extLst>
              <a:ext uri="{FF2B5EF4-FFF2-40B4-BE49-F238E27FC236}">
                <a16:creationId xmlns:a16="http://schemas.microsoft.com/office/drawing/2014/main" id="{FC94B9B6-E86D-4A80-8431-D4F68D73B5C5}"/>
              </a:ext>
            </a:extLst>
          </p:cNvPr>
          <p:cNvPicPr>
            <a:picLocks noChangeAspect="1"/>
          </p:cNvPicPr>
          <p:nvPr/>
        </p:nvPicPr>
        <p:blipFill rotWithShape="1">
          <a:blip r:embed="rId3"/>
          <a:srcRect r="7092" b="-2"/>
          <a:stretch/>
        </p:blipFill>
        <p:spPr>
          <a:xfrm>
            <a:off x="27" y="1282"/>
            <a:ext cx="12191973" cy="6856719"/>
          </a:xfrm>
          <a:prstGeom prst="rect">
            <a:avLst/>
          </a:prstGeom>
        </p:spPr>
      </p:pic>
      <p:sp>
        <p:nvSpPr>
          <p:cNvPr id="7" name="Content Placeholder 2">
            <a:extLst>
              <a:ext uri="{FF2B5EF4-FFF2-40B4-BE49-F238E27FC236}">
                <a16:creationId xmlns:a16="http://schemas.microsoft.com/office/drawing/2014/main" id="{585C75BD-617A-438D-B3A9-C3D675C20653}"/>
              </a:ext>
            </a:extLst>
          </p:cNvPr>
          <p:cNvSpPr txBox="1">
            <a:spLocks/>
          </p:cNvSpPr>
          <p:nvPr/>
        </p:nvSpPr>
        <p:spPr>
          <a:xfrm>
            <a:off x="838200" y="1253331"/>
            <a:ext cx="10515600" cy="4351339"/>
          </a:xfrm>
          <a:prstGeom prst="roundRect">
            <a:avLst>
              <a:gd name="adj" fmla="val 8811"/>
            </a:avLst>
          </a:prstGeom>
          <a:solidFill>
            <a:srgbClr val="000000">
              <a:alpha val="69804"/>
            </a:srgbClr>
          </a:solidFill>
        </p:spPr>
        <p:txBody>
          <a:bodyPr>
            <a:normAutofit fontScale="850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377"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GB" sz="3467"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For I received from the Lord what I also passed on to you: The Lord Jesus, on the night he was betrayed, took bread, and when he had given thanks, he broke it and said, ‘This is my body, which is for you; do this in remembrance of me.’ In the same way, after supper he took the cup, saying, ‘This cup is the new covenant in my blood; do this, whenever you drink it, in remembrance of me.’ For whenever you eat this bread and drink this cup, you proclaim the Lord’s death until he comes.</a:t>
            </a:r>
          </a:p>
          <a:p>
            <a:pPr marL="0" marR="0" lvl="0" indent="0" algn="r" defTabSz="914377"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GB" sz="2533"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 Cor 11:23-26</a:t>
            </a:r>
          </a:p>
        </p:txBody>
      </p:sp>
      <mc:AlternateContent xmlns:mc="http://schemas.openxmlformats.org/markup-compatibility/2006">
        <mc:Choice xmlns:am3d="http://schemas.microsoft.com/office/drawing/2017/model3d" Requires="am3d">
          <p:graphicFrame>
            <p:nvGraphicFramePr>
              <p:cNvPr id="3" name="3D Model 2">
                <a:extLst>
                  <a:ext uri="{FF2B5EF4-FFF2-40B4-BE49-F238E27FC236}">
                    <a16:creationId xmlns:a16="http://schemas.microsoft.com/office/drawing/2014/main" id="{9525DDC2-A5AB-928B-748D-7253E2CDB4EC}"/>
                  </a:ext>
                </a:extLst>
              </p:cNvPr>
              <p:cNvGraphicFramePr>
                <a:graphicFrameLocks noChangeAspect="1"/>
              </p:cNvGraphicFramePr>
              <p:nvPr/>
            </p:nvGraphicFramePr>
            <p:xfrm rot="20559241">
              <a:off x="309846" y="4933977"/>
              <a:ext cx="1298825" cy="2082808"/>
            </p:xfrm>
            <a:graphic>
              <a:graphicData uri="http://schemas.microsoft.com/office/drawing/2017/model3d">
                <am3d:model3d r:embed="rId4">
                  <am3d:spPr>
                    <a:xfrm rot="20559241">
                      <a:off x="0" y="0"/>
                      <a:ext cx="1298825" cy="2082808"/>
                    </a:xfrm>
                    <a:prstGeom prst="rect">
                      <a:avLst/>
                    </a:prstGeom>
                  </am3d:spPr>
                  <am3d:camera>
                    <am3d:pos x="0" y="0" z="57874380"/>
                    <am3d:up dx="0" dy="36000000" dz="0"/>
                    <am3d:lookAt x="0" y="0" z="0"/>
                    <am3d:perspective fov="2700000"/>
                  </am3d:camera>
                  <am3d:trans>
                    <am3d:meterPerModelUnit n="5000000" d="1000000"/>
                    <am3d:preTrans dx="-20830" dy="-18000000" dz="1763181"/>
                    <am3d:scale>
                      <am3d:sx n="1000000" d="1000000"/>
                      <am3d:sy n="1000000" d="1000000"/>
                      <am3d:sz n="1000000" d="1000000"/>
                    </am3d:scale>
                    <am3d:rot ax="707135" ay="2146763" az="417313"/>
                    <am3d:postTrans dx="0" dy="0" dz="0"/>
                  </am3d:trans>
                  <am3d:raster rName="Office3DRenderer" rVer="16.0.8326">
                    <am3d:blip r:embed="rId5"/>
                  </am3d:raster>
                  <am3d:objViewport viewportSz="237033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a:extLst>
                  <a:ext uri="{FF2B5EF4-FFF2-40B4-BE49-F238E27FC236}">
                    <a16:creationId xmlns:a16="http://schemas.microsoft.com/office/drawing/2014/main" id="{9525DDC2-A5AB-928B-748D-7253E2CDB4EC}"/>
                  </a:ext>
                </a:extLst>
              </p:cNvPr>
              <p:cNvPicPr>
                <a:picLocks noGrp="1" noRot="1" noChangeAspect="1" noMove="1" noResize="1" noEditPoints="1" noAdjustHandles="1" noChangeArrowheads="1" noChangeShapeType="1" noCrop="1"/>
              </p:cNvPicPr>
              <p:nvPr/>
            </p:nvPicPr>
            <p:blipFill>
              <a:blip r:embed="rId5"/>
              <a:stretch>
                <a:fillRect/>
              </a:stretch>
            </p:blipFill>
            <p:spPr>
              <a:xfrm rot="20559241">
                <a:off x="309846" y="4933977"/>
                <a:ext cx="1298825" cy="2082808"/>
              </a:xfrm>
              <a:prstGeom prst="rect">
                <a:avLst/>
              </a:prstGeom>
            </p:spPr>
          </p:pic>
        </mc:Fallback>
      </mc:AlternateContent>
    </p:spTree>
    <p:extLst>
      <p:ext uri="{BB962C8B-B14F-4D97-AF65-F5344CB8AC3E}">
        <p14:creationId xmlns:p14="http://schemas.microsoft.com/office/powerpoint/2010/main" val="3319265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child in a pink scarf and head scarf sitting at a desk with a child in a pink scarf and a pink scarf and a pink pen in a notebook&#10;&#10;Description automatically generated">
            <a:extLst>
              <a:ext uri="{FF2B5EF4-FFF2-40B4-BE49-F238E27FC236}">
                <a16:creationId xmlns:a16="http://schemas.microsoft.com/office/drawing/2014/main" id="{29ADF9B4-F291-C87E-20E5-39B856578194}"/>
              </a:ext>
            </a:extLst>
          </p:cNvPr>
          <p:cNvPicPr>
            <a:picLocks noGrp="1" noChangeAspect="1" noChangeArrowheads="1"/>
          </p:cNvPicPr>
          <p:nvPr>
            <p:ph sz="half" idx="4294967295"/>
          </p:nvPr>
        </p:nvPicPr>
        <p:blipFill rotWithShape="1">
          <a:blip r:embed="rId3">
            <a:alphaModFix amt="35000"/>
            <a:extLst>
              <a:ext uri="{28A0092B-C50C-407E-A947-70E740481C1C}">
                <a14:useLocalDpi xmlns:a14="http://schemas.microsoft.com/office/drawing/2010/main" val="0"/>
              </a:ext>
            </a:extLst>
          </a:blip>
          <a:srcRect/>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C3FB46C1-2348-A4ED-10AD-FDEF888091A4}"/>
              </a:ext>
            </a:extLst>
          </p:cNvPr>
          <p:cNvSpPr>
            <a:spLocks noGrp="1"/>
          </p:cNvSpPr>
          <p:nvPr>
            <p:ph type="title"/>
          </p:nvPr>
        </p:nvSpPr>
        <p:spPr>
          <a:xfrm>
            <a:off x="838199" y="1065862"/>
            <a:ext cx="6052955" cy="4726276"/>
          </a:xfrm>
        </p:spPr>
        <p:txBody>
          <a:bodyPr vert="horz" lIns="91440" tIns="45720" rIns="91440" bIns="45720" rtlCol="0" anchor="ctr">
            <a:normAutofit/>
          </a:bodyPr>
          <a:lstStyle/>
          <a:p>
            <a:pPr algn="ctr" defTabSz="914400"/>
            <a:r>
              <a:rPr lang="en-US" sz="8000" dirty="0">
                <a:ln w="22225">
                  <a:solidFill>
                    <a:srgbClr val="FFFFFF"/>
                  </a:solidFill>
                </a:ln>
                <a:latin typeface="+mj-lt"/>
                <a:ea typeface="+mj-ea"/>
                <a:cs typeface="+mj-cs"/>
              </a:rPr>
              <a:t>The importance of context</a:t>
            </a:r>
          </a:p>
        </p:txBody>
      </p:sp>
      <p:sp>
        <p:nvSpPr>
          <p:cNvPr id="10" name="Content Placeholder 9">
            <a:extLst>
              <a:ext uri="{FF2B5EF4-FFF2-40B4-BE49-F238E27FC236}">
                <a16:creationId xmlns:a16="http://schemas.microsoft.com/office/drawing/2014/main" id="{65EA780A-CEDF-F18E-1BDB-D2B5ED831A1C}"/>
              </a:ext>
            </a:extLst>
          </p:cNvPr>
          <p:cNvSpPr>
            <a:spLocks noGrp="1"/>
          </p:cNvSpPr>
          <p:nvPr>
            <p:ph sz="half" idx="4294967295"/>
          </p:nvPr>
        </p:nvSpPr>
        <p:spPr>
          <a:xfrm>
            <a:off x="7534641" y="1065862"/>
            <a:ext cx="3860002" cy="4726276"/>
          </a:xfrm>
          <a:prstGeom prst="wedgeRoundRectCallout">
            <a:avLst>
              <a:gd name="adj1" fmla="val 42338"/>
              <a:gd name="adj2" fmla="val 62996"/>
              <a:gd name="adj3" fmla="val 16667"/>
            </a:avLst>
          </a:prstGeom>
          <a:ln>
            <a:solidFill>
              <a:schemeClr val="tx1"/>
            </a:solidFill>
          </a:ln>
        </p:spPr>
        <p:txBody>
          <a:bodyPr vert="horz" lIns="91440" tIns="45720" rIns="91440" bIns="45720" rtlCol="0" anchor="ctr">
            <a:normAutofit lnSpcReduction="10000"/>
          </a:bodyPr>
          <a:lstStyle/>
          <a:p>
            <a:pPr marL="0" indent="0" defTabSz="914400">
              <a:buNone/>
            </a:pPr>
            <a:r>
              <a:rPr lang="en-US" sz="2400" dirty="0">
                <a:latin typeface="+mn-lt"/>
                <a:ea typeface="+mn-ea"/>
                <a:cs typeface="+mn-cs"/>
              </a:rPr>
              <a:t>The communities from which pupils, staff and governors or directors are drawn are culturally, ethnically, religiously and socio-economically diverse to a greater or lesser extent. The local circumstances of each school will influence the manner in which this Directory is received and adopted.</a:t>
            </a:r>
          </a:p>
          <a:p>
            <a:pPr algn="r" defTabSz="914400"/>
            <a:r>
              <a:rPr lang="en-US" sz="2400" dirty="0">
                <a:solidFill>
                  <a:srgbClr val="FFFFFF"/>
                </a:solidFill>
                <a:latin typeface="+mn-lt"/>
                <a:ea typeface="+mn-ea"/>
                <a:cs typeface="+mn-cs"/>
              </a:rPr>
              <a:t>p7</a:t>
            </a:r>
          </a:p>
        </p:txBody>
      </p:sp>
    </p:spTree>
    <p:extLst>
      <p:ext uri="{BB962C8B-B14F-4D97-AF65-F5344CB8AC3E}">
        <p14:creationId xmlns:p14="http://schemas.microsoft.com/office/powerpoint/2010/main" val="208065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FB46C1-2348-A4ED-10AD-FDEF888091A4}"/>
              </a:ext>
            </a:extLst>
          </p:cNvPr>
          <p:cNvSpPr>
            <a:spLocks noGrp="1"/>
          </p:cNvSpPr>
          <p:nvPr>
            <p:ph type="title"/>
          </p:nvPr>
        </p:nvSpPr>
        <p:spPr/>
        <p:txBody>
          <a:bodyPr/>
          <a:lstStyle/>
          <a:p>
            <a:r>
              <a:rPr lang="en-US" dirty="0"/>
              <a:t>Expectations of leaders in relation to the PLD</a:t>
            </a:r>
          </a:p>
        </p:txBody>
      </p:sp>
      <p:sp>
        <p:nvSpPr>
          <p:cNvPr id="6" name="Content Placeholder 5">
            <a:extLst>
              <a:ext uri="{FF2B5EF4-FFF2-40B4-BE49-F238E27FC236}">
                <a16:creationId xmlns:a16="http://schemas.microsoft.com/office/drawing/2014/main" id="{C778CB07-9B6D-4AE6-3B58-7610EF9068AC}"/>
              </a:ext>
            </a:extLst>
          </p:cNvPr>
          <p:cNvSpPr>
            <a:spLocks noGrp="1"/>
          </p:cNvSpPr>
          <p:nvPr>
            <p:ph idx="1"/>
          </p:nvPr>
        </p:nvSpPr>
        <p:spPr>
          <a:xfrm>
            <a:off x="6096000" y="1825626"/>
            <a:ext cx="5637304" cy="3934375"/>
          </a:xfrm>
        </p:spPr>
        <p:txBody>
          <a:bodyPr>
            <a:normAutofit/>
          </a:bodyPr>
          <a:lstStyle/>
          <a:p>
            <a:pPr marL="0" indent="0">
              <a:buNone/>
            </a:pPr>
            <a:r>
              <a:rPr lang="en-US" dirty="0"/>
              <a:t>Who?</a:t>
            </a:r>
          </a:p>
          <a:p>
            <a:r>
              <a:rPr lang="en-US" b="1" dirty="0"/>
              <a:t>The prayer and liturgy coordinator:</a:t>
            </a:r>
          </a:p>
          <a:p>
            <a:pPr lvl="1">
              <a:buFont typeface="Wingdings" pitchFamily="2" charset="2"/>
              <a:buChar char="Ø"/>
            </a:pPr>
            <a:r>
              <a:rPr lang="en-US" dirty="0"/>
              <a:t>The head teacher</a:t>
            </a:r>
          </a:p>
          <a:p>
            <a:pPr lvl="1">
              <a:buFont typeface="Wingdings" pitchFamily="2" charset="2"/>
              <a:buChar char="Ø"/>
            </a:pPr>
            <a:r>
              <a:rPr lang="en-US" dirty="0"/>
              <a:t>Another senior leader</a:t>
            </a:r>
          </a:p>
          <a:p>
            <a:pPr lvl="1">
              <a:buFont typeface="Wingdings" pitchFamily="2" charset="2"/>
              <a:buChar char="Ø"/>
            </a:pPr>
            <a:r>
              <a:rPr lang="en-US" dirty="0"/>
              <a:t>The school chaplain</a:t>
            </a:r>
          </a:p>
        </p:txBody>
      </p:sp>
      <p:sp>
        <p:nvSpPr>
          <p:cNvPr id="2" name="Rounded Rectangular Callout 1">
            <a:extLst>
              <a:ext uri="{FF2B5EF4-FFF2-40B4-BE49-F238E27FC236}">
                <a16:creationId xmlns:a16="http://schemas.microsoft.com/office/drawing/2014/main" id="{E86A0EE6-00D4-C305-FA29-CD741566135D}"/>
              </a:ext>
            </a:extLst>
          </p:cNvPr>
          <p:cNvSpPr/>
          <p:nvPr/>
        </p:nvSpPr>
        <p:spPr>
          <a:xfrm>
            <a:off x="622818" y="1825626"/>
            <a:ext cx="5022045" cy="3364770"/>
          </a:xfrm>
          <a:prstGeom prst="wedgeRoundRectCallout">
            <a:avLst>
              <a:gd name="adj1" fmla="val -40826"/>
              <a:gd name="adj2" fmla="val 66763"/>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82C5F"/>
                </a:solidFill>
                <a:effectLst/>
                <a:uLnTx/>
                <a:uFillTx/>
                <a:latin typeface="Open Sans"/>
                <a:ea typeface="+mn-ea"/>
                <a:cs typeface="+mn-cs"/>
              </a:rPr>
              <a:t>It it important that those with overall responsibility for prayer and liturgy engage with the whole document. An understanding of the key principles presented in section 3 (‘Understanding prayer and liturgy) is essential background to understanding the more detailed examination of prayer and liturgy which follows in subsequent sections.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Open Sans"/>
                <a:ea typeface="+mn-ea"/>
                <a:cs typeface="+mn-cs"/>
              </a:rPr>
              <a:t>p5</a:t>
            </a: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Tree>
    <p:extLst>
      <p:ext uri="{BB962C8B-B14F-4D97-AF65-F5344CB8AC3E}">
        <p14:creationId xmlns:p14="http://schemas.microsoft.com/office/powerpoint/2010/main" val="90001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FB46C1-2348-A4ED-10AD-FDEF888091A4}"/>
              </a:ext>
            </a:extLst>
          </p:cNvPr>
          <p:cNvSpPr>
            <a:spLocks noGrp="1"/>
          </p:cNvSpPr>
          <p:nvPr>
            <p:ph type="title"/>
          </p:nvPr>
        </p:nvSpPr>
        <p:spPr/>
        <p:txBody>
          <a:bodyPr/>
          <a:lstStyle/>
          <a:p>
            <a:r>
              <a:rPr lang="en-US" dirty="0"/>
              <a:t>Policy</a:t>
            </a:r>
          </a:p>
        </p:txBody>
      </p:sp>
      <p:sp>
        <p:nvSpPr>
          <p:cNvPr id="6" name="Content Placeholder 5">
            <a:extLst>
              <a:ext uri="{FF2B5EF4-FFF2-40B4-BE49-F238E27FC236}">
                <a16:creationId xmlns:a16="http://schemas.microsoft.com/office/drawing/2014/main" id="{C778CB07-9B6D-4AE6-3B58-7610EF9068AC}"/>
              </a:ext>
            </a:extLst>
          </p:cNvPr>
          <p:cNvSpPr>
            <a:spLocks noGrp="1"/>
          </p:cNvSpPr>
          <p:nvPr>
            <p:ph idx="1"/>
          </p:nvPr>
        </p:nvSpPr>
        <p:spPr>
          <a:xfrm>
            <a:off x="458693" y="3211552"/>
            <a:ext cx="11274611" cy="2548450"/>
          </a:xfrm>
        </p:spPr>
        <p:txBody>
          <a:bodyPr>
            <a:normAutofit/>
          </a:bodyPr>
          <a:lstStyle/>
          <a:p>
            <a:pPr marL="0" indent="0">
              <a:lnSpc>
                <a:spcPct val="120000"/>
              </a:lnSpc>
              <a:buNone/>
            </a:pPr>
            <a:r>
              <a:rPr lang="en-US" sz="2000" dirty="0"/>
              <a:t>‘…it is the duty of governors of Catholic schools and colleges, and directors of academies, to direct the promotion, monitoring, and evaluation of prayer and liturgy through the following:</a:t>
            </a:r>
          </a:p>
          <a:p>
            <a:pPr>
              <a:lnSpc>
                <a:spcPct val="120000"/>
              </a:lnSpc>
            </a:pPr>
            <a:r>
              <a:rPr lang="en-US" sz="2000" dirty="0"/>
              <a:t>Agreeing a specific prayer and liturgy policy which reflects the Catholic life and mission of the school.</a:t>
            </a:r>
          </a:p>
          <a:p>
            <a:pPr>
              <a:lnSpc>
                <a:spcPct val="120000"/>
              </a:lnSpc>
            </a:pPr>
            <a:r>
              <a:rPr lang="en-US" sz="2000" dirty="0"/>
              <a:t>Undertaking the periodic review of the policy and implementing any necessary amendments.’</a:t>
            </a:r>
          </a:p>
          <a:p>
            <a:pPr marL="0" indent="0" algn="r">
              <a:lnSpc>
                <a:spcPct val="120000"/>
              </a:lnSpc>
              <a:buNone/>
            </a:pPr>
            <a:r>
              <a:rPr lang="en-US" sz="2000" dirty="0"/>
              <a:t>p.16</a:t>
            </a:r>
          </a:p>
        </p:txBody>
      </p:sp>
      <p:pic>
        <p:nvPicPr>
          <p:cNvPr id="2" name="Picture 1">
            <a:extLst>
              <a:ext uri="{FF2B5EF4-FFF2-40B4-BE49-F238E27FC236}">
                <a16:creationId xmlns:a16="http://schemas.microsoft.com/office/drawing/2014/main" id="{9E954DA6-2746-83AB-1696-7FB1D983958F}"/>
              </a:ext>
            </a:extLst>
          </p:cNvPr>
          <p:cNvPicPr>
            <a:picLocks noChangeAspect="1"/>
          </p:cNvPicPr>
          <p:nvPr/>
        </p:nvPicPr>
        <p:blipFill>
          <a:blip r:embed="rId3"/>
          <a:stretch>
            <a:fillRect/>
          </a:stretch>
        </p:blipFill>
        <p:spPr>
          <a:xfrm>
            <a:off x="458693" y="1503987"/>
            <a:ext cx="11733307" cy="1233194"/>
          </a:xfrm>
          <a:prstGeom prst="rect">
            <a:avLst/>
          </a:prstGeom>
        </p:spPr>
      </p:pic>
    </p:spTree>
    <p:extLst>
      <p:ext uri="{BB962C8B-B14F-4D97-AF65-F5344CB8AC3E}">
        <p14:creationId xmlns:p14="http://schemas.microsoft.com/office/powerpoint/2010/main" val="1350493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FB46C1-2348-A4ED-10AD-FDEF888091A4}"/>
              </a:ext>
            </a:extLst>
          </p:cNvPr>
          <p:cNvSpPr>
            <a:spLocks noGrp="1"/>
          </p:cNvSpPr>
          <p:nvPr>
            <p:ph type="title"/>
          </p:nvPr>
        </p:nvSpPr>
        <p:spPr/>
        <p:txBody>
          <a:bodyPr/>
          <a:lstStyle/>
          <a:p>
            <a:r>
              <a:rPr lang="en-US" dirty="0"/>
              <a:t>Policy</a:t>
            </a:r>
          </a:p>
        </p:txBody>
      </p:sp>
      <p:sp>
        <p:nvSpPr>
          <p:cNvPr id="7" name="Content Placeholder 6">
            <a:extLst>
              <a:ext uri="{FF2B5EF4-FFF2-40B4-BE49-F238E27FC236}">
                <a16:creationId xmlns:a16="http://schemas.microsoft.com/office/drawing/2014/main" id="{BB6FBB3E-1D02-0346-24A1-AB70BF3848E4}"/>
              </a:ext>
            </a:extLst>
          </p:cNvPr>
          <p:cNvSpPr>
            <a:spLocks noGrp="1"/>
          </p:cNvSpPr>
          <p:nvPr>
            <p:ph sz="half" idx="1"/>
          </p:nvPr>
        </p:nvSpPr>
        <p:spPr>
          <a:xfrm>
            <a:off x="458695" y="1469572"/>
            <a:ext cx="5561107" cy="4290430"/>
          </a:xfrm>
        </p:spPr>
        <p:txBody>
          <a:bodyPr>
            <a:normAutofit lnSpcReduction="10000"/>
          </a:bodyPr>
          <a:lstStyle/>
          <a:p>
            <a:pPr marL="0" indent="0">
              <a:buNone/>
            </a:pPr>
            <a:r>
              <a:rPr lang="en-US" b="1" dirty="0"/>
              <a:t>To check:</a:t>
            </a:r>
          </a:p>
          <a:p>
            <a:r>
              <a:rPr lang="en-US" dirty="0"/>
              <a:t>Does the school have a specific prayer and liturgy policy?</a:t>
            </a:r>
          </a:p>
          <a:p>
            <a:r>
              <a:rPr lang="en-US" dirty="0"/>
              <a:t>Has it been approved by the governors?</a:t>
            </a:r>
          </a:p>
          <a:p>
            <a:r>
              <a:rPr lang="en-US" dirty="0"/>
              <a:t>Do the governors periodically review it?</a:t>
            </a:r>
          </a:p>
          <a:p>
            <a:r>
              <a:rPr lang="en-US" dirty="0"/>
              <a:t>Was the review based on a review of its impact in the time between its last review and now?</a:t>
            </a:r>
          </a:p>
        </p:txBody>
      </p:sp>
      <p:sp>
        <p:nvSpPr>
          <p:cNvPr id="8" name="Content Placeholder 7">
            <a:extLst>
              <a:ext uri="{FF2B5EF4-FFF2-40B4-BE49-F238E27FC236}">
                <a16:creationId xmlns:a16="http://schemas.microsoft.com/office/drawing/2014/main" id="{662078D2-5CE8-14FD-B07F-6E92B8A7D175}"/>
              </a:ext>
            </a:extLst>
          </p:cNvPr>
          <p:cNvSpPr>
            <a:spLocks noGrp="1"/>
          </p:cNvSpPr>
          <p:nvPr>
            <p:ph sz="half" idx="2"/>
          </p:nvPr>
        </p:nvSpPr>
        <p:spPr>
          <a:xfrm>
            <a:off x="6172201" y="1469572"/>
            <a:ext cx="5561105" cy="4290430"/>
          </a:xfrm>
        </p:spPr>
        <p:txBody>
          <a:bodyPr>
            <a:normAutofit lnSpcReduction="10000"/>
          </a:bodyPr>
          <a:lstStyle/>
          <a:p>
            <a:pPr marL="0" indent="0">
              <a:lnSpc>
                <a:spcPct val="110000"/>
              </a:lnSpc>
              <a:buNone/>
            </a:pPr>
            <a:r>
              <a:rPr lang="en-US" b="1" dirty="0"/>
              <a:t>To evaluate:</a:t>
            </a:r>
          </a:p>
          <a:p>
            <a:pPr>
              <a:lnSpc>
                <a:spcPct val="110000"/>
              </a:lnSpc>
            </a:pPr>
            <a:r>
              <a:rPr lang="en-US" dirty="0"/>
              <a:t>How well formulated is it?</a:t>
            </a:r>
          </a:p>
          <a:p>
            <a:pPr>
              <a:lnSpc>
                <a:spcPct val="110000"/>
              </a:lnSpc>
            </a:pPr>
            <a:r>
              <a:rPr lang="en-US" dirty="0"/>
              <a:t>How accessible and useful is it to those staff who will use it?</a:t>
            </a:r>
          </a:p>
          <a:p>
            <a:pPr>
              <a:lnSpc>
                <a:spcPct val="110000"/>
              </a:lnSpc>
            </a:pPr>
            <a:r>
              <a:rPr lang="en-US" dirty="0"/>
              <a:t>How well has it taken into account the unique context of the school and the people who work and study in it?</a:t>
            </a:r>
          </a:p>
        </p:txBody>
      </p:sp>
    </p:spTree>
    <p:extLst>
      <p:ext uri="{BB962C8B-B14F-4D97-AF65-F5344CB8AC3E}">
        <p14:creationId xmlns:p14="http://schemas.microsoft.com/office/powerpoint/2010/main" val="542858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FB46C1-2348-A4ED-10AD-FDEF888091A4}"/>
              </a:ext>
            </a:extLst>
          </p:cNvPr>
          <p:cNvSpPr>
            <a:spLocks noGrp="1"/>
          </p:cNvSpPr>
          <p:nvPr>
            <p:ph type="title"/>
          </p:nvPr>
        </p:nvSpPr>
        <p:spPr/>
        <p:txBody>
          <a:bodyPr/>
          <a:lstStyle/>
          <a:p>
            <a:r>
              <a:rPr lang="en-US" dirty="0"/>
              <a:t>Policy</a:t>
            </a:r>
          </a:p>
        </p:txBody>
      </p:sp>
      <p:sp>
        <p:nvSpPr>
          <p:cNvPr id="7" name="Content Placeholder 6">
            <a:extLst>
              <a:ext uri="{FF2B5EF4-FFF2-40B4-BE49-F238E27FC236}">
                <a16:creationId xmlns:a16="http://schemas.microsoft.com/office/drawing/2014/main" id="{BB6FBB3E-1D02-0346-24A1-AB70BF3848E4}"/>
              </a:ext>
            </a:extLst>
          </p:cNvPr>
          <p:cNvSpPr>
            <a:spLocks noGrp="1"/>
          </p:cNvSpPr>
          <p:nvPr>
            <p:ph sz="half" idx="1"/>
          </p:nvPr>
        </p:nvSpPr>
        <p:spPr>
          <a:xfrm>
            <a:off x="458695" y="1469572"/>
            <a:ext cx="5561107" cy="4290430"/>
          </a:xfrm>
        </p:spPr>
        <p:txBody>
          <a:bodyPr>
            <a:normAutofit/>
          </a:bodyPr>
          <a:lstStyle/>
          <a:p>
            <a:pPr marL="0" indent="0">
              <a:buNone/>
            </a:pPr>
            <a:r>
              <a:rPr lang="en-US" b="1" dirty="0"/>
              <a:t>To check:</a:t>
            </a:r>
          </a:p>
          <a:p>
            <a:pPr marL="0" indent="0">
              <a:buNone/>
            </a:pPr>
            <a:r>
              <a:rPr lang="en-US" dirty="0"/>
              <a:t>Does the policy ensure that:</a:t>
            </a:r>
          </a:p>
          <a:p>
            <a:r>
              <a:rPr lang="en-US" dirty="0"/>
              <a:t>The school fulfils its statutory duties in relation to worship?</a:t>
            </a:r>
          </a:p>
          <a:p>
            <a:r>
              <a:rPr lang="en-US" dirty="0"/>
              <a:t>Pupils experience a range or prayer and liturgical experiences?</a:t>
            </a:r>
          </a:p>
          <a:p>
            <a:r>
              <a:rPr lang="en-US" dirty="0"/>
              <a:t>Pupils have a shared repertoire of prayers and music?</a:t>
            </a:r>
          </a:p>
        </p:txBody>
      </p:sp>
      <p:sp>
        <p:nvSpPr>
          <p:cNvPr id="3" name="Content Placeholder 2">
            <a:extLst>
              <a:ext uri="{FF2B5EF4-FFF2-40B4-BE49-F238E27FC236}">
                <a16:creationId xmlns:a16="http://schemas.microsoft.com/office/drawing/2014/main" id="{C9759084-1171-A74F-35BE-65F63186F196}"/>
              </a:ext>
            </a:extLst>
          </p:cNvPr>
          <p:cNvSpPr>
            <a:spLocks noGrp="1"/>
          </p:cNvSpPr>
          <p:nvPr>
            <p:ph sz="half" idx="2"/>
          </p:nvPr>
        </p:nvSpPr>
        <p:spPr/>
        <p:txBody>
          <a:bodyPr/>
          <a:lstStyle/>
          <a:p>
            <a:endParaRPr lang="en-GB"/>
          </a:p>
        </p:txBody>
      </p:sp>
    </p:spTree>
    <p:extLst>
      <p:ext uri="{BB962C8B-B14F-4D97-AF65-F5344CB8AC3E}">
        <p14:creationId xmlns:p14="http://schemas.microsoft.com/office/powerpoint/2010/main" val="2186024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FB46C1-2348-A4ED-10AD-FDEF888091A4}"/>
              </a:ext>
            </a:extLst>
          </p:cNvPr>
          <p:cNvSpPr>
            <a:spLocks noGrp="1"/>
          </p:cNvSpPr>
          <p:nvPr>
            <p:ph type="title"/>
          </p:nvPr>
        </p:nvSpPr>
        <p:spPr/>
        <p:txBody>
          <a:bodyPr/>
          <a:lstStyle/>
          <a:p>
            <a:r>
              <a:rPr lang="en-US" dirty="0"/>
              <a:t>Policy</a:t>
            </a:r>
          </a:p>
        </p:txBody>
      </p:sp>
      <p:sp>
        <p:nvSpPr>
          <p:cNvPr id="7" name="Content Placeholder 6">
            <a:extLst>
              <a:ext uri="{FF2B5EF4-FFF2-40B4-BE49-F238E27FC236}">
                <a16:creationId xmlns:a16="http://schemas.microsoft.com/office/drawing/2014/main" id="{BB6FBB3E-1D02-0346-24A1-AB70BF3848E4}"/>
              </a:ext>
            </a:extLst>
          </p:cNvPr>
          <p:cNvSpPr>
            <a:spLocks noGrp="1"/>
          </p:cNvSpPr>
          <p:nvPr>
            <p:ph sz="half" idx="1"/>
          </p:nvPr>
        </p:nvSpPr>
        <p:spPr>
          <a:xfrm>
            <a:off x="458695" y="1469572"/>
            <a:ext cx="5561107" cy="4290430"/>
          </a:xfrm>
        </p:spPr>
        <p:txBody>
          <a:bodyPr>
            <a:normAutofit/>
          </a:bodyPr>
          <a:lstStyle/>
          <a:p>
            <a:pPr marL="0" indent="0">
              <a:buNone/>
            </a:pPr>
            <a:r>
              <a:rPr lang="en-US" b="1" dirty="0"/>
              <a:t>To check:</a:t>
            </a:r>
          </a:p>
          <a:p>
            <a:pPr marL="0" indent="0">
              <a:buNone/>
            </a:pPr>
            <a:r>
              <a:rPr lang="en-US" dirty="0"/>
              <a:t>Does the policy ensure that:</a:t>
            </a:r>
          </a:p>
          <a:p>
            <a:r>
              <a:rPr lang="en-US" dirty="0"/>
              <a:t>The school fulfils its statutory duties in relation to worship?</a:t>
            </a:r>
          </a:p>
          <a:p>
            <a:r>
              <a:rPr lang="en-US" dirty="0"/>
              <a:t>Pupils experience a range or prayer and liturgical experiences?</a:t>
            </a:r>
          </a:p>
          <a:p>
            <a:r>
              <a:rPr lang="en-US" dirty="0"/>
              <a:t>Pupils have a shared repertoire of prayers and music?</a:t>
            </a:r>
          </a:p>
        </p:txBody>
      </p:sp>
      <p:sp>
        <p:nvSpPr>
          <p:cNvPr id="3" name="Content Placeholder 2">
            <a:extLst>
              <a:ext uri="{FF2B5EF4-FFF2-40B4-BE49-F238E27FC236}">
                <a16:creationId xmlns:a16="http://schemas.microsoft.com/office/drawing/2014/main" id="{C9759084-1171-A74F-35BE-65F63186F196}"/>
              </a:ext>
            </a:extLst>
          </p:cNvPr>
          <p:cNvSpPr>
            <a:spLocks noGrp="1"/>
          </p:cNvSpPr>
          <p:nvPr>
            <p:ph sz="half" idx="2"/>
          </p:nvPr>
        </p:nvSpPr>
        <p:spPr/>
        <p:txBody>
          <a:bodyPr/>
          <a:lstStyle/>
          <a:p>
            <a:endParaRPr lang="en-GB"/>
          </a:p>
        </p:txBody>
      </p:sp>
    </p:spTree>
    <p:extLst>
      <p:ext uri="{BB962C8B-B14F-4D97-AF65-F5344CB8AC3E}">
        <p14:creationId xmlns:p14="http://schemas.microsoft.com/office/powerpoint/2010/main" val="339245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4DFD6-8369-3702-A0B1-788E9654C9BC}"/>
              </a:ext>
            </a:extLst>
          </p:cNvPr>
          <p:cNvSpPr>
            <a:spLocks noGrp="1"/>
          </p:cNvSpPr>
          <p:nvPr>
            <p:ph type="title"/>
          </p:nvPr>
        </p:nvSpPr>
        <p:spPr/>
        <p:txBody>
          <a:bodyPr/>
          <a:lstStyle/>
          <a:p>
            <a:r>
              <a:rPr lang="en-US" dirty="0"/>
              <a:t>Annual Plan of Provision</a:t>
            </a:r>
          </a:p>
        </p:txBody>
      </p:sp>
      <p:sp>
        <p:nvSpPr>
          <p:cNvPr id="5" name="Content Placeholder 4">
            <a:extLst>
              <a:ext uri="{FF2B5EF4-FFF2-40B4-BE49-F238E27FC236}">
                <a16:creationId xmlns:a16="http://schemas.microsoft.com/office/drawing/2014/main" id="{76E41897-3919-FB1D-57F3-7CE471ACFB4F}"/>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F26E20F9-6F52-DC74-C4A5-EFAEE921512B}"/>
              </a:ext>
            </a:extLst>
          </p:cNvPr>
          <p:cNvPicPr>
            <a:picLocks noChangeAspect="1"/>
          </p:cNvPicPr>
          <p:nvPr/>
        </p:nvPicPr>
        <p:blipFill>
          <a:blip r:embed="rId3"/>
          <a:stretch>
            <a:fillRect/>
          </a:stretch>
        </p:blipFill>
        <p:spPr>
          <a:xfrm>
            <a:off x="325391" y="1402605"/>
            <a:ext cx="11541213" cy="4357396"/>
          </a:xfrm>
          <a:prstGeom prst="rect">
            <a:avLst/>
          </a:prstGeom>
        </p:spPr>
      </p:pic>
    </p:spTree>
    <p:extLst>
      <p:ext uri="{BB962C8B-B14F-4D97-AF65-F5344CB8AC3E}">
        <p14:creationId xmlns:p14="http://schemas.microsoft.com/office/powerpoint/2010/main" val="2305756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4DFD6-8369-3702-A0B1-788E9654C9BC}"/>
              </a:ext>
            </a:extLst>
          </p:cNvPr>
          <p:cNvSpPr>
            <a:spLocks noGrp="1"/>
          </p:cNvSpPr>
          <p:nvPr>
            <p:ph type="title"/>
          </p:nvPr>
        </p:nvSpPr>
        <p:spPr/>
        <p:txBody>
          <a:bodyPr/>
          <a:lstStyle/>
          <a:p>
            <a:r>
              <a:rPr lang="en-US" dirty="0"/>
              <a:t>Annual Plan of Provision</a:t>
            </a:r>
          </a:p>
        </p:txBody>
      </p:sp>
      <p:sp>
        <p:nvSpPr>
          <p:cNvPr id="5" name="Content Placeholder 4">
            <a:extLst>
              <a:ext uri="{FF2B5EF4-FFF2-40B4-BE49-F238E27FC236}">
                <a16:creationId xmlns:a16="http://schemas.microsoft.com/office/drawing/2014/main" id="{76E41897-3919-FB1D-57F3-7CE471ACFB4F}"/>
              </a:ext>
            </a:extLst>
          </p:cNvPr>
          <p:cNvSpPr>
            <a:spLocks noGrp="1"/>
          </p:cNvSpPr>
          <p:nvPr>
            <p:ph idx="1"/>
          </p:nvPr>
        </p:nvSpPr>
        <p:spPr/>
        <p:txBody>
          <a:bodyPr/>
          <a:lstStyle/>
          <a:p>
            <a:r>
              <a:rPr lang="en-US" dirty="0"/>
              <a:t>The prayer and liturgy coordinator is responsible for producing the Annual Plan of Provision (p.17)</a:t>
            </a:r>
          </a:p>
          <a:p>
            <a:r>
              <a:rPr lang="en-US" dirty="0"/>
              <a:t>Long-term planning requires a strategic approach to the planning of prayer and liturgy, which should be reflected in the Annual Plan of Provision (p.50)</a:t>
            </a:r>
          </a:p>
          <a:p>
            <a:endParaRPr lang="en-US" dirty="0"/>
          </a:p>
        </p:txBody>
      </p:sp>
    </p:spTree>
    <p:extLst>
      <p:ext uri="{BB962C8B-B14F-4D97-AF65-F5344CB8AC3E}">
        <p14:creationId xmlns:p14="http://schemas.microsoft.com/office/powerpoint/2010/main" val="114504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A4277-5009-B925-FC15-3C889C21735E}"/>
              </a:ext>
            </a:extLst>
          </p:cNvPr>
          <p:cNvSpPr>
            <a:spLocks noGrp="1"/>
          </p:cNvSpPr>
          <p:nvPr>
            <p:ph type="title"/>
          </p:nvPr>
        </p:nvSpPr>
        <p:spPr/>
        <p:txBody>
          <a:bodyPr anchor="ctr">
            <a:normAutofit/>
          </a:bodyPr>
          <a:lstStyle/>
          <a:p>
            <a:r>
              <a:rPr lang="en-GB" dirty="0"/>
              <a:t>Welcome and opening prayer</a:t>
            </a:r>
          </a:p>
        </p:txBody>
      </p:sp>
      <p:sp>
        <p:nvSpPr>
          <p:cNvPr id="7" name="Content Placeholder 6">
            <a:extLst>
              <a:ext uri="{FF2B5EF4-FFF2-40B4-BE49-F238E27FC236}">
                <a16:creationId xmlns:a16="http://schemas.microsoft.com/office/drawing/2014/main" id="{03AE34AF-A67B-0147-749A-234AAC9C99A3}"/>
              </a:ext>
            </a:extLst>
          </p:cNvPr>
          <p:cNvSpPr>
            <a:spLocks noGrp="1"/>
          </p:cNvSpPr>
          <p:nvPr>
            <p:ph idx="1"/>
          </p:nvPr>
        </p:nvSpPr>
        <p:spPr/>
        <p:txBody>
          <a:bodyPr>
            <a:normAutofit fontScale="85000" lnSpcReduction="20000"/>
          </a:bodyPr>
          <a:lstStyle/>
          <a:p>
            <a:pPr marL="0" indent="0">
              <a:buNone/>
            </a:pPr>
            <a:r>
              <a:rPr lang="en-GB" dirty="0"/>
              <a:t>Let us take a minute to quietly reflect at the start of this meeting</a:t>
            </a:r>
          </a:p>
          <a:p>
            <a:pPr marL="0" indent="0">
              <a:buNone/>
            </a:pPr>
            <a:r>
              <a:rPr lang="en-GB" b="1" dirty="0"/>
              <a:t>Synod Prayer: </a:t>
            </a:r>
            <a:r>
              <a:rPr lang="en-GB" dirty="0"/>
              <a:t>(said together) </a:t>
            </a:r>
          </a:p>
          <a:p>
            <a:pPr marL="0" indent="0">
              <a:buNone/>
            </a:pPr>
            <a:r>
              <a:rPr lang="en-GB" dirty="0"/>
              <a:t>Loving Father, be with us as we seek new ways of being your people in our Diocese.</a:t>
            </a:r>
          </a:p>
          <a:p>
            <a:pPr marL="0" indent="0">
              <a:buNone/>
            </a:pPr>
            <a:r>
              <a:rPr lang="en-GB" dirty="0"/>
              <a:t>May each new day bring us closer to your son Jesus, as we follow his teaching and become disciples of love.</a:t>
            </a:r>
          </a:p>
          <a:p>
            <a:pPr marL="0" indent="0">
              <a:buNone/>
            </a:pPr>
            <a:r>
              <a:rPr lang="en-GB" dirty="0"/>
              <a:t>As we continue our Synodal journey, draw us closer to each other. May the truth of your Spirit enlighten us. </a:t>
            </a:r>
          </a:p>
          <a:p>
            <a:pPr marL="0" indent="0">
              <a:buNone/>
            </a:pPr>
            <a:r>
              <a:rPr lang="en-GB" dirty="0"/>
              <a:t>Open our hearts, as we listen to each other and reach out in love to your people. Stay with us, Lord, on our journey. </a:t>
            </a:r>
          </a:p>
          <a:p>
            <a:pPr marL="0" indent="0">
              <a:buNone/>
            </a:pPr>
            <a:r>
              <a:rPr lang="en-GB" dirty="0"/>
              <a:t>Amen. </a:t>
            </a:r>
          </a:p>
          <a:p>
            <a:pPr marL="0" indent="0">
              <a:buNone/>
            </a:pPr>
            <a:endParaRPr lang="en-GB" dirty="0"/>
          </a:p>
          <a:p>
            <a:pPr marL="0" indent="0">
              <a:buNone/>
            </a:pPr>
            <a:r>
              <a:rPr lang="en-GB" dirty="0"/>
              <a:t>Our Lady of Mount Carmel, Pray for Us. St Joseph, Pray for Us.</a:t>
            </a:r>
          </a:p>
        </p:txBody>
      </p:sp>
      <p:pic>
        <p:nvPicPr>
          <p:cNvPr id="13" name="Picture 12">
            <a:extLst>
              <a:ext uri="{FF2B5EF4-FFF2-40B4-BE49-F238E27FC236}">
                <a16:creationId xmlns:a16="http://schemas.microsoft.com/office/drawing/2014/main" id="{18B493DF-B3A0-2957-FCC7-530C3252EBD1}"/>
              </a:ext>
            </a:extLst>
          </p:cNvPr>
          <p:cNvPicPr>
            <a:picLocks noChangeAspect="1"/>
          </p:cNvPicPr>
          <p:nvPr/>
        </p:nvPicPr>
        <p:blipFill>
          <a:blip r:embed="rId3"/>
          <a:stretch>
            <a:fillRect/>
          </a:stretch>
        </p:blipFill>
        <p:spPr>
          <a:xfrm>
            <a:off x="8689423" y="167562"/>
            <a:ext cx="2333625" cy="2324100"/>
          </a:xfrm>
          <a:prstGeom prst="rect">
            <a:avLst/>
          </a:prstGeom>
        </p:spPr>
      </p:pic>
    </p:spTree>
    <p:extLst>
      <p:ext uri="{BB962C8B-B14F-4D97-AF65-F5344CB8AC3E}">
        <p14:creationId xmlns:p14="http://schemas.microsoft.com/office/powerpoint/2010/main" val="975483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4DFD6-8369-3702-A0B1-788E9654C9BC}"/>
              </a:ext>
            </a:extLst>
          </p:cNvPr>
          <p:cNvSpPr>
            <a:spLocks noGrp="1"/>
          </p:cNvSpPr>
          <p:nvPr>
            <p:ph type="title"/>
          </p:nvPr>
        </p:nvSpPr>
        <p:spPr/>
        <p:txBody>
          <a:bodyPr/>
          <a:lstStyle/>
          <a:p>
            <a:r>
              <a:rPr lang="en-US" dirty="0"/>
              <a:t>Annual Plan of Provision</a:t>
            </a:r>
          </a:p>
        </p:txBody>
      </p:sp>
      <p:sp>
        <p:nvSpPr>
          <p:cNvPr id="5" name="Content Placeholder 4">
            <a:extLst>
              <a:ext uri="{FF2B5EF4-FFF2-40B4-BE49-F238E27FC236}">
                <a16:creationId xmlns:a16="http://schemas.microsoft.com/office/drawing/2014/main" id="{76E41897-3919-FB1D-57F3-7CE471ACFB4F}"/>
              </a:ext>
            </a:extLst>
          </p:cNvPr>
          <p:cNvSpPr>
            <a:spLocks noGrp="1"/>
          </p:cNvSpPr>
          <p:nvPr>
            <p:ph idx="1"/>
          </p:nvPr>
        </p:nvSpPr>
        <p:spPr/>
        <p:txBody>
          <a:bodyPr>
            <a:normAutofit/>
          </a:bodyPr>
          <a:lstStyle/>
          <a:p>
            <a:pPr marL="0" indent="0">
              <a:buNone/>
            </a:pPr>
            <a:r>
              <a:rPr lang="en-US" dirty="0"/>
              <a:t>The Annual Plan of Provision potentially has three levels:</a:t>
            </a:r>
          </a:p>
          <a:p>
            <a:pPr marL="0" indent="0">
              <a:buNone/>
            </a:pPr>
            <a:r>
              <a:rPr lang="en-US" b="1" dirty="0"/>
              <a:t>Level one </a:t>
            </a:r>
            <a:r>
              <a:rPr lang="en-US" dirty="0"/>
              <a:t>– a strategic overview of the prayer and liturgical life of the school over the coming year</a:t>
            </a:r>
          </a:p>
          <a:p>
            <a:pPr marL="0" indent="0">
              <a:buNone/>
            </a:pPr>
            <a:r>
              <a:rPr lang="en-US" b="1" dirty="0"/>
              <a:t>Level two </a:t>
            </a:r>
            <a:r>
              <a:rPr lang="en-US" dirty="0"/>
              <a:t>– a progressive plan, with age-appropriate steps for each year group, for the formation of all pupils to enable them to engage and participate fully, consciously and actively in the prayer and liturgical life of the school</a:t>
            </a:r>
          </a:p>
          <a:p>
            <a:pPr marL="0" indent="0">
              <a:buNone/>
            </a:pPr>
            <a:r>
              <a:rPr lang="en-US" b="1" dirty="0"/>
              <a:t>Level three </a:t>
            </a:r>
            <a:r>
              <a:rPr lang="en-US" dirty="0"/>
              <a:t>– a progressive plan, with age-appropriate steps to form those pupils who will exercise ministries in school</a:t>
            </a:r>
          </a:p>
          <a:p>
            <a:pPr marL="0" indent="0">
              <a:buNone/>
            </a:pPr>
            <a:endParaRPr lang="en-US" dirty="0"/>
          </a:p>
          <a:p>
            <a:endParaRPr lang="en-US" dirty="0"/>
          </a:p>
        </p:txBody>
      </p:sp>
    </p:spTree>
    <p:extLst>
      <p:ext uri="{BB962C8B-B14F-4D97-AF65-F5344CB8AC3E}">
        <p14:creationId xmlns:p14="http://schemas.microsoft.com/office/powerpoint/2010/main" val="1244919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4DFD6-8369-3702-A0B1-788E9654C9BC}"/>
              </a:ext>
            </a:extLst>
          </p:cNvPr>
          <p:cNvSpPr>
            <a:spLocks noGrp="1"/>
          </p:cNvSpPr>
          <p:nvPr>
            <p:ph type="title"/>
          </p:nvPr>
        </p:nvSpPr>
        <p:spPr/>
        <p:txBody>
          <a:bodyPr/>
          <a:lstStyle/>
          <a:p>
            <a:r>
              <a:rPr lang="en-US" dirty="0"/>
              <a:t>Annual Plan of Provision – </a:t>
            </a:r>
            <a:r>
              <a:rPr lang="en-US" b="1" dirty="0"/>
              <a:t>Level 1</a:t>
            </a:r>
          </a:p>
        </p:txBody>
      </p:sp>
      <p:sp>
        <p:nvSpPr>
          <p:cNvPr id="5" name="Content Placeholder 4">
            <a:extLst>
              <a:ext uri="{FF2B5EF4-FFF2-40B4-BE49-F238E27FC236}">
                <a16:creationId xmlns:a16="http://schemas.microsoft.com/office/drawing/2014/main" id="{76E41897-3919-FB1D-57F3-7CE471ACFB4F}"/>
              </a:ext>
            </a:extLst>
          </p:cNvPr>
          <p:cNvSpPr>
            <a:spLocks noGrp="1"/>
          </p:cNvSpPr>
          <p:nvPr>
            <p:ph idx="1"/>
          </p:nvPr>
        </p:nvSpPr>
        <p:spPr/>
        <p:txBody>
          <a:bodyPr>
            <a:normAutofit/>
          </a:bodyPr>
          <a:lstStyle/>
          <a:p>
            <a:pPr marL="0" indent="0">
              <a:buNone/>
            </a:pPr>
            <a:r>
              <a:rPr lang="en-US" dirty="0"/>
              <a:t>An overview of the year that includes (p.50):</a:t>
            </a:r>
          </a:p>
          <a:p>
            <a:r>
              <a:rPr lang="en-US" dirty="0"/>
              <a:t>Plan for embedding and refreshing the music repertoire (and for ensuring a continuity between school and parishes).</a:t>
            </a:r>
          </a:p>
          <a:p>
            <a:r>
              <a:rPr lang="en-US" dirty="0"/>
              <a:t>The number and timing of Masses to be celebrated during the year, including the plan for any holydays of obligation that fall within the school term.</a:t>
            </a:r>
          </a:p>
          <a:p>
            <a:r>
              <a:rPr lang="en-US" dirty="0"/>
              <a:t>When the opportunity for receiving the Sacrament of Reconciliation will be offered.</a:t>
            </a:r>
          </a:p>
          <a:p>
            <a:pPr marL="0" indent="0">
              <a:buNone/>
            </a:pPr>
            <a:endParaRPr lang="en-US" dirty="0"/>
          </a:p>
          <a:p>
            <a:endParaRPr lang="en-US" dirty="0"/>
          </a:p>
        </p:txBody>
      </p:sp>
    </p:spTree>
    <p:extLst>
      <p:ext uri="{BB962C8B-B14F-4D97-AF65-F5344CB8AC3E}">
        <p14:creationId xmlns:p14="http://schemas.microsoft.com/office/powerpoint/2010/main" val="3314990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4DFD6-8369-3702-A0B1-788E9654C9BC}"/>
              </a:ext>
            </a:extLst>
          </p:cNvPr>
          <p:cNvSpPr>
            <a:spLocks noGrp="1"/>
          </p:cNvSpPr>
          <p:nvPr>
            <p:ph type="title"/>
          </p:nvPr>
        </p:nvSpPr>
        <p:spPr/>
        <p:txBody>
          <a:bodyPr/>
          <a:lstStyle/>
          <a:p>
            <a:r>
              <a:rPr lang="en-US" dirty="0"/>
              <a:t>Annual Plan of Provision </a:t>
            </a:r>
            <a:r>
              <a:rPr lang="en-US" b="1" dirty="0"/>
              <a:t>– Level 1</a:t>
            </a:r>
          </a:p>
        </p:txBody>
      </p:sp>
      <p:sp>
        <p:nvSpPr>
          <p:cNvPr id="5" name="Content Placeholder 4">
            <a:extLst>
              <a:ext uri="{FF2B5EF4-FFF2-40B4-BE49-F238E27FC236}">
                <a16:creationId xmlns:a16="http://schemas.microsoft.com/office/drawing/2014/main" id="{76E41897-3919-FB1D-57F3-7CE471ACFB4F}"/>
              </a:ext>
            </a:extLst>
          </p:cNvPr>
          <p:cNvSpPr>
            <a:spLocks noGrp="1"/>
          </p:cNvSpPr>
          <p:nvPr>
            <p:ph idx="1"/>
          </p:nvPr>
        </p:nvSpPr>
        <p:spPr/>
        <p:txBody>
          <a:bodyPr>
            <a:normAutofit/>
          </a:bodyPr>
          <a:lstStyle/>
          <a:p>
            <a:pPr marL="0" indent="0">
              <a:buNone/>
            </a:pPr>
            <a:r>
              <a:rPr lang="en-US" dirty="0"/>
              <a:t>An overview of the year that includes (p.50):</a:t>
            </a:r>
          </a:p>
          <a:p>
            <a:r>
              <a:rPr lang="en-US" dirty="0"/>
              <a:t>Identifying any other significant days (such as a patronal feast)and key events and how these will be celebrated in the prayer and liturgy of the school.</a:t>
            </a:r>
          </a:p>
          <a:p>
            <a:r>
              <a:rPr lang="en-US" dirty="0"/>
              <a:t>Engagement with wider Church initiatives (such as the Year of Mercy)</a:t>
            </a:r>
          </a:p>
          <a:p>
            <a:r>
              <a:rPr lang="en-US" dirty="0"/>
              <a:t>Developing a strategy for improving a particular aspect of the prayer and liturgical life of the school</a:t>
            </a:r>
          </a:p>
          <a:p>
            <a:endParaRPr lang="en-US" dirty="0"/>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2540331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4DFD6-8369-3702-A0B1-788E9654C9BC}"/>
              </a:ext>
            </a:extLst>
          </p:cNvPr>
          <p:cNvSpPr>
            <a:spLocks noGrp="1"/>
          </p:cNvSpPr>
          <p:nvPr>
            <p:ph type="title"/>
          </p:nvPr>
        </p:nvSpPr>
        <p:spPr/>
        <p:txBody>
          <a:bodyPr/>
          <a:lstStyle/>
          <a:p>
            <a:r>
              <a:rPr lang="en-US" dirty="0"/>
              <a:t>Annual Plan of Provision – </a:t>
            </a:r>
            <a:r>
              <a:rPr lang="en-US" b="1" dirty="0"/>
              <a:t>Level 1</a:t>
            </a:r>
          </a:p>
        </p:txBody>
      </p:sp>
      <p:sp>
        <p:nvSpPr>
          <p:cNvPr id="5" name="Content Placeholder 4">
            <a:extLst>
              <a:ext uri="{FF2B5EF4-FFF2-40B4-BE49-F238E27FC236}">
                <a16:creationId xmlns:a16="http://schemas.microsoft.com/office/drawing/2014/main" id="{76E41897-3919-FB1D-57F3-7CE471ACFB4F}"/>
              </a:ext>
            </a:extLst>
          </p:cNvPr>
          <p:cNvSpPr>
            <a:spLocks noGrp="1"/>
          </p:cNvSpPr>
          <p:nvPr>
            <p:ph idx="1"/>
          </p:nvPr>
        </p:nvSpPr>
        <p:spPr/>
        <p:txBody>
          <a:bodyPr>
            <a:normAutofit/>
          </a:bodyPr>
          <a:lstStyle/>
          <a:p>
            <a:pPr marL="0" indent="0">
              <a:buNone/>
            </a:pPr>
            <a:r>
              <a:rPr lang="en-US" dirty="0"/>
              <a:t>It will also include (p.71):</a:t>
            </a:r>
          </a:p>
          <a:p>
            <a:r>
              <a:rPr lang="en-US" dirty="0"/>
              <a:t>Actions that need to be undertaken</a:t>
            </a:r>
          </a:p>
          <a:p>
            <a:r>
              <a:rPr lang="en-US" dirty="0"/>
              <a:t>Dates by when they must be completed</a:t>
            </a:r>
          </a:p>
          <a:p>
            <a:r>
              <a:rPr lang="en-US" dirty="0"/>
              <a:t>Person responsible for their completion</a:t>
            </a:r>
          </a:p>
          <a:p>
            <a:r>
              <a:rPr lang="en-US" dirty="0"/>
              <a:t>And, perhaps, contingency arrangements (such as if a priest is needed, but is not available)</a:t>
            </a:r>
          </a:p>
          <a:p>
            <a:endParaRPr lang="en-US" dirty="0"/>
          </a:p>
          <a:p>
            <a:endParaRPr lang="en-US" dirty="0"/>
          </a:p>
          <a:p>
            <a:endParaRPr lang="en-US" dirty="0"/>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214349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4DFD6-8369-3702-A0B1-788E9654C9BC}"/>
              </a:ext>
            </a:extLst>
          </p:cNvPr>
          <p:cNvSpPr>
            <a:spLocks noGrp="1"/>
          </p:cNvSpPr>
          <p:nvPr>
            <p:ph type="title"/>
          </p:nvPr>
        </p:nvSpPr>
        <p:spPr/>
        <p:txBody>
          <a:bodyPr/>
          <a:lstStyle/>
          <a:p>
            <a:r>
              <a:rPr lang="en-US" dirty="0"/>
              <a:t>Annual Plan of Provision – </a:t>
            </a:r>
            <a:r>
              <a:rPr lang="en-US" b="1" dirty="0"/>
              <a:t>Level 2</a:t>
            </a:r>
          </a:p>
        </p:txBody>
      </p:sp>
      <p:sp>
        <p:nvSpPr>
          <p:cNvPr id="5" name="Content Placeholder 4">
            <a:extLst>
              <a:ext uri="{FF2B5EF4-FFF2-40B4-BE49-F238E27FC236}">
                <a16:creationId xmlns:a16="http://schemas.microsoft.com/office/drawing/2014/main" id="{76E41897-3919-FB1D-57F3-7CE471ACFB4F}"/>
              </a:ext>
            </a:extLst>
          </p:cNvPr>
          <p:cNvSpPr>
            <a:spLocks noGrp="1"/>
          </p:cNvSpPr>
          <p:nvPr>
            <p:ph sz="half" idx="1"/>
          </p:nvPr>
        </p:nvSpPr>
        <p:spPr/>
        <p:txBody>
          <a:bodyPr>
            <a:normAutofit/>
          </a:bodyPr>
          <a:lstStyle/>
          <a:p>
            <a:pPr marL="0" indent="0">
              <a:buNone/>
            </a:pPr>
            <a:r>
              <a:rPr lang="en-US" b="1" dirty="0"/>
              <a:t>To check</a:t>
            </a:r>
            <a:r>
              <a:rPr lang="en-US" dirty="0"/>
              <a:t>:</a:t>
            </a:r>
          </a:p>
          <a:p>
            <a:r>
              <a:rPr lang="en-US" dirty="0"/>
              <a:t>Does the school have a plan, with age-appropriate steps, to ensure that pupils are formed to engage and participate in the prayer and liturgical life of the school?</a:t>
            </a:r>
          </a:p>
          <a:p>
            <a:endParaRPr lang="en-US" dirty="0"/>
          </a:p>
          <a:p>
            <a:endParaRPr lang="en-US" dirty="0"/>
          </a:p>
          <a:p>
            <a:endParaRPr lang="en-US" dirty="0"/>
          </a:p>
          <a:p>
            <a:endParaRPr lang="en-US" dirty="0"/>
          </a:p>
          <a:p>
            <a:pPr marL="0" indent="0">
              <a:buNone/>
            </a:pPr>
            <a:endParaRPr lang="en-US" dirty="0"/>
          </a:p>
          <a:p>
            <a:endParaRPr lang="en-US" dirty="0"/>
          </a:p>
        </p:txBody>
      </p:sp>
      <p:sp>
        <p:nvSpPr>
          <p:cNvPr id="3" name="Content Placeholder 2">
            <a:extLst>
              <a:ext uri="{FF2B5EF4-FFF2-40B4-BE49-F238E27FC236}">
                <a16:creationId xmlns:a16="http://schemas.microsoft.com/office/drawing/2014/main" id="{74BE351F-F019-913B-D51B-CEE26B8C4F65}"/>
              </a:ext>
            </a:extLst>
          </p:cNvPr>
          <p:cNvSpPr>
            <a:spLocks noGrp="1"/>
          </p:cNvSpPr>
          <p:nvPr>
            <p:ph sz="half" idx="2"/>
          </p:nvPr>
        </p:nvSpPr>
        <p:spPr/>
        <p:txBody>
          <a:bodyPr>
            <a:normAutofit/>
          </a:bodyPr>
          <a:lstStyle/>
          <a:p>
            <a:pPr marL="0" indent="0">
              <a:buNone/>
            </a:pPr>
            <a:r>
              <a:rPr lang="en-GB" b="1" dirty="0"/>
              <a:t>To evaluate</a:t>
            </a:r>
            <a:r>
              <a:rPr lang="en-GB" dirty="0"/>
              <a:t>:</a:t>
            </a:r>
          </a:p>
          <a:p>
            <a:r>
              <a:rPr lang="en-GB" dirty="0"/>
              <a:t>How well does this part of the plan form pupils to engage and participate in the prayer and liturgical life of the school?</a:t>
            </a:r>
          </a:p>
        </p:txBody>
      </p:sp>
    </p:spTree>
    <p:extLst>
      <p:ext uri="{BB962C8B-B14F-4D97-AF65-F5344CB8AC3E}">
        <p14:creationId xmlns:p14="http://schemas.microsoft.com/office/powerpoint/2010/main" val="172315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A44F6-A763-63C0-77A8-606848CD5FC8}"/>
              </a:ext>
            </a:extLst>
          </p:cNvPr>
          <p:cNvSpPr>
            <a:spLocks noGrp="1"/>
          </p:cNvSpPr>
          <p:nvPr>
            <p:ph type="title"/>
          </p:nvPr>
        </p:nvSpPr>
        <p:spPr>
          <a:xfrm>
            <a:off x="458695" y="365761"/>
            <a:ext cx="11274612" cy="1325563"/>
          </a:xfrm>
        </p:spPr>
        <p:txBody>
          <a:bodyPr anchor="ctr">
            <a:normAutofit/>
          </a:bodyPr>
          <a:lstStyle/>
          <a:p>
            <a:r>
              <a:rPr lang="en-GB" dirty="0"/>
              <a:t>Engagement, participation and ministry</a:t>
            </a:r>
          </a:p>
        </p:txBody>
      </p:sp>
      <p:pic>
        <p:nvPicPr>
          <p:cNvPr id="7" name="Content Placeholder 6">
            <a:extLst>
              <a:ext uri="{FF2B5EF4-FFF2-40B4-BE49-F238E27FC236}">
                <a16:creationId xmlns:a16="http://schemas.microsoft.com/office/drawing/2014/main" id="{4FC17565-5108-1E78-A26B-418667FA8850}"/>
              </a:ext>
            </a:extLst>
          </p:cNvPr>
          <p:cNvPicPr>
            <a:picLocks noGrp="1" noChangeAspect="1"/>
          </p:cNvPicPr>
          <p:nvPr>
            <p:ph idx="1"/>
          </p:nvPr>
        </p:nvPicPr>
        <p:blipFill>
          <a:blip r:embed="rId3">
            <a:clrChange>
              <a:clrFrom>
                <a:srgbClr val="FFFFFF"/>
              </a:clrFrom>
              <a:clrTo>
                <a:srgbClr val="FFFFFF">
                  <a:alpha val="0"/>
                </a:srgbClr>
              </a:clrTo>
            </a:clrChange>
          </a:blip>
          <a:stretch>
            <a:fillRect/>
          </a:stretch>
        </p:blipFill>
        <p:spPr>
          <a:xfrm>
            <a:off x="1311756" y="1220798"/>
            <a:ext cx="10235811" cy="5271441"/>
          </a:xfrm>
          <a:prstGeom prst="rect">
            <a:avLst/>
          </a:prstGeom>
          <a:noFill/>
        </p:spPr>
      </p:pic>
      <p:pic>
        <p:nvPicPr>
          <p:cNvPr id="8" name="Content Placeholder 6">
            <a:extLst>
              <a:ext uri="{FF2B5EF4-FFF2-40B4-BE49-F238E27FC236}">
                <a16:creationId xmlns:a16="http://schemas.microsoft.com/office/drawing/2014/main" id="{A7EFD0B7-2C86-94B8-C4F2-BB0B881F3B43}"/>
              </a:ext>
            </a:extLst>
          </p:cNvPr>
          <p:cNvPicPr>
            <a:picLocks noChangeAspect="1"/>
          </p:cNvPicPr>
          <p:nvPr/>
        </p:nvPicPr>
        <p:blipFill rotWithShape="1">
          <a:blip r:embed="rId3"/>
          <a:srcRect l="2848" t="5878" r="13450" b="2865"/>
          <a:stretch/>
        </p:blipFill>
        <p:spPr>
          <a:xfrm>
            <a:off x="1603305" y="1530626"/>
            <a:ext cx="8567531" cy="4810539"/>
          </a:xfrm>
          <a:prstGeom prst="rect">
            <a:avLst/>
          </a:prstGeom>
          <a:noFill/>
        </p:spPr>
      </p:pic>
      <p:sp>
        <p:nvSpPr>
          <p:cNvPr id="9" name="TextBox 8">
            <a:extLst>
              <a:ext uri="{FF2B5EF4-FFF2-40B4-BE49-F238E27FC236}">
                <a16:creationId xmlns:a16="http://schemas.microsoft.com/office/drawing/2014/main" id="{06A93290-407E-0E4B-B42F-2AF32ED0AC34}"/>
              </a:ext>
            </a:extLst>
          </p:cNvPr>
          <p:cNvSpPr txBox="1"/>
          <p:nvPr/>
        </p:nvSpPr>
        <p:spPr>
          <a:xfrm rot="16200000">
            <a:off x="-965024" y="3491516"/>
            <a:ext cx="4383444" cy="461665"/>
          </a:xfrm>
          <a:prstGeom prst="rect">
            <a:avLst/>
          </a:prstGeom>
          <a:noFill/>
        </p:spPr>
        <p:txBody>
          <a:bodyPr wrap="square" rtlCol="0">
            <a:spAutoFit/>
          </a:bodyPr>
          <a:lstStyle/>
          <a:p>
            <a:r>
              <a:rPr lang="en-GB" sz="2400" dirty="0">
                <a:solidFill>
                  <a:schemeClr val="accent2"/>
                </a:solidFill>
              </a:rPr>
              <a:t>In Celebrations of the Word</a:t>
            </a:r>
          </a:p>
        </p:txBody>
      </p:sp>
    </p:spTree>
    <p:extLst>
      <p:ext uri="{BB962C8B-B14F-4D97-AF65-F5344CB8AC3E}">
        <p14:creationId xmlns:p14="http://schemas.microsoft.com/office/powerpoint/2010/main" val="40856396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4DFD6-8369-3702-A0B1-788E9654C9BC}"/>
              </a:ext>
            </a:extLst>
          </p:cNvPr>
          <p:cNvSpPr>
            <a:spLocks noGrp="1"/>
          </p:cNvSpPr>
          <p:nvPr>
            <p:ph type="title"/>
          </p:nvPr>
        </p:nvSpPr>
        <p:spPr/>
        <p:txBody>
          <a:bodyPr/>
          <a:lstStyle/>
          <a:p>
            <a:r>
              <a:rPr lang="en-US" dirty="0"/>
              <a:t>Annual Plan of Provision – </a:t>
            </a:r>
            <a:r>
              <a:rPr lang="en-US" b="1" dirty="0"/>
              <a:t>Level 3</a:t>
            </a:r>
          </a:p>
        </p:txBody>
      </p:sp>
      <p:sp>
        <p:nvSpPr>
          <p:cNvPr id="5" name="Content Placeholder 4">
            <a:extLst>
              <a:ext uri="{FF2B5EF4-FFF2-40B4-BE49-F238E27FC236}">
                <a16:creationId xmlns:a16="http://schemas.microsoft.com/office/drawing/2014/main" id="{76E41897-3919-FB1D-57F3-7CE471ACFB4F}"/>
              </a:ext>
            </a:extLst>
          </p:cNvPr>
          <p:cNvSpPr>
            <a:spLocks noGrp="1"/>
          </p:cNvSpPr>
          <p:nvPr>
            <p:ph sz="half" idx="1"/>
          </p:nvPr>
        </p:nvSpPr>
        <p:spPr/>
        <p:txBody>
          <a:bodyPr>
            <a:normAutofit/>
          </a:bodyPr>
          <a:lstStyle/>
          <a:p>
            <a:pPr marL="0" indent="0">
              <a:buNone/>
            </a:pPr>
            <a:r>
              <a:rPr lang="en-US" b="1" dirty="0"/>
              <a:t>To check</a:t>
            </a:r>
            <a:r>
              <a:rPr lang="en-US" dirty="0"/>
              <a:t>:</a:t>
            </a:r>
          </a:p>
          <a:p>
            <a:r>
              <a:rPr lang="en-US" dirty="0"/>
              <a:t>Does the school have a plan, with age-appropriate steps, to ensure that those pupils who are able to exercise ministries during prayer and liturgy are formed to do so?</a:t>
            </a:r>
          </a:p>
          <a:p>
            <a:endParaRPr lang="en-US" dirty="0"/>
          </a:p>
          <a:p>
            <a:endParaRPr lang="en-US" dirty="0"/>
          </a:p>
          <a:p>
            <a:endParaRPr lang="en-US" dirty="0"/>
          </a:p>
          <a:p>
            <a:pPr marL="0" indent="0">
              <a:buNone/>
            </a:pPr>
            <a:endParaRPr lang="en-US" dirty="0"/>
          </a:p>
          <a:p>
            <a:endParaRPr lang="en-US" dirty="0"/>
          </a:p>
        </p:txBody>
      </p:sp>
      <p:sp>
        <p:nvSpPr>
          <p:cNvPr id="3" name="Content Placeholder 2">
            <a:extLst>
              <a:ext uri="{FF2B5EF4-FFF2-40B4-BE49-F238E27FC236}">
                <a16:creationId xmlns:a16="http://schemas.microsoft.com/office/drawing/2014/main" id="{74BE351F-F019-913B-D51B-CEE26B8C4F65}"/>
              </a:ext>
            </a:extLst>
          </p:cNvPr>
          <p:cNvSpPr>
            <a:spLocks noGrp="1"/>
          </p:cNvSpPr>
          <p:nvPr>
            <p:ph sz="half" idx="2"/>
          </p:nvPr>
        </p:nvSpPr>
        <p:spPr/>
        <p:txBody>
          <a:bodyPr>
            <a:normAutofit/>
          </a:bodyPr>
          <a:lstStyle/>
          <a:p>
            <a:pPr marL="0" indent="0">
              <a:buNone/>
            </a:pPr>
            <a:r>
              <a:rPr lang="en-GB" b="1" dirty="0"/>
              <a:t>To evaluate</a:t>
            </a:r>
            <a:r>
              <a:rPr lang="en-GB" dirty="0"/>
              <a:t>:</a:t>
            </a:r>
          </a:p>
          <a:p>
            <a:r>
              <a:rPr lang="en-GB" dirty="0"/>
              <a:t>How does the school identify those who are to be prepared for ministry in a way that is sensitive and not exclusionary?</a:t>
            </a:r>
          </a:p>
        </p:txBody>
      </p:sp>
    </p:spTree>
    <p:extLst>
      <p:ext uri="{BB962C8B-B14F-4D97-AF65-F5344CB8AC3E}">
        <p14:creationId xmlns:p14="http://schemas.microsoft.com/office/powerpoint/2010/main" val="344875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1B07C0-5B46-DC75-D459-1080A6EC44E2}"/>
              </a:ext>
            </a:extLst>
          </p:cNvPr>
          <p:cNvSpPr>
            <a:spLocks noGrp="1"/>
          </p:cNvSpPr>
          <p:nvPr>
            <p:ph type="title"/>
          </p:nvPr>
        </p:nvSpPr>
        <p:spPr/>
        <p:txBody>
          <a:bodyPr/>
          <a:lstStyle/>
          <a:p>
            <a:r>
              <a:rPr lang="en-US" dirty="0"/>
              <a:t>Daily patterns of prayer</a:t>
            </a:r>
          </a:p>
        </p:txBody>
      </p:sp>
      <p:pic>
        <p:nvPicPr>
          <p:cNvPr id="5" name="Picture 4">
            <a:extLst>
              <a:ext uri="{FF2B5EF4-FFF2-40B4-BE49-F238E27FC236}">
                <a16:creationId xmlns:a16="http://schemas.microsoft.com/office/drawing/2014/main" id="{33C45ED2-3C7B-7132-00E7-8B17059145F2}"/>
              </a:ext>
            </a:extLst>
          </p:cNvPr>
          <p:cNvPicPr>
            <a:picLocks noChangeAspect="1"/>
          </p:cNvPicPr>
          <p:nvPr/>
        </p:nvPicPr>
        <p:blipFill>
          <a:blip r:embed="rId3"/>
          <a:stretch>
            <a:fillRect/>
          </a:stretch>
        </p:blipFill>
        <p:spPr>
          <a:xfrm>
            <a:off x="458692" y="1381863"/>
            <a:ext cx="11270759" cy="2047137"/>
          </a:xfrm>
          <a:prstGeom prst="rect">
            <a:avLst/>
          </a:prstGeom>
        </p:spPr>
      </p:pic>
      <p:sp>
        <p:nvSpPr>
          <p:cNvPr id="7" name="Content Placeholder 6">
            <a:extLst>
              <a:ext uri="{FF2B5EF4-FFF2-40B4-BE49-F238E27FC236}">
                <a16:creationId xmlns:a16="http://schemas.microsoft.com/office/drawing/2014/main" id="{96A02A1C-F49A-42AF-110C-099AE2862CA0}"/>
              </a:ext>
            </a:extLst>
          </p:cNvPr>
          <p:cNvSpPr>
            <a:spLocks noGrp="1"/>
          </p:cNvSpPr>
          <p:nvPr>
            <p:ph idx="1"/>
          </p:nvPr>
        </p:nvSpPr>
        <p:spPr>
          <a:xfrm>
            <a:off x="458693" y="3712862"/>
            <a:ext cx="11274611" cy="2047138"/>
          </a:xfrm>
        </p:spPr>
        <p:txBody>
          <a:bodyPr/>
          <a:lstStyle/>
          <a:p>
            <a:pPr marL="0" indent="0">
              <a:buNone/>
            </a:pPr>
            <a:r>
              <a:rPr lang="en-US" dirty="0"/>
              <a:t>‘Communal prayer takes place, for example, at the beginning or end of the school day, in the classroom, or at a staff meeting…There is virtue in variety and also great scope for creativity.’ (pp.7-8)</a:t>
            </a:r>
          </a:p>
        </p:txBody>
      </p:sp>
    </p:spTree>
    <p:extLst>
      <p:ext uri="{BB962C8B-B14F-4D97-AF65-F5344CB8AC3E}">
        <p14:creationId xmlns:p14="http://schemas.microsoft.com/office/powerpoint/2010/main" val="137631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1B07C0-5B46-DC75-D459-1080A6EC44E2}"/>
              </a:ext>
            </a:extLst>
          </p:cNvPr>
          <p:cNvSpPr>
            <a:spLocks noGrp="1"/>
          </p:cNvSpPr>
          <p:nvPr>
            <p:ph type="title"/>
          </p:nvPr>
        </p:nvSpPr>
        <p:spPr/>
        <p:txBody>
          <a:bodyPr/>
          <a:lstStyle/>
          <a:p>
            <a:r>
              <a:rPr lang="en-US" dirty="0"/>
              <a:t>Daily patterns of prayer: beginning and end of the day</a:t>
            </a:r>
          </a:p>
        </p:txBody>
      </p:sp>
      <p:sp>
        <p:nvSpPr>
          <p:cNvPr id="7" name="Content Placeholder 6">
            <a:extLst>
              <a:ext uri="{FF2B5EF4-FFF2-40B4-BE49-F238E27FC236}">
                <a16:creationId xmlns:a16="http://schemas.microsoft.com/office/drawing/2014/main" id="{96A02A1C-F49A-42AF-110C-099AE2862CA0}"/>
              </a:ext>
            </a:extLst>
          </p:cNvPr>
          <p:cNvSpPr>
            <a:spLocks noGrp="1"/>
          </p:cNvSpPr>
          <p:nvPr>
            <p:ph idx="1"/>
          </p:nvPr>
        </p:nvSpPr>
        <p:spPr/>
        <p:txBody>
          <a:bodyPr>
            <a:normAutofit/>
          </a:bodyPr>
          <a:lstStyle/>
          <a:p>
            <a:pPr marL="0" indent="0">
              <a:buNone/>
            </a:pPr>
            <a:r>
              <a:rPr lang="en-US" dirty="0"/>
              <a:t>‘</a:t>
            </a:r>
            <a:r>
              <a:rPr lang="en-GB" dirty="0">
                <a:effectLst/>
                <a:latin typeface="Helvetica" pitchFamily="2" charset="0"/>
              </a:rPr>
              <a:t>To begin and end each school day in prayer helps to put the whole day into perspective. There are three basic models of prayer. Each usually begins and ends with the sign of the cross and includes a pause for silence. Always consider the current liturgical season and how it might affect the prayer. (p.45)</a:t>
            </a:r>
          </a:p>
          <a:p>
            <a:pPr marL="0" indent="0">
              <a:buNone/>
            </a:pPr>
            <a:endParaRPr lang="en-GB" dirty="0">
              <a:effectLst/>
              <a:latin typeface="Helvetica" pitchFamily="2" charset="0"/>
            </a:endParaRPr>
          </a:p>
          <a:p>
            <a:pPr marL="0" indent="0">
              <a:buNone/>
            </a:pPr>
            <a:endParaRPr lang="en-US" dirty="0"/>
          </a:p>
        </p:txBody>
      </p:sp>
    </p:spTree>
    <p:extLst>
      <p:ext uri="{BB962C8B-B14F-4D97-AF65-F5344CB8AC3E}">
        <p14:creationId xmlns:p14="http://schemas.microsoft.com/office/powerpoint/2010/main" val="2778441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1B07C0-5B46-DC75-D459-1080A6EC44E2}"/>
              </a:ext>
            </a:extLst>
          </p:cNvPr>
          <p:cNvSpPr>
            <a:spLocks noGrp="1"/>
          </p:cNvSpPr>
          <p:nvPr>
            <p:ph type="title"/>
          </p:nvPr>
        </p:nvSpPr>
        <p:spPr/>
        <p:txBody>
          <a:bodyPr/>
          <a:lstStyle/>
          <a:p>
            <a:r>
              <a:rPr lang="en-US" dirty="0"/>
              <a:t>Daily patterns of prayer: beginning and end of the day</a:t>
            </a:r>
          </a:p>
        </p:txBody>
      </p:sp>
      <p:sp>
        <p:nvSpPr>
          <p:cNvPr id="7" name="Content Placeholder 6">
            <a:extLst>
              <a:ext uri="{FF2B5EF4-FFF2-40B4-BE49-F238E27FC236}">
                <a16:creationId xmlns:a16="http://schemas.microsoft.com/office/drawing/2014/main" id="{96A02A1C-F49A-42AF-110C-099AE2862CA0}"/>
              </a:ext>
            </a:extLst>
          </p:cNvPr>
          <p:cNvSpPr>
            <a:spLocks noGrp="1"/>
          </p:cNvSpPr>
          <p:nvPr>
            <p:ph idx="1"/>
          </p:nvPr>
        </p:nvSpPr>
        <p:spPr/>
        <p:txBody>
          <a:bodyPr>
            <a:normAutofit/>
          </a:bodyPr>
          <a:lstStyle/>
          <a:p>
            <a:pPr marL="0" indent="0">
              <a:buNone/>
            </a:pPr>
            <a:r>
              <a:rPr lang="en-US" dirty="0"/>
              <a:t>‘’</a:t>
            </a:r>
            <a:r>
              <a:rPr lang="en-GB" dirty="0">
                <a:effectLst/>
                <a:latin typeface="Helvetica" pitchFamily="2" charset="0"/>
              </a:rPr>
              <a:t>The three basic models are:</a:t>
            </a:r>
          </a:p>
          <a:p>
            <a:r>
              <a:rPr lang="en-GB" dirty="0">
                <a:effectLst/>
                <a:latin typeface="Helvetica" pitchFamily="2" charset="0"/>
              </a:rPr>
              <a:t>A single prayer, suitable for the time of day (such as the Morning Offering)</a:t>
            </a:r>
          </a:p>
          <a:p>
            <a:r>
              <a:rPr lang="en-GB" dirty="0">
                <a:effectLst/>
                <a:latin typeface="Helvetica" pitchFamily="2" charset="0"/>
              </a:rPr>
              <a:t>A simple structured pattern of prayer, with perhaps a short reading or psalm verse, prayer for others and a concluding prayer.</a:t>
            </a:r>
          </a:p>
          <a:p>
            <a:r>
              <a:rPr lang="en-GB" dirty="0">
                <a:effectLst/>
                <a:latin typeface="Helvetica" pitchFamily="2" charset="0"/>
              </a:rPr>
              <a:t>A time of prayer which has some more spontaneous elements, such as improvised prayers or intercessions.’ (p.45)</a:t>
            </a:r>
          </a:p>
          <a:p>
            <a:pPr marL="0" indent="0">
              <a:buNone/>
            </a:pPr>
            <a:endParaRPr lang="en-US" dirty="0"/>
          </a:p>
        </p:txBody>
      </p:sp>
    </p:spTree>
    <p:extLst>
      <p:ext uri="{BB962C8B-B14F-4D97-AF65-F5344CB8AC3E}">
        <p14:creationId xmlns:p14="http://schemas.microsoft.com/office/powerpoint/2010/main" val="1291118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14BDB-CD3B-DFD9-9F27-7D3C2B1176AA}"/>
              </a:ext>
            </a:extLst>
          </p:cNvPr>
          <p:cNvSpPr>
            <a:spLocks noGrp="1"/>
          </p:cNvSpPr>
          <p:nvPr>
            <p:ph type="title"/>
          </p:nvPr>
        </p:nvSpPr>
        <p:spPr/>
        <p:txBody>
          <a:bodyPr/>
          <a:lstStyle/>
          <a:p>
            <a:r>
              <a:rPr lang="en-GB" dirty="0"/>
              <a:t>Agenda</a:t>
            </a:r>
          </a:p>
        </p:txBody>
      </p:sp>
      <p:sp>
        <p:nvSpPr>
          <p:cNvPr id="3" name="Content Placeholder 2">
            <a:extLst>
              <a:ext uri="{FF2B5EF4-FFF2-40B4-BE49-F238E27FC236}">
                <a16:creationId xmlns:a16="http://schemas.microsoft.com/office/drawing/2014/main" id="{152B115D-0B1D-D6E9-8B00-9CD7E2B4CF63}"/>
              </a:ext>
            </a:extLst>
          </p:cNvPr>
          <p:cNvSpPr>
            <a:spLocks noGrp="1"/>
          </p:cNvSpPr>
          <p:nvPr>
            <p:ph idx="1"/>
          </p:nvPr>
        </p:nvSpPr>
        <p:spPr/>
        <p:txBody>
          <a:bodyPr>
            <a:normAutofit/>
          </a:bodyPr>
          <a:lstStyle/>
          <a:p>
            <a:pPr marL="0" indent="0">
              <a:buNone/>
              <a:tabLst>
                <a:tab pos="270510" algn="l"/>
              </a:tabLst>
            </a:pPr>
            <a:r>
              <a:rPr lang="en-GB" sz="2400" dirty="0">
                <a:effectLst/>
                <a:latin typeface="Garamond" panose="02020404030301010803" pitchFamily="18" charset="0"/>
                <a:ea typeface="Calibri" panose="020F0502020204030204" pitchFamily="34" charset="0"/>
                <a:cs typeface="Times New Roman" panose="02020603050405020304" pitchFamily="18" charset="0"/>
              </a:rPr>
              <a:t>1. </a:t>
            </a:r>
            <a:r>
              <a:rPr lang="en-GB" sz="2400" b="1" dirty="0">
                <a:effectLst/>
                <a:latin typeface="Garamond" panose="02020404030301010803" pitchFamily="18" charset="0"/>
                <a:ea typeface="Calibri" panose="020F0502020204030204" pitchFamily="34" charset="0"/>
                <a:cs typeface="Times New Roman" panose="02020603050405020304" pitchFamily="18" charset="0"/>
              </a:rPr>
              <a:t>Welcome and Opening Remarks</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tabLst>
                <a:tab pos="270510" algn="l"/>
              </a:tabLst>
            </a:pPr>
            <a:r>
              <a:rPr lang="en-GB" sz="2400" dirty="0">
                <a:effectLst/>
                <a:latin typeface="Garamond" panose="02020404030301010803" pitchFamily="18" charset="0"/>
                <a:ea typeface="Calibri" panose="020F0502020204030204" pitchFamily="34" charset="0"/>
                <a:cs typeface="Times New Roman" panose="02020603050405020304" pitchFamily="18" charset="0"/>
              </a:rPr>
              <a:t>2. </a:t>
            </a:r>
            <a:r>
              <a:rPr lang="en-GB" sz="2400" dirty="0">
                <a:ea typeface="Calibri" panose="020F0502020204030204" pitchFamily="34" charset="0"/>
                <a:cs typeface="Times New Roman" panose="02020603050405020304" pitchFamily="18" charset="0"/>
              </a:rPr>
              <a:t>CPDF update</a:t>
            </a:r>
          </a:p>
          <a:p>
            <a:pPr marL="0" indent="0">
              <a:buNone/>
              <a:tabLst>
                <a:tab pos="270510" algn="l"/>
              </a:tabLst>
            </a:pPr>
            <a:r>
              <a:rPr lang="en-GB" sz="2400" dirty="0">
                <a:ea typeface="Calibri" panose="020F0502020204030204" pitchFamily="34" charset="0"/>
                <a:cs typeface="Times New Roman" panose="02020603050405020304" pitchFamily="18" charset="0"/>
              </a:rPr>
              <a:t>3. CAT update</a:t>
            </a:r>
          </a:p>
          <a:p>
            <a:pPr marL="0" indent="0">
              <a:buNone/>
              <a:tabLst>
                <a:tab pos="270510" algn="l"/>
              </a:tabLst>
            </a:pPr>
            <a:r>
              <a:rPr lang="en-GB" sz="2400" dirty="0">
                <a:ea typeface="Calibri" panose="020F0502020204030204" pitchFamily="34" charset="0"/>
                <a:cs typeface="Times New Roman" panose="02020603050405020304" pitchFamily="18" charset="0"/>
              </a:rPr>
              <a:t>4</a:t>
            </a:r>
            <a:r>
              <a:rPr lang="en-GB" sz="2400" dirty="0">
                <a:latin typeface="Calibri" panose="020F0502020204030204" pitchFamily="34" charset="0"/>
                <a:ea typeface="Calibri" panose="020F0502020204030204" pitchFamily="34" charset="0"/>
                <a:cs typeface="Times New Roman" panose="02020603050405020304" pitchFamily="18" charset="0"/>
              </a:rPr>
              <a:t>. CSI update</a:t>
            </a:r>
          </a:p>
          <a:p>
            <a:pPr marL="0" indent="0">
              <a:buNone/>
              <a:tabLst>
                <a:tab pos="270510" algn="l"/>
              </a:tabLst>
            </a:pPr>
            <a:r>
              <a:rPr lang="en-GB" sz="2400" dirty="0">
                <a:ea typeface="Calibri" panose="020F0502020204030204" pitchFamily="34" charset="0"/>
                <a:cs typeface="Times New Roman" panose="02020603050405020304" pitchFamily="18" charset="0"/>
              </a:rPr>
              <a:t>5. </a:t>
            </a:r>
            <a:r>
              <a:rPr lang="en-GB" sz="2400" dirty="0">
                <a:effectLst/>
                <a:latin typeface="Calibri" panose="020F0502020204030204" pitchFamily="34" charset="0"/>
                <a:ea typeface="Calibri" panose="020F0502020204030204" pitchFamily="34" charset="0"/>
                <a:cs typeface="Times New Roman" panose="02020603050405020304" pitchFamily="18" charset="0"/>
              </a:rPr>
              <a:t>Cl</a:t>
            </a:r>
            <a:r>
              <a:rPr lang="en-GB" sz="2400" dirty="0">
                <a:latin typeface="Calibri" panose="020F0502020204030204" pitchFamily="34" charset="0"/>
                <a:ea typeface="Calibri" panose="020F0502020204030204" pitchFamily="34" charset="0"/>
                <a:cs typeface="Times New Roman" panose="02020603050405020304" pitchFamily="18" charset="0"/>
              </a:rPr>
              <a:t>osing remarks</a:t>
            </a:r>
          </a:p>
          <a:p>
            <a:pPr marL="0" indent="0">
              <a:buNone/>
              <a:tabLst>
                <a:tab pos="270510" algn="l"/>
              </a:tabLst>
            </a:pP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dirty="0"/>
          </a:p>
        </p:txBody>
      </p:sp>
    </p:spTree>
    <p:extLst>
      <p:ext uri="{BB962C8B-B14F-4D97-AF65-F5344CB8AC3E}">
        <p14:creationId xmlns:p14="http://schemas.microsoft.com/office/powerpoint/2010/main" val="12183268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FB46C1-2348-A4ED-10AD-FDEF888091A4}"/>
              </a:ext>
            </a:extLst>
          </p:cNvPr>
          <p:cNvSpPr>
            <a:spLocks noGrp="1"/>
          </p:cNvSpPr>
          <p:nvPr>
            <p:ph type="title"/>
          </p:nvPr>
        </p:nvSpPr>
        <p:spPr/>
        <p:txBody>
          <a:bodyPr/>
          <a:lstStyle/>
          <a:p>
            <a:r>
              <a:rPr lang="en-US" dirty="0"/>
              <a:t>Daily pattern of prayer</a:t>
            </a:r>
          </a:p>
        </p:txBody>
      </p:sp>
      <p:sp>
        <p:nvSpPr>
          <p:cNvPr id="7" name="Content Placeholder 6">
            <a:extLst>
              <a:ext uri="{FF2B5EF4-FFF2-40B4-BE49-F238E27FC236}">
                <a16:creationId xmlns:a16="http://schemas.microsoft.com/office/drawing/2014/main" id="{BB6FBB3E-1D02-0346-24A1-AB70BF3848E4}"/>
              </a:ext>
            </a:extLst>
          </p:cNvPr>
          <p:cNvSpPr>
            <a:spLocks noGrp="1"/>
          </p:cNvSpPr>
          <p:nvPr>
            <p:ph sz="half" idx="1"/>
          </p:nvPr>
        </p:nvSpPr>
        <p:spPr/>
        <p:txBody>
          <a:bodyPr>
            <a:normAutofit lnSpcReduction="10000"/>
          </a:bodyPr>
          <a:lstStyle/>
          <a:p>
            <a:pPr marL="0" indent="0">
              <a:buNone/>
            </a:pPr>
            <a:r>
              <a:rPr lang="en-US" b="1" dirty="0"/>
              <a:t>To check:</a:t>
            </a:r>
          </a:p>
          <a:p>
            <a:r>
              <a:rPr lang="en-US" dirty="0"/>
              <a:t>Is there an established daily pattern of prayer?</a:t>
            </a:r>
          </a:p>
          <a:p>
            <a:r>
              <a:rPr lang="en-US" dirty="0"/>
              <a:t>How is it planned?</a:t>
            </a:r>
          </a:p>
          <a:p>
            <a:r>
              <a:rPr lang="en-US" dirty="0"/>
              <a:t>How is variety ensured?</a:t>
            </a:r>
          </a:p>
          <a:p>
            <a:endParaRPr lang="en-US" dirty="0"/>
          </a:p>
        </p:txBody>
      </p:sp>
      <p:sp>
        <p:nvSpPr>
          <p:cNvPr id="3" name="Content Placeholder 2">
            <a:extLst>
              <a:ext uri="{FF2B5EF4-FFF2-40B4-BE49-F238E27FC236}">
                <a16:creationId xmlns:a16="http://schemas.microsoft.com/office/drawing/2014/main" id="{08790702-0CAE-FC78-D97E-CA7F4D358B2D}"/>
              </a:ext>
            </a:extLst>
          </p:cNvPr>
          <p:cNvSpPr>
            <a:spLocks noGrp="1"/>
          </p:cNvSpPr>
          <p:nvPr>
            <p:ph sz="half" idx="2"/>
          </p:nvPr>
        </p:nvSpPr>
        <p:spPr/>
        <p:txBody>
          <a:bodyPr>
            <a:normAutofit lnSpcReduction="10000"/>
          </a:bodyPr>
          <a:lstStyle/>
          <a:p>
            <a:pPr marL="0" indent="0">
              <a:buNone/>
            </a:pPr>
            <a:r>
              <a:rPr lang="en-US" b="1" dirty="0"/>
              <a:t>To evaluate:</a:t>
            </a:r>
          </a:p>
          <a:p>
            <a:r>
              <a:rPr lang="en-US" dirty="0"/>
              <a:t>How well formed are pupils to engage and participate in these daily pattern of prayer?</a:t>
            </a:r>
          </a:p>
          <a:p>
            <a:r>
              <a:rPr lang="en-US" dirty="0"/>
              <a:t>To what extent does the daily pattern of prayer reflect the Catholic identity of the school and at the same time allow for the widest possible engagement and participation of all those present in the school?</a:t>
            </a:r>
          </a:p>
          <a:p>
            <a:endParaRPr lang="en-US" dirty="0"/>
          </a:p>
        </p:txBody>
      </p:sp>
    </p:spTree>
    <p:extLst>
      <p:ext uri="{BB962C8B-B14F-4D97-AF65-F5344CB8AC3E}">
        <p14:creationId xmlns:p14="http://schemas.microsoft.com/office/powerpoint/2010/main" val="1186068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FB46C1-2348-A4ED-10AD-FDEF888091A4}"/>
              </a:ext>
            </a:extLst>
          </p:cNvPr>
          <p:cNvSpPr>
            <a:spLocks noGrp="1"/>
          </p:cNvSpPr>
          <p:nvPr>
            <p:ph type="title"/>
          </p:nvPr>
        </p:nvSpPr>
        <p:spPr/>
        <p:txBody>
          <a:bodyPr/>
          <a:lstStyle/>
          <a:p>
            <a:r>
              <a:rPr lang="en-US" dirty="0"/>
              <a:t>Daily pattern of prayer</a:t>
            </a:r>
          </a:p>
        </p:txBody>
      </p:sp>
      <p:sp>
        <p:nvSpPr>
          <p:cNvPr id="7" name="Content Placeholder 6">
            <a:extLst>
              <a:ext uri="{FF2B5EF4-FFF2-40B4-BE49-F238E27FC236}">
                <a16:creationId xmlns:a16="http://schemas.microsoft.com/office/drawing/2014/main" id="{BB6FBB3E-1D02-0346-24A1-AB70BF3848E4}"/>
              </a:ext>
            </a:extLst>
          </p:cNvPr>
          <p:cNvSpPr>
            <a:spLocks noGrp="1"/>
          </p:cNvSpPr>
          <p:nvPr>
            <p:ph sz="half" idx="1"/>
          </p:nvPr>
        </p:nvSpPr>
        <p:spPr/>
        <p:txBody>
          <a:bodyPr>
            <a:normAutofit/>
          </a:bodyPr>
          <a:lstStyle/>
          <a:p>
            <a:pPr marL="0" indent="0">
              <a:buNone/>
            </a:pPr>
            <a:r>
              <a:rPr lang="en-US" b="1" dirty="0"/>
              <a:t>To check:</a:t>
            </a:r>
          </a:p>
          <a:p>
            <a:r>
              <a:rPr lang="en-US" dirty="0"/>
              <a:t>Does the provision include opportunities to experience the breadth and richness of the Catholic liturgical tradition?</a:t>
            </a:r>
          </a:p>
          <a:p>
            <a:endParaRPr lang="en-US" dirty="0"/>
          </a:p>
        </p:txBody>
      </p:sp>
      <p:sp>
        <p:nvSpPr>
          <p:cNvPr id="3" name="Content Placeholder 2">
            <a:extLst>
              <a:ext uri="{FF2B5EF4-FFF2-40B4-BE49-F238E27FC236}">
                <a16:creationId xmlns:a16="http://schemas.microsoft.com/office/drawing/2014/main" id="{08790702-0CAE-FC78-D97E-CA7F4D358B2D}"/>
              </a:ext>
            </a:extLst>
          </p:cNvPr>
          <p:cNvSpPr>
            <a:spLocks noGrp="1"/>
          </p:cNvSpPr>
          <p:nvPr>
            <p:ph sz="half" idx="2"/>
          </p:nvPr>
        </p:nvSpPr>
        <p:spPr/>
        <p:txBody>
          <a:bodyPr>
            <a:normAutofit/>
          </a:bodyPr>
          <a:lstStyle/>
          <a:p>
            <a:pPr marL="0" indent="0">
              <a:buNone/>
            </a:pPr>
            <a:r>
              <a:rPr lang="en-US" b="1" dirty="0"/>
              <a:t>To evaluate:</a:t>
            </a:r>
          </a:p>
          <a:p>
            <a:r>
              <a:rPr lang="en-US" dirty="0"/>
              <a:t>How well does the school ensure pupils are able to experience positive and engaging experiences of prayer and liturgical opportunities intended to reflect the breadth and richness of the Catholic liturgical tradition?</a:t>
            </a:r>
          </a:p>
          <a:p>
            <a:endParaRPr lang="en-US" dirty="0"/>
          </a:p>
        </p:txBody>
      </p:sp>
    </p:spTree>
    <p:extLst>
      <p:ext uri="{BB962C8B-B14F-4D97-AF65-F5344CB8AC3E}">
        <p14:creationId xmlns:p14="http://schemas.microsoft.com/office/powerpoint/2010/main" val="2200439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FB46C1-2348-A4ED-10AD-FDEF888091A4}"/>
              </a:ext>
            </a:extLst>
          </p:cNvPr>
          <p:cNvSpPr>
            <a:spLocks noGrp="1"/>
          </p:cNvSpPr>
          <p:nvPr>
            <p:ph type="title"/>
          </p:nvPr>
        </p:nvSpPr>
        <p:spPr>
          <a:xfrm>
            <a:off x="458694" y="111760"/>
            <a:ext cx="11274612" cy="1325563"/>
          </a:xfrm>
        </p:spPr>
        <p:txBody>
          <a:bodyPr/>
          <a:lstStyle/>
          <a:p>
            <a:r>
              <a:rPr lang="en-US" dirty="0"/>
              <a:t>Frequency of different models of prayer</a:t>
            </a:r>
          </a:p>
        </p:txBody>
      </p:sp>
      <p:graphicFrame>
        <p:nvGraphicFramePr>
          <p:cNvPr id="10" name="Content Placeholder 9">
            <a:extLst>
              <a:ext uri="{FF2B5EF4-FFF2-40B4-BE49-F238E27FC236}">
                <a16:creationId xmlns:a16="http://schemas.microsoft.com/office/drawing/2014/main" id="{E46AC71B-2DB1-8E3D-6ED0-194DF3033F27}"/>
              </a:ext>
            </a:extLst>
          </p:cNvPr>
          <p:cNvGraphicFramePr>
            <a:graphicFrameLocks noGrp="1"/>
          </p:cNvGraphicFramePr>
          <p:nvPr>
            <p:ph idx="1"/>
          </p:nvPr>
        </p:nvGraphicFramePr>
        <p:xfrm>
          <a:off x="458788" y="1297305"/>
          <a:ext cx="11274424" cy="3337560"/>
        </p:xfrm>
        <a:graphic>
          <a:graphicData uri="http://schemas.openxmlformats.org/drawingml/2006/table">
            <a:tbl>
              <a:tblPr firstRow="1">
                <a:tableStyleId>{21E4AEA4-8DFA-4A89-87EB-49C32662AFE0}</a:tableStyleId>
              </a:tblPr>
              <a:tblGrid>
                <a:gridCol w="2818606">
                  <a:extLst>
                    <a:ext uri="{9D8B030D-6E8A-4147-A177-3AD203B41FA5}">
                      <a16:colId xmlns:a16="http://schemas.microsoft.com/office/drawing/2014/main" val="897646215"/>
                    </a:ext>
                  </a:extLst>
                </a:gridCol>
                <a:gridCol w="2818606">
                  <a:extLst>
                    <a:ext uri="{9D8B030D-6E8A-4147-A177-3AD203B41FA5}">
                      <a16:colId xmlns:a16="http://schemas.microsoft.com/office/drawing/2014/main" val="554639817"/>
                    </a:ext>
                  </a:extLst>
                </a:gridCol>
                <a:gridCol w="2818606">
                  <a:extLst>
                    <a:ext uri="{9D8B030D-6E8A-4147-A177-3AD203B41FA5}">
                      <a16:colId xmlns:a16="http://schemas.microsoft.com/office/drawing/2014/main" val="403934206"/>
                    </a:ext>
                  </a:extLst>
                </a:gridCol>
                <a:gridCol w="2818606">
                  <a:extLst>
                    <a:ext uri="{9D8B030D-6E8A-4147-A177-3AD203B41FA5}">
                      <a16:colId xmlns:a16="http://schemas.microsoft.com/office/drawing/2014/main" val="975605176"/>
                    </a:ext>
                  </a:extLst>
                </a:gridCol>
              </a:tblGrid>
              <a:tr h="370840">
                <a:tc>
                  <a:txBody>
                    <a:bodyPr/>
                    <a:lstStyle/>
                    <a:p>
                      <a:r>
                        <a:rPr lang="en-US" dirty="0"/>
                        <a:t>Everyday</a:t>
                      </a:r>
                    </a:p>
                  </a:txBody>
                  <a:tcPr/>
                </a:tc>
                <a:tc>
                  <a:txBody>
                    <a:bodyPr/>
                    <a:lstStyle/>
                    <a:p>
                      <a:r>
                        <a:rPr lang="en-US" dirty="0"/>
                        <a:t>Every week</a:t>
                      </a:r>
                    </a:p>
                  </a:txBody>
                  <a:tcPr/>
                </a:tc>
                <a:tc>
                  <a:txBody>
                    <a:bodyPr/>
                    <a:lstStyle/>
                    <a:p>
                      <a:r>
                        <a:rPr lang="en-US" dirty="0"/>
                        <a:t>Every term</a:t>
                      </a:r>
                    </a:p>
                  </a:txBody>
                  <a:tcPr/>
                </a:tc>
                <a:tc>
                  <a:txBody>
                    <a:bodyPr/>
                    <a:lstStyle/>
                    <a:p>
                      <a:r>
                        <a:rPr lang="en-US" dirty="0"/>
                        <a:t>Every year</a:t>
                      </a:r>
                    </a:p>
                  </a:txBody>
                  <a:tcPr/>
                </a:tc>
                <a:extLst>
                  <a:ext uri="{0D108BD9-81ED-4DB2-BD59-A6C34878D82A}">
                    <a16:rowId xmlns:a16="http://schemas.microsoft.com/office/drawing/2014/main" val="3955419102"/>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399015325"/>
                  </a:ext>
                </a:extLst>
              </a:tr>
              <a:tr h="370840">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extLst>
                  <a:ext uri="{0D108BD9-81ED-4DB2-BD59-A6C34878D82A}">
                    <a16:rowId xmlns:a16="http://schemas.microsoft.com/office/drawing/2014/main" val="108500598"/>
                  </a:ext>
                </a:extLst>
              </a:tr>
              <a:tr h="370840">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extLst>
                  <a:ext uri="{0D108BD9-81ED-4DB2-BD59-A6C34878D82A}">
                    <a16:rowId xmlns:a16="http://schemas.microsoft.com/office/drawing/2014/main" val="678591808"/>
                  </a:ext>
                </a:extLst>
              </a:tr>
              <a:tr h="370840">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extLst>
                  <a:ext uri="{0D108BD9-81ED-4DB2-BD59-A6C34878D82A}">
                    <a16:rowId xmlns:a16="http://schemas.microsoft.com/office/drawing/2014/main" val="3447336875"/>
                  </a:ext>
                </a:extLst>
              </a:tr>
              <a:tr h="370840">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extLst>
                  <a:ext uri="{0D108BD9-81ED-4DB2-BD59-A6C34878D82A}">
                    <a16:rowId xmlns:a16="http://schemas.microsoft.com/office/drawing/2014/main" val="971742256"/>
                  </a:ext>
                </a:extLst>
              </a:tr>
              <a:tr h="370840">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extLst>
                  <a:ext uri="{0D108BD9-81ED-4DB2-BD59-A6C34878D82A}">
                    <a16:rowId xmlns:a16="http://schemas.microsoft.com/office/drawing/2014/main" val="3578009119"/>
                  </a:ext>
                </a:extLst>
              </a:tr>
              <a:tr h="370840">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extLst>
                  <a:ext uri="{0D108BD9-81ED-4DB2-BD59-A6C34878D82A}">
                    <a16:rowId xmlns:a16="http://schemas.microsoft.com/office/drawing/2014/main" val="2861336726"/>
                  </a:ext>
                </a:extLst>
              </a:tr>
              <a:tr h="370840">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extLst>
                  <a:ext uri="{0D108BD9-81ED-4DB2-BD59-A6C34878D82A}">
                    <a16:rowId xmlns:a16="http://schemas.microsoft.com/office/drawing/2014/main" val="1050449534"/>
                  </a:ext>
                </a:extLst>
              </a:tr>
            </a:tbl>
          </a:graphicData>
        </a:graphic>
      </p:graphicFrame>
      <p:grpSp>
        <p:nvGrpSpPr>
          <p:cNvPr id="13" name="Group 12">
            <a:extLst>
              <a:ext uri="{FF2B5EF4-FFF2-40B4-BE49-F238E27FC236}">
                <a16:creationId xmlns:a16="http://schemas.microsoft.com/office/drawing/2014/main" id="{9D3C2EA3-E4BC-3385-20F8-7A03F0D18284}"/>
              </a:ext>
            </a:extLst>
          </p:cNvPr>
          <p:cNvGrpSpPr/>
          <p:nvPr/>
        </p:nvGrpSpPr>
        <p:grpSpPr>
          <a:xfrm>
            <a:off x="473523" y="1725023"/>
            <a:ext cx="11244954" cy="928800"/>
            <a:chOff x="473523" y="2253343"/>
            <a:chExt cx="11244954" cy="928800"/>
          </a:xfrm>
        </p:grpSpPr>
        <p:sp>
          <p:nvSpPr>
            <p:cNvPr id="12" name="Rectangle 11">
              <a:extLst>
                <a:ext uri="{FF2B5EF4-FFF2-40B4-BE49-F238E27FC236}">
                  <a16:creationId xmlns:a16="http://schemas.microsoft.com/office/drawing/2014/main" id="{25666827-61D0-B537-24BA-814754C32113}"/>
                </a:ext>
              </a:extLst>
            </p:cNvPr>
            <p:cNvSpPr/>
            <p:nvPr/>
          </p:nvSpPr>
          <p:spPr>
            <a:xfrm>
              <a:off x="2694209" y="2253343"/>
              <a:ext cx="9024268" cy="92333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A7EBA74-75B6-3924-5A58-7DDDA38D20EA}"/>
                </a:ext>
              </a:extLst>
            </p:cNvPr>
            <p:cNvSpPr txBox="1"/>
            <p:nvPr/>
          </p:nvSpPr>
          <p:spPr>
            <a:xfrm>
              <a:off x="473523" y="2253343"/>
              <a:ext cx="2841177" cy="928800"/>
            </a:xfrm>
            <a:prstGeom prst="rect">
              <a:avLst/>
            </a:prstGeom>
            <a:solidFill>
              <a:schemeClr val="accent1"/>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solidFill>
                    <a:schemeClr val="bg1"/>
                  </a:solidFill>
                </a:rPr>
                <a:t>Daily prayer – beginning and end, before and after meals.</a:t>
              </a:r>
            </a:p>
          </p:txBody>
        </p:sp>
      </p:grpSp>
      <p:grpSp>
        <p:nvGrpSpPr>
          <p:cNvPr id="14" name="Group 13">
            <a:extLst>
              <a:ext uri="{FF2B5EF4-FFF2-40B4-BE49-F238E27FC236}">
                <a16:creationId xmlns:a16="http://schemas.microsoft.com/office/drawing/2014/main" id="{8FE7C579-D0FF-CC1C-6CA3-7A0C97340D9F}"/>
              </a:ext>
            </a:extLst>
          </p:cNvPr>
          <p:cNvGrpSpPr/>
          <p:nvPr/>
        </p:nvGrpSpPr>
        <p:grpSpPr>
          <a:xfrm>
            <a:off x="1745673" y="2718279"/>
            <a:ext cx="9987542" cy="923330"/>
            <a:chOff x="-1590798" y="2253343"/>
            <a:chExt cx="9987542" cy="923330"/>
          </a:xfrm>
        </p:grpSpPr>
        <p:sp>
          <p:nvSpPr>
            <p:cNvPr id="15" name="Rectangle 14">
              <a:extLst>
                <a:ext uri="{FF2B5EF4-FFF2-40B4-BE49-F238E27FC236}">
                  <a16:creationId xmlns:a16="http://schemas.microsoft.com/office/drawing/2014/main" id="{9D0DA478-3D70-C161-099F-C2CCD2FA3936}"/>
                </a:ext>
              </a:extLst>
            </p:cNvPr>
            <p:cNvSpPr/>
            <p:nvPr/>
          </p:nvSpPr>
          <p:spPr>
            <a:xfrm>
              <a:off x="-1590798" y="2253343"/>
              <a:ext cx="9987542" cy="923330"/>
            </a:xfrm>
            <a:prstGeom prst="rect">
              <a:avLst/>
            </a:prstGeom>
            <a:gradFill flip="none" rotWithShape="1">
              <a:gsLst>
                <a:gs pos="85000">
                  <a:schemeClr val="accent1"/>
                </a:gs>
                <a:gs pos="100000">
                  <a:srgbClr val="FFFFFF"/>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3586A7D-F5A1-40A5-AF14-A504B5F60BD4}"/>
                </a:ext>
              </a:extLst>
            </p:cNvPr>
            <p:cNvSpPr txBox="1"/>
            <p:nvPr/>
          </p:nvSpPr>
          <p:spPr>
            <a:xfrm>
              <a:off x="-21771" y="2400302"/>
              <a:ext cx="2841177" cy="646331"/>
            </a:xfrm>
            <a:prstGeom prst="rect">
              <a:avLst/>
            </a:prstGeom>
            <a:solidFill>
              <a:schemeClr val="accent1"/>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solidFill>
                    <a:schemeClr val="bg1"/>
                  </a:solidFill>
                </a:rPr>
                <a:t>Celebrations of the Word</a:t>
              </a:r>
            </a:p>
          </p:txBody>
        </p:sp>
      </p:grpSp>
      <p:grpSp>
        <p:nvGrpSpPr>
          <p:cNvPr id="17" name="Group 16">
            <a:extLst>
              <a:ext uri="{FF2B5EF4-FFF2-40B4-BE49-F238E27FC236}">
                <a16:creationId xmlns:a16="http://schemas.microsoft.com/office/drawing/2014/main" id="{3118466A-7CB5-5330-D4F9-EF81956F88F5}"/>
              </a:ext>
            </a:extLst>
          </p:cNvPr>
          <p:cNvGrpSpPr/>
          <p:nvPr/>
        </p:nvGrpSpPr>
        <p:grpSpPr>
          <a:xfrm>
            <a:off x="4065814" y="3710089"/>
            <a:ext cx="7652663" cy="923330"/>
            <a:chOff x="-2405742" y="2253343"/>
            <a:chExt cx="7652663" cy="923330"/>
          </a:xfrm>
        </p:grpSpPr>
        <p:sp>
          <p:nvSpPr>
            <p:cNvPr id="18" name="Rectangle 17">
              <a:extLst>
                <a:ext uri="{FF2B5EF4-FFF2-40B4-BE49-F238E27FC236}">
                  <a16:creationId xmlns:a16="http://schemas.microsoft.com/office/drawing/2014/main" id="{C2BF061E-4D5C-1DD6-F64A-3E4DD8A375A2}"/>
                </a:ext>
              </a:extLst>
            </p:cNvPr>
            <p:cNvSpPr/>
            <p:nvPr/>
          </p:nvSpPr>
          <p:spPr>
            <a:xfrm>
              <a:off x="-2405742" y="2253343"/>
              <a:ext cx="7652663" cy="923330"/>
            </a:xfrm>
            <a:prstGeom prst="rect">
              <a:avLst/>
            </a:prstGeom>
            <a:gradFill flip="none" rotWithShape="1">
              <a:gsLst>
                <a:gs pos="86000">
                  <a:schemeClr val="accent1"/>
                </a:gs>
                <a:gs pos="100000">
                  <a:srgbClr val="FFFFFF"/>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4E3CADD-E033-51D9-4482-440F8152B0F3}"/>
                </a:ext>
              </a:extLst>
            </p:cNvPr>
            <p:cNvSpPr txBox="1"/>
            <p:nvPr/>
          </p:nvSpPr>
          <p:spPr>
            <a:xfrm>
              <a:off x="-21771" y="2498276"/>
              <a:ext cx="2841177" cy="369332"/>
            </a:xfrm>
            <a:prstGeom prst="rect">
              <a:avLst/>
            </a:prstGeom>
            <a:solidFill>
              <a:schemeClr val="accent1"/>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solidFill>
                    <a:schemeClr val="bg1"/>
                  </a:solidFill>
                </a:rPr>
                <a:t>Mass</a:t>
              </a:r>
            </a:p>
          </p:txBody>
        </p:sp>
      </p:grpSp>
      <p:grpSp>
        <p:nvGrpSpPr>
          <p:cNvPr id="20" name="Group 19">
            <a:extLst>
              <a:ext uri="{FF2B5EF4-FFF2-40B4-BE49-F238E27FC236}">
                <a16:creationId xmlns:a16="http://schemas.microsoft.com/office/drawing/2014/main" id="{6734886F-0EA2-23ED-793F-591B49AEAB62}"/>
              </a:ext>
            </a:extLst>
          </p:cNvPr>
          <p:cNvGrpSpPr/>
          <p:nvPr/>
        </p:nvGrpSpPr>
        <p:grpSpPr>
          <a:xfrm>
            <a:off x="6627467" y="4697317"/>
            <a:ext cx="5105745" cy="923330"/>
            <a:chOff x="-2405742" y="2253343"/>
            <a:chExt cx="5105745" cy="923330"/>
          </a:xfrm>
        </p:grpSpPr>
        <p:sp>
          <p:nvSpPr>
            <p:cNvPr id="21" name="Rectangle 20">
              <a:extLst>
                <a:ext uri="{FF2B5EF4-FFF2-40B4-BE49-F238E27FC236}">
                  <a16:creationId xmlns:a16="http://schemas.microsoft.com/office/drawing/2014/main" id="{3216ACA2-1E49-9071-AEA8-CD6CC8E36A29}"/>
                </a:ext>
              </a:extLst>
            </p:cNvPr>
            <p:cNvSpPr/>
            <p:nvPr/>
          </p:nvSpPr>
          <p:spPr>
            <a:xfrm>
              <a:off x="-2405742" y="2253343"/>
              <a:ext cx="5105745" cy="923330"/>
            </a:xfrm>
            <a:prstGeom prst="rect">
              <a:avLst/>
            </a:prstGeom>
            <a:gradFill flip="none" rotWithShape="1">
              <a:gsLst>
                <a:gs pos="86000">
                  <a:schemeClr val="accent1"/>
                </a:gs>
                <a:gs pos="100000">
                  <a:srgbClr val="FFFFFF"/>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0CBE9D2-79DD-B5F9-9721-B19D6076382A}"/>
                </a:ext>
              </a:extLst>
            </p:cNvPr>
            <p:cNvSpPr txBox="1"/>
            <p:nvPr/>
          </p:nvSpPr>
          <p:spPr>
            <a:xfrm>
              <a:off x="-21770" y="2416631"/>
              <a:ext cx="2472350" cy="646331"/>
            </a:xfrm>
            <a:prstGeom prst="rect">
              <a:avLst/>
            </a:prstGeom>
            <a:solidFill>
              <a:schemeClr val="accent1"/>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solidFill>
                    <a:schemeClr val="bg1"/>
                  </a:solidFill>
                </a:rPr>
                <a:t>Sacrament of Reconciliation</a:t>
              </a:r>
            </a:p>
          </p:txBody>
        </p:sp>
      </p:grpSp>
      <p:grpSp>
        <p:nvGrpSpPr>
          <p:cNvPr id="23" name="Group 22">
            <a:extLst>
              <a:ext uri="{FF2B5EF4-FFF2-40B4-BE49-F238E27FC236}">
                <a16:creationId xmlns:a16="http://schemas.microsoft.com/office/drawing/2014/main" id="{ABEC4FAB-8B50-3C3E-EF0A-3681780E2A86}"/>
              </a:ext>
            </a:extLst>
          </p:cNvPr>
          <p:cNvGrpSpPr/>
          <p:nvPr/>
        </p:nvGrpSpPr>
        <p:grpSpPr>
          <a:xfrm>
            <a:off x="7368988" y="5683099"/>
            <a:ext cx="4349489" cy="923330"/>
            <a:chOff x="-1664220" y="2253343"/>
            <a:chExt cx="4349489" cy="923330"/>
          </a:xfrm>
        </p:grpSpPr>
        <p:sp>
          <p:nvSpPr>
            <p:cNvPr id="24" name="Rectangle 23">
              <a:extLst>
                <a:ext uri="{FF2B5EF4-FFF2-40B4-BE49-F238E27FC236}">
                  <a16:creationId xmlns:a16="http://schemas.microsoft.com/office/drawing/2014/main" id="{EE469CEB-B05F-2A53-58E6-03B43B496BB0}"/>
                </a:ext>
              </a:extLst>
            </p:cNvPr>
            <p:cNvSpPr/>
            <p:nvPr/>
          </p:nvSpPr>
          <p:spPr>
            <a:xfrm>
              <a:off x="-1664220" y="2253343"/>
              <a:ext cx="4349489" cy="923330"/>
            </a:xfrm>
            <a:prstGeom prst="rect">
              <a:avLst/>
            </a:prstGeom>
            <a:gradFill flip="none" rotWithShape="1">
              <a:gsLst>
                <a:gs pos="86000">
                  <a:schemeClr val="accent1"/>
                </a:gs>
                <a:gs pos="100000">
                  <a:srgbClr val="FFFFFF"/>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A156363D-8B28-A235-4C3E-72B43E7AA07E}"/>
                </a:ext>
              </a:extLst>
            </p:cNvPr>
            <p:cNvSpPr txBox="1"/>
            <p:nvPr/>
          </p:nvSpPr>
          <p:spPr>
            <a:xfrm>
              <a:off x="-21770" y="2416631"/>
              <a:ext cx="2472352" cy="646331"/>
            </a:xfrm>
            <a:prstGeom prst="rect">
              <a:avLst/>
            </a:prstGeom>
            <a:solidFill>
              <a:schemeClr val="accent1"/>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solidFill>
                    <a:schemeClr val="bg1"/>
                  </a:solidFill>
                </a:rPr>
                <a:t>Other liturgies and devotions</a:t>
              </a:r>
            </a:p>
          </p:txBody>
        </p:sp>
      </p:grpSp>
    </p:spTree>
    <p:extLst>
      <p:ext uri="{BB962C8B-B14F-4D97-AF65-F5344CB8AC3E}">
        <p14:creationId xmlns:p14="http://schemas.microsoft.com/office/powerpoint/2010/main" val="2599904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FB46C1-2348-A4ED-10AD-FDEF888091A4}"/>
              </a:ext>
            </a:extLst>
          </p:cNvPr>
          <p:cNvSpPr>
            <a:spLocks noGrp="1"/>
          </p:cNvSpPr>
          <p:nvPr>
            <p:ph type="title"/>
          </p:nvPr>
        </p:nvSpPr>
        <p:spPr/>
        <p:txBody>
          <a:bodyPr/>
          <a:lstStyle/>
          <a:p>
            <a:r>
              <a:rPr lang="en-US" dirty="0"/>
              <a:t>Participation (p.11)</a:t>
            </a:r>
          </a:p>
        </p:txBody>
      </p:sp>
      <p:sp>
        <p:nvSpPr>
          <p:cNvPr id="4" name="Content Placeholder 3">
            <a:extLst>
              <a:ext uri="{FF2B5EF4-FFF2-40B4-BE49-F238E27FC236}">
                <a16:creationId xmlns:a16="http://schemas.microsoft.com/office/drawing/2014/main" id="{46E9CA84-2CD0-A9AA-0DB9-2169827AD1BB}"/>
              </a:ext>
            </a:extLst>
          </p:cNvPr>
          <p:cNvSpPr>
            <a:spLocks noGrp="1"/>
          </p:cNvSpPr>
          <p:nvPr>
            <p:ph idx="1"/>
          </p:nvPr>
        </p:nvSpPr>
        <p:spPr/>
        <p:txBody>
          <a:bodyPr/>
          <a:lstStyle/>
          <a:p>
            <a:r>
              <a:rPr lang="en-US" dirty="0"/>
              <a:t>Fully – the whole gathered community is involved and the whole person: body, mind and spirit.</a:t>
            </a:r>
          </a:p>
          <a:p>
            <a:r>
              <a:rPr lang="en-US" dirty="0"/>
              <a:t>Consciously – appreciation of the meaning and a glimpse of the mystery (therefore, appropriate to age and capacity)</a:t>
            </a:r>
          </a:p>
          <a:p>
            <a:r>
              <a:rPr lang="en-US" dirty="0"/>
              <a:t>Actively – an openness to transformation to be changed by the liturgy…’leaving nobody the same.’</a:t>
            </a:r>
          </a:p>
        </p:txBody>
      </p:sp>
    </p:spTree>
    <p:extLst>
      <p:ext uri="{BB962C8B-B14F-4D97-AF65-F5344CB8AC3E}">
        <p14:creationId xmlns:p14="http://schemas.microsoft.com/office/powerpoint/2010/main" val="3874835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69EC3-3BCE-EF9F-E5EB-39203A553468}"/>
              </a:ext>
            </a:extLst>
          </p:cNvPr>
          <p:cNvSpPr>
            <a:spLocks noGrp="1"/>
          </p:cNvSpPr>
          <p:nvPr>
            <p:ph type="title"/>
          </p:nvPr>
        </p:nvSpPr>
        <p:spPr/>
        <p:txBody>
          <a:bodyPr/>
          <a:lstStyle/>
          <a:p>
            <a:r>
              <a:rPr lang="en-US" dirty="0"/>
              <a:t>Participation and elements of liturgy</a:t>
            </a:r>
          </a:p>
        </p:txBody>
      </p:sp>
      <p:sp>
        <p:nvSpPr>
          <p:cNvPr id="3" name="Content Placeholder 2">
            <a:extLst>
              <a:ext uri="{FF2B5EF4-FFF2-40B4-BE49-F238E27FC236}">
                <a16:creationId xmlns:a16="http://schemas.microsoft.com/office/drawing/2014/main" id="{597C252E-C777-901E-BC59-9559F1C0EDDA}"/>
              </a:ext>
            </a:extLst>
          </p:cNvPr>
          <p:cNvSpPr>
            <a:spLocks noGrp="1"/>
          </p:cNvSpPr>
          <p:nvPr>
            <p:ph idx="1"/>
          </p:nvPr>
        </p:nvSpPr>
        <p:spPr/>
        <p:txBody>
          <a:bodyPr/>
          <a:lstStyle/>
          <a:p>
            <a:r>
              <a:rPr lang="en-US" dirty="0"/>
              <a:t>The importance of shared ritual</a:t>
            </a:r>
          </a:p>
          <a:p>
            <a:r>
              <a:rPr lang="en-US" dirty="0"/>
              <a:t>Symbol  - understanding the role and importance of symbols</a:t>
            </a:r>
          </a:p>
          <a:p>
            <a:r>
              <a:rPr lang="en-US" dirty="0"/>
              <a:t>Silence and attentiveness</a:t>
            </a:r>
          </a:p>
          <a:p>
            <a:r>
              <a:rPr lang="en-US" dirty="0"/>
              <a:t>Movement, posture, gesture</a:t>
            </a:r>
          </a:p>
          <a:p>
            <a:r>
              <a:rPr lang="en-US" dirty="0"/>
              <a:t>Music and singing</a:t>
            </a:r>
          </a:p>
          <a:p>
            <a:endParaRPr lang="en-US" dirty="0"/>
          </a:p>
          <a:p>
            <a:endParaRPr lang="en-US" dirty="0"/>
          </a:p>
        </p:txBody>
      </p:sp>
    </p:spTree>
    <p:extLst>
      <p:ext uri="{BB962C8B-B14F-4D97-AF65-F5344CB8AC3E}">
        <p14:creationId xmlns:p14="http://schemas.microsoft.com/office/powerpoint/2010/main" val="4108153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FB46C1-2348-A4ED-10AD-FDEF888091A4}"/>
              </a:ext>
            </a:extLst>
          </p:cNvPr>
          <p:cNvSpPr>
            <a:spLocks noGrp="1"/>
          </p:cNvSpPr>
          <p:nvPr>
            <p:ph type="title"/>
          </p:nvPr>
        </p:nvSpPr>
        <p:spPr/>
        <p:txBody>
          <a:bodyPr/>
          <a:lstStyle/>
          <a:p>
            <a:r>
              <a:rPr lang="en-US" dirty="0"/>
              <a:t>Participation</a:t>
            </a:r>
          </a:p>
        </p:txBody>
      </p:sp>
      <p:sp>
        <p:nvSpPr>
          <p:cNvPr id="7" name="Content Placeholder 6">
            <a:extLst>
              <a:ext uri="{FF2B5EF4-FFF2-40B4-BE49-F238E27FC236}">
                <a16:creationId xmlns:a16="http://schemas.microsoft.com/office/drawing/2014/main" id="{BB6FBB3E-1D02-0346-24A1-AB70BF3848E4}"/>
              </a:ext>
            </a:extLst>
          </p:cNvPr>
          <p:cNvSpPr>
            <a:spLocks noGrp="1"/>
          </p:cNvSpPr>
          <p:nvPr>
            <p:ph sz="half" idx="1"/>
          </p:nvPr>
        </p:nvSpPr>
        <p:spPr/>
        <p:txBody>
          <a:bodyPr>
            <a:normAutofit/>
          </a:bodyPr>
          <a:lstStyle/>
          <a:p>
            <a:pPr marL="0" indent="0">
              <a:buNone/>
            </a:pPr>
            <a:r>
              <a:rPr lang="en-US" b="1" dirty="0"/>
              <a:t>To check:</a:t>
            </a:r>
          </a:p>
          <a:p>
            <a:r>
              <a:rPr lang="en-US" dirty="0"/>
              <a:t>Is there a plan for how pupils are formed to be able to fully, consciously and actively engage in prayer and liturgy?</a:t>
            </a:r>
          </a:p>
        </p:txBody>
      </p:sp>
      <p:sp>
        <p:nvSpPr>
          <p:cNvPr id="3" name="Content Placeholder 2">
            <a:extLst>
              <a:ext uri="{FF2B5EF4-FFF2-40B4-BE49-F238E27FC236}">
                <a16:creationId xmlns:a16="http://schemas.microsoft.com/office/drawing/2014/main" id="{08790702-0CAE-FC78-D97E-CA7F4D358B2D}"/>
              </a:ext>
            </a:extLst>
          </p:cNvPr>
          <p:cNvSpPr>
            <a:spLocks noGrp="1"/>
          </p:cNvSpPr>
          <p:nvPr>
            <p:ph sz="half" idx="2"/>
          </p:nvPr>
        </p:nvSpPr>
        <p:spPr/>
        <p:txBody>
          <a:bodyPr/>
          <a:lstStyle/>
          <a:p>
            <a:pPr marL="0" indent="0">
              <a:buNone/>
            </a:pPr>
            <a:r>
              <a:rPr lang="en-US" b="1" dirty="0"/>
              <a:t>To evaluate:</a:t>
            </a:r>
          </a:p>
          <a:p>
            <a:r>
              <a:rPr lang="en-US" dirty="0"/>
              <a:t>How well do pupils engage and participate in the prayer and liturgy the school offers.</a:t>
            </a:r>
          </a:p>
          <a:p>
            <a:endParaRPr lang="en-US" dirty="0"/>
          </a:p>
        </p:txBody>
      </p:sp>
    </p:spTree>
    <p:extLst>
      <p:ext uri="{BB962C8B-B14F-4D97-AF65-F5344CB8AC3E}">
        <p14:creationId xmlns:p14="http://schemas.microsoft.com/office/powerpoint/2010/main" val="3528584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94250B-709F-9C01-4DB7-F1906C20FF23}"/>
              </a:ext>
            </a:extLst>
          </p:cNvPr>
          <p:cNvSpPr>
            <a:spLocks noGrp="1"/>
          </p:cNvSpPr>
          <p:nvPr>
            <p:ph type="title"/>
          </p:nvPr>
        </p:nvSpPr>
        <p:spPr/>
        <p:txBody>
          <a:bodyPr/>
          <a:lstStyle/>
          <a:p>
            <a:r>
              <a:rPr lang="en-US" dirty="0"/>
              <a:t>Formation for ministry</a:t>
            </a:r>
          </a:p>
        </p:txBody>
      </p:sp>
      <p:sp>
        <p:nvSpPr>
          <p:cNvPr id="6" name="Content Placeholder 5">
            <a:extLst>
              <a:ext uri="{FF2B5EF4-FFF2-40B4-BE49-F238E27FC236}">
                <a16:creationId xmlns:a16="http://schemas.microsoft.com/office/drawing/2014/main" id="{33D12801-F5C1-B5C4-9752-5F0F929CE3D5}"/>
              </a:ext>
            </a:extLst>
          </p:cNvPr>
          <p:cNvSpPr>
            <a:spLocks noGrp="1"/>
          </p:cNvSpPr>
          <p:nvPr>
            <p:ph idx="1"/>
          </p:nvPr>
        </p:nvSpPr>
        <p:spPr>
          <a:xfrm>
            <a:off x="458693" y="1691324"/>
            <a:ext cx="11274611" cy="4068677"/>
          </a:xfrm>
        </p:spPr>
        <p:txBody>
          <a:bodyPr>
            <a:normAutofit/>
          </a:bodyPr>
          <a:lstStyle/>
          <a:p>
            <a:r>
              <a:rPr lang="en-US" dirty="0"/>
              <a:t>All should be able to engage</a:t>
            </a:r>
          </a:p>
          <a:p>
            <a:r>
              <a:rPr lang="en-US" dirty="0"/>
              <a:t>All should be invited to participate (with their consent and understanding)</a:t>
            </a:r>
          </a:p>
          <a:p>
            <a:r>
              <a:rPr lang="en-US" dirty="0"/>
              <a:t>Some (a minority) should minister</a:t>
            </a:r>
          </a:p>
          <a:p>
            <a:r>
              <a:rPr lang="en-US" dirty="0"/>
              <a:t>The point of ministry is to aid engagement and participation for everyone else</a:t>
            </a:r>
          </a:p>
          <a:p>
            <a:pPr marL="0" indent="0">
              <a:buNone/>
            </a:pPr>
            <a:r>
              <a:rPr lang="en-US" dirty="0"/>
              <a:t>‘For those who assist to lead/pray/sing/serve worthily and well, they will require not only immediate preparation for the task in hand, but also longer-term formation to undertake these roles. A key dimension of the role of a liturgical minister is to help engage the participation of the liturgical assembly, that is, all those who are gathered to celebrate.’ (p.12)</a:t>
            </a:r>
          </a:p>
          <a:p>
            <a:endParaRPr lang="en-US" dirty="0"/>
          </a:p>
        </p:txBody>
      </p:sp>
    </p:spTree>
    <p:extLst>
      <p:ext uri="{BB962C8B-B14F-4D97-AF65-F5344CB8AC3E}">
        <p14:creationId xmlns:p14="http://schemas.microsoft.com/office/powerpoint/2010/main" val="999299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94250B-709F-9C01-4DB7-F1906C20FF23}"/>
              </a:ext>
            </a:extLst>
          </p:cNvPr>
          <p:cNvSpPr>
            <a:spLocks noGrp="1"/>
          </p:cNvSpPr>
          <p:nvPr>
            <p:ph type="title"/>
          </p:nvPr>
        </p:nvSpPr>
        <p:spPr/>
        <p:txBody>
          <a:bodyPr/>
          <a:lstStyle/>
          <a:p>
            <a:r>
              <a:rPr lang="en-US" dirty="0"/>
              <a:t>Formation for ministry (p.14)</a:t>
            </a:r>
          </a:p>
        </p:txBody>
      </p:sp>
      <p:sp>
        <p:nvSpPr>
          <p:cNvPr id="4" name="Content Placeholder 3">
            <a:extLst>
              <a:ext uri="{FF2B5EF4-FFF2-40B4-BE49-F238E27FC236}">
                <a16:creationId xmlns:a16="http://schemas.microsoft.com/office/drawing/2014/main" id="{22687DE3-FC54-844D-E6E5-49F676728CB5}"/>
              </a:ext>
            </a:extLst>
          </p:cNvPr>
          <p:cNvSpPr>
            <a:spLocks noGrp="1"/>
          </p:cNvSpPr>
          <p:nvPr>
            <p:ph idx="1"/>
          </p:nvPr>
        </p:nvSpPr>
        <p:spPr/>
        <p:txBody>
          <a:bodyPr/>
          <a:lstStyle/>
          <a:p>
            <a:pPr marL="0" indent="0">
              <a:buNone/>
            </a:pPr>
            <a:r>
              <a:rPr lang="en-US" dirty="0"/>
              <a:t>‘Good formation has three dimensions:</a:t>
            </a:r>
          </a:p>
          <a:p>
            <a:r>
              <a:rPr lang="en-US" dirty="0"/>
              <a:t>Fostering an age-appropriate appreciation of the liturgy and especially of the elements involved in a person’s particular role.</a:t>
            </a:r>
          </a:p>
          <a:p>
            <a:r>
              <a:rPr lang="en-US" dirty="0"/>
              <a:t>Developing the necessary technical skills to perform that role.</a:t>
            </a:r>
          </a:p>
          <a:p>
            <a:r>
              <a:rPr lang="en-US" dirty="0"/>
              <a:t>Encouraging a person’s understanding of service and prayerful engagement for their role in the liturgy.’</a:t>
            </a:r>
          </a:p>
        </p:txBody>
      </p:sp>
    </p:spTree>
    <p:extLst>
      <p:ext uri="{BB962C8B-B14F-4D97-AF65-F5344CB8AC3E}">
        <p14:creationId xmlns:p14="http://schemas.microsoft.com/office/powerpoint/2010/main" val="3951597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FB46C1-2348-A4ED-10AD-FDEF888091A4}"/>
              </a:ext>
            </a:extLst>
          </p:cNvPr>
          <p:cNvSpPr>
            <a:spLocks noGrp="1"/>
          </p:cNvSpPr>
          <p:nvPr>
            <p:ph type="title"/>
          </p:nvPr>
        </p:nvSpPr>
        <p:spPr/>
        <p:txBody>
          <a:bodyPr/>
          <a:lstStyle/>
          <a:p>
            <a:r>
              <a:rPr lang="en-US" dirty="0"/>
              <a:t>Formation for ministry</a:t>
            </a:r>
          </a:p>
        </p:txBody>
      </p:sp>
      <p:sp>
        <p:nvSpPr>
          <p:cNvPr id="7" name="Content Placeholder 6">
            <a:extLst>
              <a:ext uri="{FF2B5EF4-FFF2-40B4-BE49-F238E27FC236}">
                <a16:creationId xmlns:a16="http://schemas.microsoft.com/office/drawing/2014/main" id="{BB6FBB3E-1D02-0346-24A1-AB70BF3848E4}"/>
              </a:ext>
            </a:extLst>
          </p:cNvPr>
          <p:cNvSpPr>
            <a:spLocks noGrp="1"/>
          </p:cNvSpPr>
          <p:nvPr>
            <p:ph sz="half" idx="1"/>
          </p:nvPr>
        </p:nvSpPr>
        <p:spPr/>
        <p:txBody>
          <a:bodyPr>
            <a:normAutofit/>
          </a:bodyPr>
          <a:lstStyle/>
          <a:p>
            <a:pPr marL="0" indent="0">
              <a:buNone/>
            </a:pPr>
            <a:r>
              <a:rPr lang="en-US" b="1" dirty="0"/>
              <a:t>To check:</a:t>
            </a:r>
          </a:p>
          <a:p>
            <a:r>
              <a:rPr lang="en-US" dirty="0"/>
              <a:t>Is there a plan for the ministerial formation of pupils and staff?</a:t>
            </a:r>
          </a:p>
          <a:p>
            <a:r>
              <a:rPr lang="en-US" dirty="0"/>
              <a:t>How have those who will perform different ministries been selected?</a:t>
            </a:r>
          </a:p>
        </p:txBody>
      </p:sp>
      <p:sp>
        <p:nvSpPr>
          <p:cNvPr id="3" name="Content Placeholder 2">
            <a:extLst>
              <a:ext uri="{FF2B5EF4-FFF2-40B4-BE49-F238E27FC236}">
                <a16:creationId xmlns:a16="http://schemas.microsoft.com/office/drawing/2014/main" id="{08790702-0CAE-FC78-D97E-CA7F4D358B2D}"/>
              </a:ext>
            </a:extLst>
          </p:cNvPr>
          <p:cNvSpPr>
            <a:spLocks noGrp="1"/>
          </p:cNvSpPr>
          <p:nvPr>
            <p:ph sz="half" idx="2"/>
          </p:nvPr>
        </p:nvSpPr>
        <p:spPr/>
        <p:txBody>
          <a:bodyPr/>
          <a:lstStyle/>
          <a:p>
            <a:pPr marL="0" indent="0">
              <a:buNone/>
            </a:pPr>
            <a:r>
              <a:rPr lang="en-US" b="1" dirty="0"/>
              <a:t>To evaluate:</a:t>
            </a:r>
          </a:p>
          <a:p>
            <a:pPr marL="0" indent="0">
              <a:buNone/>
            </a:pPr>
            <a:r>
              <a:rPr lang="en-US" dirty="0"/>
              <a:t>How well does formation for ministry respect liturgical norms and facilitate the widest possible representation of the school community?</a:t>
            </a:r>
          </a:p>
          <a:p>
            <a:endParaRPr lang="en-US" dirty="0"/>
          </a:p>
        </p:txBody>
      </p:sp>
    </p:spTree>
    <p:extLst>
      <p:ext uri="{BB962C8B-B14F-4D97-AF65-F5344CB8AC3E}">
        <p14:creationId xmlns:p14="http://schemas.microsoft.com/office/powerpoint/2010/main" val="386642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D06028-B8B0-0C89-669A-0AB6AED7524B}"/>
              </a:ext>
            </a:extLst>
          </p:cNvPr>
          <p:cNvSpPr>
            <a:spLocks noGrp="1"/>
          </p:cNvSpPr>
          <p:nvPr>
            <p:ph type="title"/>
          </p:nvPr>
        </p:nvSpPr>
        <p:spPr/>
        <p:txBody>
          <a:bodyPr/>
          <a:lstStyle/>
          <a:p>
            <a:r>
              <a:rPr lang="en-US" dirty="0"/>
              <a:t>Engagement with the parish and with families</a:t>
            </a:r>
          </a:p>
        </p:txBody>
      </p:sp>
      <p:sp>
        <p:nvSpPr>
          <p:cNvPr id="7" name="Content Placeholder 6">
            <a:extLst>
              <a:ext uri="{FF2B5EF4-FFF2-40B4-BE49-F238E27FC236}">
                <a16:creationId xmlns:a16="http://schemas.microsoft.com/office/drawing/2014/main" id="{6BC04C8A-B0B8-2BD4-B447-59D8268FB1B2}"/>
              </a:ext>
            </a:extLst>
          </p:cNvPr>
          <p:cNvSpPr>
            <a:spLocks noGrp="1"/>
          </p:cNvSpPr>
          <p:nvPr>
            <p:ph idx="1"/>
          </p:nvPr>
        </p:nvSpPr>
        <p:spPr>
          <a:xfrm>
            <a:off x="458693" y="3382515"/>
            <a:ext cx="11274611" cy="2377485"/>
          </a:xfrm>
        </p:spPr>
        <p:txBody>
          <a:bodyPr>
            <a:normAutofit/>
          </a:bodyPr>
          <a:lstStyle/>
          <a:p>
            <a:r>
              <a:rPr lang="en-US" dirty="0"/>
              <a:t>The school needs to know its community and needs to talk to them about its prayer and liturgy.</a:t>
            </a:r>
          </a:p>
          <a:p>
            <a:r>
              <a:rPr lang="en-US" dirty="0"/>
              <a:t>The school needs to do all it can to ensure a continuity of practice between school prayer and liturgy and that of the parish – for example, connecting with the parish in the formation of pupils for liturgical ministry.</a:t>
            </a:r>
          </a:p>
        </p:txBody>
      </p:sp>
      <p:pic>
        <p:nvPicPr>
          <p:cNvPr id="9" name="Picture 8">
            <a:extLst>
              <a:ext uri="{FF2B5EF4-FFF2-40B4-BE49-F238E27FC236}">
                <a16:creationId xmlns:a16="http://schemas.microsoft.com/office/drawing/2014/main" id="{0E5156F0-720A-9D66-B0DA-4A9940222AFD}"/>
              </a:ext>
            </a:extLst>
          </p:cNvPr>
          <p:cNvPicPr>
            <a:picLocks noChangeAspect="1"/>
          </p:cNvPicPr>
          <p:nvPr/>
        </p:nvPicPr>
        <p:blipFill>
          <a:blip r:embed="rId3"/>
          <a:stretch>
            <a:fillRect/>
          </a:stretch>
        </p:blipFill>
        <p:spPr>
          <a:xfrm>
            <a:off x="458692" y="1691323"/>
            <a:ext cx="11274611" cy="1691192"/>
          </a:xfrm>
          <a:prstGeom prst="rect">
            <a:avLst/>
          </a:prstGeom>
        </p:spPr>
      </p:pic>
    </p:spTree>
    <p:extLst>
      <p:ext uri="{BB962C8B-B14F-4D97-AF65-F5344CB8AC3E}">
        <p14:creationId xmlns:p14="http://schemas.microsoft.com/office/powerpoint/2010/main" val="3931721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E8B3C-391A-95FB-D2E9-801ECEEAC2F2}"/>
              </a:ext>
            </a:extLst>
          </p:cNvPr>
          <p:cNvSpPr>
            <a:spLocks noGrp="1"/>
          </p:cNvSpPr>
          <p:nvPr>
            <p:ph type="title"/>
          </p:nvPr>
        </p:nvSpPr>
        <p:spPr/>
        <p:txBody>
          <a:bodyPr/>
          <a:lstStyle/>
          <a:p>
            <a:r>
              <a:rPr lang="en-GB" dirty="0"/>
              <a:t>CPDF update</a:t>
            </a:r>
          </a:p>
        </p:txBody>
      </p:sp>
      <p:sp>
        <p:nvSpPr>
          <p:cNvPr id="3" name="Content Placeholder 2">
            <a:extLst>
              <a:ext uri="{FF2B5EF4-FFF2-40B4-BE49-F238E27FC236}">
                <a16:creationId xmlns:a16="http://schemas.microsoft.com/office/drawing/2014/main" id="{CDEAE89D-60AE-C8EA-5E39-3D9DB3DE0886}"/>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17244363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FB46C1-2348-A4ED-10AD-FDEF888091A4}"/>
              </a:ext>
            </a:extLst>
          </p:cNvPr>
          <p:cNvSpPr>
            <a:spLocks noGrp="1"/>
          </p:cNvSpPr>
          <p:nvPr>
            <p:ph type="title"/>
          </p:nvPr>
        </p:nvSpPr>
        <p:spPr/>
        <p:txBody>
          <a:bodyPr/>
          <a:lstStyle/>
          <a:p>
            <a:r>
              <a:rPr lang="en-US" dirty="0"/>
              <a:t>Engagement with the parish and families</a:t>
            </a:r>
          </a:p>
        </p:txBody>
      </p:sp>
      <p:sp>
        <p:nvSpPr>
          <p:cNvPr id="7" name="Content Placeholder 6">
            <a:extLst>
              <a:ext uri="{FF2B5EF4-FFF2-40B4-BE49-F238E27FC236}">
                <a16:creationId xmlns:a16="http://schemas.microsoft.com/office/drawing/2014/main" id="{BB6FBB3E-1D02-0346-24A1-AB70BF3848E4}"/>
              </a:ext>
            </a:extLst>
          </p:cNvPr>
          <p:cNvSpPr>
            <a:spLocks noGrp="1"/>
          </p:cNvSpPr>
          <p:nvPr>
            <p:ph sz="half" idx="1"/>
          </p:nvPr>
        </p:nvSpPr>
        <p:spPr/>
        <p:txBody>
          <a:bodyPr>
            <a:normAutofit fontScale="92500" lnSpcReduction="10000"/>
          </a:bodyPr>
          <a:lstStyle/>
          <a:p>
            <a:pPr marL="0" indent="0">
              <a:buNone/>
            </a:pPr>
            <a:r>
              <a:rPr lang="en-US" b="1" dirty="0"/>
              <a:t>To check:</a:t>
            </a:r>
          </a:p>
          <a:p>
            <a:r>
              <a:rPr lang="en-US" dirty="0"/>
              <a:t>Is there a formal and planned mechanism to open dialogue with parents about the prayer and liturgy that happens in the school?</a:t>
            </a:r>
          </a:p>
          <a:p>
            <a:r>
              <a:rPr lang="en-US" dirty="0"/>
              <a:t>Has the school worked with those of other faiths and none to inform the prayer and liturgy they offer?</a:t>
            </a:r>
          </a:p>
          <a:p>
            <a:r>
              <a:rPr lang="en-US" dirty="0"/>
              <a:t>Has the school worked with its parish communities to facilitate the participation of pupils in the wider life of the Church?</a:t>
            </a:r>
          </a:p>
        </p:txBody>
      </p:sp>
      <p:sp>
        <p:nvSpPr>
          <p:cNvPr id="3" name="Content Placeholder 2">
            <a:extLst>
              <a:ext uri="{FF2B5EF4-FFF2-40B4-BE49-F238E27FC236}">
                <a16:creationId xmlns:a16="http://schemas.microsoft.com/office/drawing/2014/main" id="{08790702-0CAE-FC78-D97E-CA7F4D358B2D}"/>
              </a:ext>
            </a:extLst>
          </p:cNvPr>
          <p:cNvSpPr>
            <a:spLocks noGrp="1"/>
          </p:cNvSpPr>
          <p:nvPr>
            <p:ph sz="half" idx="2"/>
          </p:nvPr>
        </p:nvSpPr>
        <p:spPr/>
        <p:txBody>
          <a:bodyPr>
            <a:normAutofit fontScale="92500" lnSpcReduction="10000"/>
          </a:bodyPr>
          <a:lstStyle/>
          <a:p>
            <a:pPr marL="0" indent="0">
              <a:buNone/>
            </a:pPr>
            <a:r>
              <a:rPr lang="en-US" b="1" dirty="0"/>
              <a:t>To evaluate:</a:t>
            </a:r>
          </a:p>
          <a:p>
            <a:r>
              <a:rPr lang="en-US" dirty="0"/>
              <a:t>To what extent do families feel included in the school’s prayer and liturgy?</a:t>
            </a:r>
          </a:p>
          <a:p>
            <a:r>
              <a:rPr lang="en-US" dirty="0"/>
              <a:t>Do parents and families feel that their own confessional distinctiveness is respected?</a:t>
            </a:r>
          </a:p>
          <a:p>
            <a:r>
              <a:rPr lang="en-US" dirty="0"/>
              <a:t>How effective is the school partnership with the local Church?</a:t>
            </a:r>
          </a:p>
          <a:p>
            <a:endParaRPr lang="en-US" dirty="0"/>
          </a:p>
        </p:txBody>
      </p:sp>
    </p:spTree>
    <p:extLst>
      <p:ext uri="{BB962C8B-B14F-4D97-AF65-F5344CB8AC3E}">
        <p14:creationId xmlns:p14="http://schemas.microsoft.com/office/powerpoint/2010/main" val="2331192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39F1E-3FC7-6241-B23C-C9810FD066D8}"/>
              </a:ext>
            </a:extLst>
          </p:cNvPr>
          <p:cNvSpPr>
            <a:spLocks noGrp="1"/>
          </p:cNvSpPr>
          <p:nvPr>
            <p:ph type="title"/>
          </p:nvPr>
        </p:nvSpPr>
        <p:spPr/>
        <p:txBody>
          <a:bodyPr/>
          <a:lstStyle/>
          <a:p>
            <a:r>
              <a:rPr lang="en-GB" dirty="0"/>
              <a:t>Closing remarks</a:t>
            </a:r>
          </a:p>
        </p:txBody>
      </p:sp>
      <p:sp>
        <p:nvSpPr>
          <p:cNvPr id="3" name="Content Placeholder 2">
            <a:extLst>
              <a:ext uri="{FF2B5EF4-FFF2-40B4-BE49-F238E27FC236}">
                <a16:creationId xmlns:a16="http://schemas.microsoft.com/office/drawing/2014/main" id="{8CE4AC99-E1E9-EBA0-9D2E-250566AD1A91}"/>
              </a:ext>
            </a:extLst>
          </p:cNvPr>
          <p:cNvSpPr>
            <a:spLocks noGrp="1"/>
          </p:cNvSpPr>
          <p:nvPr>
            <p:ph idx="1"/>
          </p:nvPr>
        </p:nvSpPr>
        <p:spPr/>
        <p:txBody>
          <a:bodyPr/>
          <a:lstStyle/>
          <a:p>
            <a:endParaRPr lang="en-GB" dirty="0"/>
          </a:p>
        </p:txBody>
      </p:sp>
    </p:spTree>
    <p:extLst>
      <p:ext uri="{BB962C8B-B14F-4D97-AF65-F5344CB8AC3E}">
        <p14:creationId xmlns:p14="http://schemas.microsoft.com/office/powerpoint/2010/main" val="3660503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CC2EC-A05C-2F36-C69D-B3A4D90922F1}"/>
              </a:ext>
            </a:extLst>
          </p:cNvPr>
          <p:cNvSpPr>
            <a:spLocks noGrp="1"/>
          </p:cNvSpPr>
          <p:nvPr>
            <p:ph type="title"/>
          </p:nvPr>
        </p:nvSpPr>
        <p:spPr/>
        <p:txBody>
          <a:bodyPr/>
          <a:lstStyle/>
          <a:p>
            <a:r>
              <a:rPr lang="en-GB" dirty="0"/>
              <a:t>CAT update</a:t>
            </a:r>
          </a:p>
        </p:txBody>
      </p:sp>
      <p:sp>
        <p:nvSpPr>
          <p:cNvPr id="3" name="Content Placeholder 2">
            <a:extLst>
              <a:ext uri="{FF2B5EF4-FFF2-40B4-BE49-F238E27FC236}">
                <a16:creationId xmlns:a16="http://schemas.microsoft.com/office/drawing/2014/main" id="{43EB29EB-F7C8-6567-CC29-343D5C7662A4}"/>
              </a:ext>
            </a:extLst>
          </p:cNvPr>
          <p:cNvSpPr>
            <a:spLocks noGrp="1"/>
          </p:cNvSpPr>
          <p:nvPr>
            <p:ph idx="1"/>
          </p:nvPr>
        </p:nvSpPr>
        <p:spPr/>
        <p:txBody>
          <a:bodyPr/>
          <a:lstStyle/>
          <a:p>
            <a:r>
              <a:rPr lang="en-GB" dirty="0"/>
              <a:t>Breakout rooms…</a:t>
            </a:r>
          </a:p>
          <a:p>
            <a:endParaRPr lang="en-GB" dirty="0"/>
          </a:p>
          <a:p>
            <a:pPr marL="0" indent="0">
              <a:buNone/>
            </a:pPr>
            <a:endParaRPr lang="en-GB" dirty="0"/>
          </a:p>
        </p:txBody>
      </p:sp>
    </p:spTree>
    <p:extLst>
      <p:ext uri="{BB962C8B-B14F-4D97-AF65-F5344CB8AC3E}">
        <p14:creationId xmlns:p14="http://schemas.microsoft.com/office/powerpoint/2010/main" val="4288076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FA37B-878F-9190-4CCA-51DBAEDA906B}"/>
              </a:ext>
            </a:extLst>
          </p:cNvPr>
          <p:cNvSpPr>
            <a:spLocks noGrp="1"/>
          </p:cNvSpPr>
          <p:nvPr>
            <p:ph type="title"/>
          </p:nvPr>
        </p:nvSpPr>
        <p:spPr/>
        <p:txBody>
          <a:bodyPr/>
          <a:lstStyle/>
          <a:p>
            <a:r>
              <a:rPr lang="en-GB" dirty="0"/>
              <a:t>CAT updates</a:t>
            </a:r>
          </a:p>
        </p:txBody>
      </p:sp>
      <p:sp>
        <p:nvSpPr>
          <p:cNvPr id="3" name="Content Placeholder 2">
            <a:extLst>
              <a:ext uri="{FF2B5EF4-FFF2-40B4-BE49-F238E27FC236}">
                <a16:creationId xmlns:a16="http://schemas.microsoft.com/office/drawing/2014/main" id="{E128B1C1-0CA2-1BCC-DB57-CD534B39A047}"/>
              </a:ext>
            </a:extLst>
          </p:cNvPr>
          <p:cNvSpPr>
            <a:spLocks noGrp="1"/>
          </p:cNvSpPr>
          <p:nvPr>
            <p:ph idx="1"/>
          </p:nvPr>
        </p:nvSpPr>
        <p:spPr/>
        <p:txBody>
          <a:bodyPr/>
          <a:lstStyle/>
          <a:p>
            <a:r>
              <a:rPr lang="en-GB" dirty="0"/>
              <a:t>Governor academisation update sessions</a:t>
            </a:r>
          </a:p>
          <a:p>
            <a:pPr marL="0" indent="0">
              <a:buNone/>
            </a:pPr>
            <a:r>
              <a:rPr lang="en-GB" dirty="0"/>
              <a:t>Thursday 27</a:t>
            </a:r>
            <a:r>
              <a:rPr lang="en-GB" baseline="30000" dirty="0"/>
              <a:t>th</a:t>
            </a:r>
            <a:r>
              <a:rPr lang="en-GB" dirty="0"/>
              <a:t> June  4- 6pm Sacred Heart RCPS, Westhoughton</a:t>
            </a:r>
          </a:p>
          <a:p>
            <a:pPr marL="0" indent="0">
              <a:buNone/>
            </a:pPr>
            <a:r>
              <a:rPr lang="en-GB" dirty="0"/>
              <a:t>Saturday 6</a:t>
            </a:r>
            <a:r>
              <a:rPr lang="en-GB" baseline="30000" dirty="0"/>
              <a:t>th</a:t>
            </a:r>
            <a:r>
              <a:rPr lang="en-GB" dirty="0"/>
              <a:t> July  9.30am- 12.30pm St JH Newman RCHS</a:t>
            </a:r>
          </a:p>
          <a:p>
            <a:pPr marL="0" indent="0">
              <a:buNone/>
            </a:pPr>
            <a:r>
              <a:rPr lang="en-GB" dirty="0"/>
              <a:t>                   </a:t>
            </a:r>
          </a:p>
        </p:txBody>
      </p:sp>
    </p:spTree>
    <p:extLst>
      <p:ext uri="{BB962C8B-B14F-4D97-AF65-F5344CB8AC3E}">
        <p14:creationId xmlns:p14="http://schemas.microsoft.com/office/powerpoint/2010/main" val="3084308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68CE1-75E4-7124-2228-F11A25A0F337}"/>
              </a:ext>
            </a:extLst>
          </p:cNvPr>
          <p:cNvSpPr>
            <a:spLocks noGrp="1"/>
          </p:cNvSpPr>
          <p:nvPr>
            <p:ph type="title"/>
          </p:nvPr>
        </p:nvSpPr>
        <p:spPr/>
        <p:txBody>
          <a:bodyPr>
            <a:normAutofit fontScale="90000"/>
          </a:bodyPr>
          <a:lstStyle/>
          <a:p>
            <a:r>
              <a:rPr lang="en-GB" dirty="0"/>
              <a:t>CSI update</a:t>
            </a:r>
            <a:br>
              <a:rPr lang="en-GB" dirty="0"/>
            </a:br>
            <a:br>
              <a:rPr lang="en-GB" dirty="0"/>
            </a:br>
            <a:r>
              <a:rPr lang="en-GB" sz="2400" dirty="0"/>
              <a:t>The story so far…</a:t>
            </a:r>
            <a:endParaRPr lang="en-GB" dirty="0"/>
          </a:p>
        </p:txBody>
      </p:sp>
      <p:graphicFrame>
        <p:nvGraphicFramePr>
          <p:cNvPr id="7" name="Content Placeholder 6">
            <a:extLst>
              <a:ext uri="{FF2B5EF4-FFF2-40B4-BE49-F238E27FC236}">
                <a16:creationId xmlns:a16="http://schemas.microsoft.com/office/drawing/2014/main" id="{014B7271-4FC0-7DF2-F4D0-7191F0EAE350}"/>
              </a:ext>
            </a:extLst>
          </p:cNvPr>
          <p:cNvGraphicFramePr>
            <a:graphicFrameLocks noGrp="1"/>
          </p:cNvGraphicFramePr>
          <p:nvPr>
            <p:ph idx="1"/>
            <p:extLst>
              <p:ext uri="{D42A27DB-BD31-4B8C-83A1-F6EECF244321}">
                <p14:modId xmlns:p14="http://schemas.microsoft.com/office/powerpoint/2010/main" val="3819053701"/>
              </p:ext>
            </p:extLst>
          </p:nvPr>
        </p:nvGraphicFramePr>
        <p:xfrm>
          <a:off x="838200" y="2035277"/>
          <a:ext cx="10515600" cy="2989755"/>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2180518485"/>
                    </a:ext>
                  </a:extLst>
                </a:gridCol>
                <a:gridCol w="2103120">
                  <a:extLst>
                    <a:ext uri="{9D8B030D-6E8A-4147-A177-3AD203B41FA5}">
                      <a16:colId xmlns:a16="http://schemas.microsoft.com/office/drawing/2014/main" val="3066577265"/>
                    </a:ext>
                  </a:extLst>
                </a:gridCol>
                <a:gridCol w="2103120">
                  <a:extLst>
                    <a:ext uri="{9D8B030D-6E8A-4147-A177-3AD203B41FA5}">
                      <a16:colId xmlns:a16="http://schemas.microsoft.com/office/drawing/2014/main" val="3759753411"/>
                    </a:ext>
                  </a:extLst>
                </a:gridCol>
                <a:gridCol w="2103120">
                  <a:extLst>
                    <a:ext uri="{9D8B030D-6E8A-4147-A177-3AD203B41FA5}">
                      <a16:colId xmlns:a16="http://schemas.microsoft.com/office/drawing/2014/main" val="2783744684"/>
                    </a:ext>
                  </a:extLst>
                </a:gridCol>
                <a:gridCol w="2103120">
                  <a:extLst>
                    <a:ext uri="{9D8B030D-6E8A-4147-A177-3AD203B41FA5}">
                      <a16:colId xmlns:a16="http://schemas.microsoft.com/office/drawing/2014/main" val="2828974410"/>
                    </a:ext>
                  </a:extLst>
                </a:gridCol>
              </a:tblGrid>
              <a:tr h="996585">
                <a:tc>
                  <a:txBody>
                    <a:bodyPr/>
                    <a:lstStyle/>
                    <a:p>
                      <a:r>
                        <a:rPr lang="en-GB" dirty="0"/>
                        <a:t>Inspections 23-4</a:t>
                      </a:r>
                    </a:p>
                  </a:txBody>
                  <a:tcPr/>
                </a:tc>
                <a:tc>
                  <a:txBody>
                    <a:bodyPr/>
                    <a:lstStyle/>
                    <a:p>
                      <a:r>
                        <a:rPr lang="en-GB" dirty="0"/>
                        <a:t>Outstanding</a:t>
                      </a:r>
                    </a:p>
                  </a:txBody>
                  <a:tcPr/>
                </a:tc>
                <a:tc>
                  <a:txBody>
                    <a:bodyPr/>
                    <a:lstStyle/>
                    <a:p>
                      <a:r>
                        <a:rPr lang="en-GB" dirty="0"/>
                        <a:t>Good</a:t>
                      </a:r>
                    </a:p>
                  </a:txBody>
                  <a:tcPr/>
                </a:tc>
                <a:tc>
                  <a:txBody>
                    <a:bodyPr/>
                    <a:lstStyle/>
                    <a:p>
                      <a:r>
                        <a:rPr lang="en-GB" dirty="0"/>
                        <a:t>RI</a:t>
                      </a:r>
                    </a:p>
                  </a:txBody>
                  <a:tcPr/>
                </a:tc>
                <a:tc>
                  <a:txBody>
                    <a:bodyPr/>
                    <a:lstStyle/>
                    <a:p>
                      <a:r>
                        <a:rPr lang="en-GB" dirty="0"/>
                        <a:t>Inadequate</a:t>
                      </a:r>
                    </a:p>
                  </a:txBody>
                  <a:tcPr/>
                </a:tc>
                <a:extLst>
                  <a:ext uri="{0D108BD9-81ED-4DB2-BD59-A6C34878D82A}">
                    <a16:rowId xmlns:a16="http://schemas.microsoft.com/office/drawing/2014/main" val="2342515892"/>
                  </a:ext>
                </a:extLst>
              </a:tr>
              <a:tr h="996585">
                <a:tc>
                  <a:txBody>
                    <a:bodyPr/>
                    <a:lstStyle/>
                    <a:p>
                      <a:r>
                        <a:rPr lang="en-GB" dirty="0"/>
                        <a:t>CSI</a:t>
                      </a:r>
                    </a:p>
                  </a:txBody>
                  <a:tcPr/>
                </a:tc>
                <a:tc>
                  <a:txBody>
                    <a:bodyPr/>
                    <a:lstStyle/>
                    <a:p>
                      <a:r>
                        <a:rPr lang="en-GB" dirty="0"/>
                        <a:t>6</a:t>
                      </a:r>
                    </a:p>
                  </a:txBody>
                  <a:tcPr/>
                </a:tc>
                <a:tc>
                  <a:txBody>
                    <a:bodyPr/>
                    <a:lstStyle/>
                    <a:p>
                      <a:r>
                        <a:rPr lang="en-GB" dirty="0"/>
                        <a:t>22</a:t>
                      </a:r>
                    </a:p>
                  </a:txBody>
                  <a:tcPr/>
                </a:tc>
                <a:tc>
                  <a:txBody>
                    <a:bodyPr/>
                    <a:lstStyle/>
                    <a:p>
                      <a:r>
                        <a:rPr lang="en-GB" dirty="0"/>
                        <a:t>4</a:t>
                      </a:r>
                    </a:p>
                  </a:txBody>
                  <a:tcPr/>
                </a:tc>
                <a:tc>
                  <a:txBody>
                    <a:bodyPr/>
                    <a:lstStyle/>
                    <a:p>
                      <a:endParaRPr lang="en-GB"/>
                    </a:p>
                  </a:txBody>
                  <a:tcPr/>
                </a:tc>
                <a:extLst>
                  <a:ext uri="{0D108BD9-81ED-4DB2-BD59-A6C34878D82A}">
                    <a16:rowId xmlns:a16="http://schemas.microsoft.com/office/drawing/2014/main" val="921703106"/>
                  </a:ext>
                </a:extLst>
              </a:tr>
              <a:tr h="996585">
                <a:tc>
                  <a:txBody>
                    <a:bodyPr/>
                    <a:lstStyle/>
                    <a:p>
                      <a:r>
                        <a:rPr lang="en-GB" dirty="0"/>
                        <a:t>Ofsted</a:t>
                      </a:r>
                    </a:p>
                  </a:txBody>
                  <a:tcPr/>
                </a:tc>
                <a:tc>
                  <a:txBody>
                    <a:bodyPr/>
                    <a:lstStyle/>
                    <a:p>
                      <a:r>
                        <a:rPr lang="en-GB" dirty="0"/>
                        <a:t>5</a:t>
                      </a:r>
                    </a:p>
                  </a:txBody>
                  <a:tcPr/>
                </a:tc>
                <a:tc>
                  <a:txBody>
                    <a:bodyPr/>
                    <a:lstStyle/>
                    <a:p>
                      <a:r>
                        <a:rPr lang="en-GB" dirty="0"/>
                        <a:t>33</a:t>
                      </a:r>
                    </a:p>
                  </a:txBody>
                  <a:tcPr/>
                </a:tc>
                <a:tc>
                  <a:txBody>
                    <a:bodyPr/>
                    <a:lstStyle/>
                    <a:p>
                      <a:r>
                        <a:rPr lang="en-GB" dirty="0"/>
                        <a:t>6</a:t>
                      </a:r>
                    </a:p>
                  </a:txBody>
                  <a:tcPr/>
                </a:tc>
                <a:tc>
                  <a:txBody>
                    <a:bodyPr/>
                    <a:lstStyle/>
                    <a:p>
                      <a:r>
                        <a:rPr lang="en-GB" dirty="0"/>
                        <a:t>2</a:t>
                      </a:r>
                    </a:p>
                  </a:txBody>
                  <a:tcPr/>
                </a:tc>
                <a:extLst>
                  <a:ext uri="{0D108BD9-81ED-4DB2-BD59-A6C34878D82A}">
                    <a16:rowId xmlns:a16="http://schemas.microsoft.com/office/drawing/2014/main" val="401540360"/>
                  </a:ext>
                </a:extLst>
              </a:tr>
            </a:tbl>
          </a:graphicData>
        </a:graphic>
      </p:graphicFrame>
    </p:spTree>
    <p:extLst>
      <p:ext uri="{BB962C8B-B14F-4D97-AF65-F5344CB8AC3E}">
        <p14:creationId xmlns:p14="http://schemas.microsoft.com/office/powerpoint/2010/main" val="1423228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14429-49C9-551C-A5C5-D66F34B1BD0E}"/>
              </a:ext>
            </a:extLst>
          </p:cNvPr>
          <p:cNvSpPr>
            <a:spLocks noGrp="1"/>
          </p:cNvSpPr>
          <p:nvPr>
            <p:ph type="title"/>
          </p:nvPr>
        </p:nvSpPr>
        <p:spPr>
          <a:xfrm>
            <a:off x="769374" y="214670"/>
            <a:ext cx="10515600" cy="932733"/>
          </a:xfrm>
        </p:spPr>
        <p:txBody>
          <a:bodyPr/>
          <a:lstStyle/>
          <a:p>
            <a:r>
              <a:rPr lang="en-GB" dirty="0"/>
              <a:t>CSI update</a:t>
            </a:r>
          </a:p>
        </p:txBody>
      </p:sp>
      <p:sp>
        <p:nvSpPr>
          <p:cNvPr id="3" name="Content Placeholder 2">
            <a:extLst>
              <a:ext uri="{FF2B5EF4-FFF2-40B4-BE49-F238E27FC236}">
                <a16:creationId xmlns:a16="http://schemas.microsoft.com/office/drawing/2014/main" id="{40047C9E-0A28-82AB-35E9-F96E4D48AAC2}"/>
              </a:ext>
            </a:extLst>
          </p:cNvPr>
          <p:cNvSpPr>
            <a:spLocks noGrp="1"/>
          </p:cNvSpPr>
          <p:nvPr>
            <p:ph idx="1"/>
          </p:nvPr>
        </p:nvSpPr>
        <p:spPr>
          <a:xfrm>
            <a:off x="838200" y="1297858"/>
            <a:ext cx="10515600" cy="4879105"/>
          </a:xfrm>
        </p:spPr>
        <p:txBody>
          <a:bodyPr>
            <a:normAutofit fontScale="92500" lnSpcReduction="10000"/>
          </a:bodyPr>
          <a:lstStyle/>
          <a:p>
            <a:r>
              <a:rPr lang="en-GB" u="sng" dirty="0"/>
              <a:t>The future…</a:t>
            </a:r>
          </a:p>
          <a:p>
            <a:pPr marL="0" indent="0">
              <a:buNone/>
            </a:pPr>
            <a:r>
              <a:rPr lang="en-GB" dirty="0"/>
              <a:t>CSI co-ordinator</a:t>
            </a:r>
          </a:p>
          <a:p>
            <a:pPr marL="0" indent="0">
              <a:buNone/>
            </a:pPr>
            <a:r>
              <a:rPr lang="en-GB" dirty="0"/>
              <a:t>18</a:t>
            </a:r>
            <a:r>
              <a:rPr lang="en-GB" baseline="30000" dirty="0"/>
              <a:t>th</a:t>
            </a:r>
            <a:r>
              <a:rPr lang="en-GB" dirty="0"/>
              <a:t> June – Primary CSI day, </a:t>
            </a:r>
            <a:r>
              <a:rPr lang="en-GB" dirty="0" err="1"/>
              <a:t>Dunkenhalgh</a:t>
            </a:r>
            <a:r>
              <a:rPr lang="en-GB" dirty="0"/>
              <a:t> hotel </a:t>
            </a:r>
          </a:p>
          <a:p>
            <a:pPr marL="0" indent="0">
              <a:buNone/>
            </a:pPr>
            <a:r>
              <a:rPr lang="en-GB" dirty="0"/>
              <a:t>Monday pm “drop ins”</a:t>
            </a:r>
          </a:p>
          <a:p>
            <a:pPr marL="0" indent="0">
              <a:buNone/>
            </a:pPr>
            <a:r>
              <a:rPr lang="en-GB" dirty="0"/>
              <a:t>Resources for Year of Prayer- </a:t>
            </a:r>
          </a:p>
          <a:p>
            <a:pPr marL="0" indent="0">
              <a:buNone/>
            </a:pPr>
            <a:r>
              <a:rPr lang="en-GB" sz="1800" dirty="0">
                <a:effectLst/>
                <a:latin typeface="Calibri" panose="020F0502020204030204" pitchFamily="34" charset="0"/>
                <a:ea typeface="Calibri" panose="020F0502020204030204" pitchFamily="34" charset="0"/>
              </a:rPr>
              <a:t>  </a:t>
            </a:r>
            <a:r>
              <a:rPr lang="en-GB" sz="1800" u="sng" dirty="0">
                <a:solidFill>
                  <a:srgbClr val="0000FF"/>
                </a:solidFill>
                <a:effectLst/>
                <a:latin typeface="Calibri" panose="020F0502020204030204" pitchFamily="34" charset="0"/>
                <a:ea typeface="Calibri" panose="020F0502020204030204" pitchFamily="34" charset="0"/>
                <a:hlinkClick r:id="rId3"/>
              </a:rPr>
              <a:t>2025 Pilgrims of Hope Jubilee - Roman Catholic Diocese of Salford</a:t>
            </a:r>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Monthly information sheets for staff on different ways of praying.</a:t>
            </a:r>
          </a:p>
          <a:p>
            <a:r>
              <a:rPr lang="en-GB" sz="1800" dirty="0">
                <a:effectLst/>
                <a:latin typeface="Calibri" panose="020F0502020204030204" pitchFamily="34" charset="0"/>
                <a:ea typeface="Calibri" panose="020F0502020204030204" pitchFamily="34" charset="0"/>
              </a:rPr>
              <a:t>Year of Prayer </a:t>
            </a:r>
            <a:r>
              <a:rPr lang="en-GB" sz="1800" dirty="0" err="1">
                <a:effectLst/>
                <a:latin typeface="Calibri" panose="020F0502020204030204" pitchFamily="34" charset="0"/>
                <a:ea typeface="Calibri" panose="020F0502020204030204" pitchFamily="34" charset="0"/>
              </a:rPr>
              <a:t>prayer</a:t>
            </a:r>
            <a:r>
              <a:rPr lang="en-GB" sz="1800" dirty="0">
                <a:effectLst/>
                <a:latin typeface="Calibri" panose="020F0502020204030204" pitchFamily="34" charset="0"/>
                <a:ea typeface="Calibri" panose="020F0502020204030204" pitchFamily="34" charset="0"/>
              </a:rPr>
              <a:t> trail – six prayer stations to mark the Year of Prayer to be used in school or for clusters of schools.</a:t>
            </a:r>
          </a:p>
          <a:p>
            <a:pPr marL="0" indent="0">
              <a:buNone/>
            </a:pPr>
            <a:r>
              <a:rPr lang="en-GB" sz="1800" dirty="0">
                <a:effectLst/>
                <a:latin typeface="Calibri" panose="020F0502020204030204" pitchFamily="34" charset="0"/>
                <a:ea typeface="Calibri" panose="020F0502020204030204" pitchFamily="34" charset="0"/>
              </a:rPr>
              <a:t>                                         </a:t>
            </a:r>
            <a:r>
              <a:rPr lang="en-GB" u="sng" dirty="0"/>
              <a:t>2 key changes to CSI handbook…</a:t>
            </a:r>
          </a:p>
          <a:p>
            <a:pPr marL="0" indent="0">
              <a:buNone/>
            </a:pPr>
            <a:r>
              <a:rPr lang="en-GB" dirty="0"/>
              <a:t>                                                     Pupil interviews</a:t>
            </a:r>
          </a:p>
          <a:p>
            <a:pPr marL="0" indent="0">
              <a:buNone/>
            </a:pPr>
            <a:r>
              <a:rPr lang="en-GB" dirty="0"/>
              <a:t>                                                     Feedback</a:t>
            </a:r>
          </a:p>
          <a:p>
            <a:pPr marL="0" indent="0">
              <a:buNone/>
            </a:pPr>
            <a:endParaRPr lang="en-GB" dirty="0"/>
          </a:p>
        </p:txBody>
      </p:sp>
    </p:spTree>
    <p:extLst>
      <p:ext uri="{BB962C8B-B14F-4D97-AF65-F5344CB8AC3E}">
        <p14:creationId xmlns:p14="http://schemas.microsoft.com/office/powerpoint/2010/main" val="9531659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86B789-4EF0-D912-28A6-22BDD12C158C}"/>
              </a:ext>
            </a:extLst>
          </p:cNvPr>
          <p:cNvSpPr txBox="1"/>
          <p:nvPr/>
        </p:nvSpPr>
        <p:spPr>
          <a:xfrm>
            <a:off x="2594989" y="480236"/>
            <a:ext cx="7945734" cy="646331"/>
          </a:xfrm>
          <a:prstGeom prst="rect">
            <a:avLst/>
          </a:prstGeom>
          <a:noFill/>
        </p:spPr>
        <p:txBody>
          <a:bodyPr wrap="square">
            <a:spAutoFit/>
          </a:bodyPr>
          <a:lstStyle/>
          <a:p>
            <a:r>
              <a:rPr lang="en-GB" sz="3600" dirty="0">
                <a:solidFill>
                  <a:srgbClr val="990000"/>
                </a:solidFill>
                <a:latin typeface="Trebuchet MS" panose="020B0603020202020204" pitchFamily="34" charset="0"/>
              </a:rPr>
              <a:t>Secondary RE Summer Term 2024</a:t>
            </a:r>
            <a:endParaRPr lang="en-GB" sz="3600" dirty="0"/>
          </a:p>
        </p:txBody>
      </p:sp>
      <p:sp>
        <p:nvSpPr>
          <p:cNvPr id="7" name="TextBox 6">
            <a:extLst>
              <a:ext uri="{FF2B5EF4-FFF2-40B4-BE49-F238E27FC236}">
                <a16:creationId xmlns:a16="http://schemas.microsoft.com/office/drawing/2014/main" id="{EC9EB8DF-C4BE-0E76-3C54-EB3E6446E1E3}"/>
              </a:ext>
            </a:extLst>
          </p:cNvPr>
          <p:cNvSpPr txBox="1"/>
          <p:nvPr/>
        </p:nvSpPr>
        <p:spPr>
          <a:xfrm>
            <a:off x="1195752" y="1408168"/>
            <a:ext cx="10229223" cy="4216539"/>
          </a:xfrm>
          <a:prstGeom prst="rect">
            <a:avLst/>
          </a:prstGeom>
          <a:noFill/>
        </p:spPr>
        <p:txBody>
          <a:bodyPr wrap="square">
            <a:spAutoFit/>
          </a:bodyPr>
          <a:lstStyle/>
          <a:p>
            <a:r>
              <a:rPr lang="en-GB" sz="3200" b="1" dirty="0">
                <a:latin typeface="Trebuchet MS" panose="020B0603020202020204" pitchFamily="34" charset="0"/>
              </a:rPr>
              <a:t>Secondary RE Conference -  ‘Implementing the RED’ </a:t>
            </a:r>
          </a:p>
          <a:p>
            <a:endParaRPr lang="en-GB" sz="3200" b="1" dirty="0">
              <a:latin typeface="Trebuchet MS" panose="020B0603020202020204" pitchFamily="34" charset="0"/>
            </a:endParaRPr>
          </a:p>
          <a:p>
            <a:r>
              <a:rPr lang="en-GB" sz="3200" dirty="0">
                <a:latin typeface="Trebuchet MS" panose="020B0603020202020204" pitchFamily="34" charset="0"/>
              </a:rPr>
              <a:t>June 19</a:t>
            </a:r>
            <a:r>
              <a:rPr lang="en-GB" sz="3200" baseline="30000" dirty="0">
                <a:latin typeface="Trebuchet MS" panose="020B0603020202020204" pitchFamily="34" charset="0"/>
              </a:rPr>
              <a:t>th</a:t>
            </a:r>
            <a:r>
              <a:rPr lang="en-GB" sz="3200" dirty="0">
                <a:latin typeface="Trebuchet MS" panose="020B0603020202020204" pitchFamily="34" charset="0"/>
              </a:rPr>
              <a:t>       Met Hotel Leeds 10am -3.30pm      (£75)</a:t>
            </a:r>
          </a:p>
          <a:p>
            <a:endParaRPr lang="en-GB" sz="3200" dirty="0">
              <a:latin typeface="Trebuchet MS" panose="020B0603020202020204" pitchFamily="34" charset="0"/>
            </a:endParaRPr>
          </a:p>
          <a:p>
            <a:r>
              <a:rPr lang="en-GB" sz="2800" dirty="0">
                <a:latin typeface="Trebuchet MS" panose="020B0603020202020204" pitchFamily="34" charset="0"/>
              </a:rPr>
              <a:t>For all Heads of RE from North West and North East Dioceses</a:t>
            </a:r>
          </a:p>
          <a:p>
            <a:endParaRPr lang="en-GB" sz="2800" dirty="0">
              <a:latin typeface="Trebuchet MS" panose="020B0603020202020204" pitchFamily="34" charset="0"/>
            </a:endParaRPr>
          </a:p>
          <a:p>
            <a:r>
              <a:rPr lang="en-GB" sz="2800" dirty="0">
                <a:latin typeface="Trebuchet MS" panose="020B0603020202020204" pitchFamily="34" charset="0"/>
              </a:rPr>
              <a:t>Keynote speakers: Professor Bob Bowie</a:t>
            </a:r>
          </a:p>
          <a:p>
            <a:r>
              <a:rPr lang="en-GB" sz="2800">
                <a:latin typeface="Trebuchet MS" panose="020B0603020202020204" pitchFamily="34" charset="0"/>
              </a:rPr>
              <a:t>                            Dr Margaret </a:t>
            </a:r>
            <a:r>
              <a:rPr lang="en-GB" sz="2800" dirty="0">
                <a:latin typeface="Trebuchet MS" panose="020B0603020202020204" pitchFamily="34" charset="0"/>
              </a:rPr>
              <a:t>Carswell</a:t>
            </a:r>
          </a:p>
          <a:p>
            <a:r>
              <a:rPr lang="en-GB" sz="2800" dirty="0">
                <a:latin typeface="Trebuchet MS" panose="020B0603020202020204" pitchFamily="34" charset="0"/>
              </a:rPr>
              <a:t>                            Dr Nancy Walbank</a:t>
            </a:r>
          </a:p>
        </p:txBody>
      </p:sp>
    </p:spTree>
    <p:extLst>
      <p:ext uri="{BB962C8B-B14F-4D97-AF65-F5344CB8AC3E}">
        <p14:creationId xmlns:p14="http://schemas.microsoft.com/office/powerpoint/2010/main" val="19857463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24 DDFE PP template" id="{312F7BAB-1C2F-4EA6-A5D7-CC9831219040}" vid="{28AEFDF7-7A37-40EB-A0E5-2064B75C34E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CFF791C5E78634FB6971A16D52BE23C" ma:contentTypeVersion="16" ma:contentTypeDescription="Create a new document." ma:contentTypeScope="" ma:versionID="effee1cb282e4da3fcb7c89c3c406d1c">
  <xsd:schema xmlns:xsd="http://www.w3.org/2001/XMLSchema" xmlns:xs="http://www.w3.org/2001/XMLSchema" xmlns:p="http://schemas.microsoft.com/office/2006/metadata/properties" xmlns:ns1="http://schemas.microsoft.com/sharepoint/v3" xmlns:ns2="9f630a95-a25d-4b04-9a75-52e9cfd198cc" xmlns:ns3="d7a96292-fb9d-48b5-8b36-e1cf0d3aa740" targetNamespace="http://schemas.microsoft.com/office/2006/metadata/properties" ma:root="true" ma:fieldsID="e408a34c2f3d7f0c61460f4eae75a300" ns1:_="" ns2:_="" ns3:_="">
    <xsd:import namespace="http://schemas.microsoft.com/sharepoint/v3"/>
    <xsd:import namespace="9f630a95-a25d-4b04-9a75-52e9cfd198cc"/>
    <xsd:import namespace="d7a96292-fb9d-48b5-8b36-e1cf0d3aa74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1:_ip_UnifiedCompliancePolicyProperties" minOccurs="0"/>
                <xsd:element ref="ns1:_ip_UnifiedCompliancePolicyUIAc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630a95-a25d-4b04-9a75-52e9cfd198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94390dd4-6b95-43d4-aa33-6117e7da7b81"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7a96292-fb9d-48b5-8b36-e1cf0d3aa740"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a58c08d-fb56-42dc-ab6f-1afcf7301d9a}" ma:internalName="TaxCatchAll" ma:showField="CatchAllData" ma:web="d7a96292-fb9d-48b5-8b36-e1cf0d3aa740">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d7a96292-fb9d-48b5-8b36-e1cf0d3aa740" xsi:nil="true"/>
    <lcf76f155ced4ddcb4097134ff3c332f xmlns="9f630a95-a25d-4b04-9a75-52e9cfd198cc">
      <Terms xmlns="http://schemas.microsoft.com/office/infopath/2007/PartnerControls"/>
    </lcf76f155ced4ddcb4097134ff3c332f>
    <_ip_UnifiedCompliancePolicyProperties xmlns="http://schemas.microsoft.com/sharepoint/v3" xsi:nil="true"/>
  </documentManagement>
</p:properties>
</file>

<file path=customXml/itemProps1.xml><?xml version="1.0" encoding="utf-8"?>
<ds:datastoreItem xmlns:ds="http://schemas.openxmlformats.org/officeDocument/2006/customXml" ds:itemID="{EDD8F653-92BF-43C5-A6A7-1CE17100ADE9}"/>
</file>

<file path=customXml/itemProps2.xml><?xml version="1.0" encoding="utf-8"?>
<ds:datastoreItem xmlns:ds="http://schemas.openxmlformats.org/officeDocument/2006/customXml" ds:itemID="{CADA0A04-5841-4A5B-A4D3-572F70C39CF8}">
  <ds:schemaRefs>
    <ds:schemaRef ds:uri="http://schemas.microsoft.com/sharepoint/v3/contenttype/forms"/>
  </ds:schemaRefs>
</ds:datastoreItem>
</file>

<file path=customXml/itemProps3.xml><?xml version="1.0" encoding="utf-8"?>
<ds:datastoreItem xmlns:ds="http://schemas.openxmlformats.org/officeDocument/2006/customXml" ds:itemID="{5FEB7423-431D-475F-ABC1-2D1E1AF5A604}">
  <ds:schemaRefs>
    <ds:schemaRef ds:uri="http://schemas.microsoft.com/office/infopath/2007/PartnerControls"/>
    <ds:schemaRef ds:uri="1e0703e8-8958-4bc5-a777-7335210bfedd"/>
    <ds:schemaRef ds:uri="http://schemas.microsoft.com/office/2006/documentManagement/types"/>
    <ds:schemaRef ds:uri="http://schemas.microsoft.com/office/2006/metadata/properties"/>
    <ds:schemaRef ds:uri="http://purl.org/dc/elements/1.1/"/>
    <ds:schemaRef ds:uri="http://www.w3.org/XML/1998/namespace"/>
    <ds:schemaRef ds:uri="http://schemas.openxmlformats.org/package/2006/metadata/core-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2023-24 DDFE PP template</Template>
  <TotalTime>4961</TotalTime>
  <Words>2588</Words>
  <Application>Microsoft Office PowerPoint</Application>
  <PresentationFormat>Widescreen</PresentationFormat>
  <Paragraphs>291</Paragraphs>
  <Slides>41</Slides>
  <Notes>39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Arial</vt:lpstr>
      <vt:lpstr>Calibri</vt:lpstr>
      <vt:lpstr>Garamond</vt:lpstr>
      <vt:lpstr>Helvetica</vt:lpstr>
      <vt:lpstr>Open Sans</vt:lpstr>
      <vt:lpstr>Poppins</vt:lpstr>
      <vt:lpstr>Trebuchet MS</vt:lpstr>
      <vt:lpstr>Wingdings</vt:lpstr>
      <vt:lpstr>Office Theme</vt:lpstr>
      <vt:lpstr>Heads and Chairs briefing</vt:lpstr>
      <vt:lpstr>Welcome and opening prayer</vt:lpstr>
      <vt:lpstr>Agenda</vt:lpstr>
      <vt:lpstr>CPDF update</vt:lpstr>
      <vt:lpstr>CAT update</vt:lpstr>
      <vt:lpstr>CAT updates</vt:lpstr>
      <vt:lpstr>CSI update  The story so far…</vt:lpstr>
      <vt:lpstr>CSI update</vt:lpstr>
      <vt:lpstr>PowerPoint Presentation</vt:lpstr>
      <vt:lpstr>PowerPoint Presentation</vt:lpstr>
      <vt:lpstr>PowerPoint Presentation</vt:lpstr>
      <vt:lpstr>The importance of context</vt:lpstr>
      <vt:lpstr>Expectations of leaders in relation to the PLD</vt:lpstr>
      <vt:lpstr>Policy</vt:lpstr>
      <vt:lpstr>Policy</vt:lpstr>
      <vt:lpstr>Policy</vt:lpstr>
      <vt:lpstr>Policy</vt:lpstr>
      <vt:lpstr>Annual Plan of Provision</vt:lpstr>
      <vt:lpstr>Annual Plan of Provision</vt:lpstr>
      <vt:lpstr>Annual Plan of Provision</vt:lpstr>
      <vt:lpstr>Annual Plan of Provision – Level 1</vt:lpstr>
      <vt:lpstr>Annual Plan of Provision – Level 1</vt:lpstr>
      <vt:lpstr>Annual Plan of Provision – Level 1</vt:lpstr>
      <vt:lpstr>Annual Plan of Provision – Level 2</vt:lpstr>
      <vt:lpstr>Engagement, participation and ministry</vt:lpstr>
      <vt:lpstr>Annual Plan of Provision – Level 3</vt:lpstr>
      <vt:lpstr>Daily patterns of prayer</vt:lpstr>
      <vt:lpstr>Daily patterns of prayer: beginning and end of the day</vt:lpstr>
      <vt:lpstr>Daily patterns of prayer: beginning and end of the day</vt:lpstr>
      <vt:lpstr>Daily pattern of prayer</vt:lpstr>
      <vt:lpstr>Daily pattern of prayer</vt:lpstr>
      <vt:lpstr>Frequency of different models of prayer</vt:lpstr>
      <vt:lpstr>Participation (p.11)</vt:lpstr>
      <vt:lpstr>Participation and elements of liturgy</vt:lpstr>
      <vt:lpstr>Participation</vt:lpstr>
      <vt:lpstr>Formation for ministry</vt:lpstr>
      <vt:lpstr>Formation for ministry (p.14)</vt:lpstr>
      <vt:lpstr>Formation for ministry</vt:lpstr>
      <vt:lpstr>Engagement with the parish and with families</vt:lpstr>
      <vt:lpstr>Engagement with the parish and families</vt:lpstr>
      <vt:lpstr>Closing remarks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Heads and Chairs briefing</dc:title>
  <dc:creator>Peter Moore</dc:creator>
  <cp:lastModifiedBy>Angela Williams</cp:lastModifiedBy>
  <cp:revision>17</cp:revision>
  <cp:lastPrinted>2024-05-13T14:24:54Z</cp:lastPrinted>
  <dcterms:created xsi:type="dcterms:W3CDTF">2023-10-10T11:44:58Z</dcterms:created>
  <dcterms:modified xsi:type="dcterms:W3CDTF">2024-05-22T13:20:26Z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0x01010036A0AB196FCA59419D8FCB89006A9AA6</vt:lpwstr>
  </property>
</Properties>
</file>