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3" r:id="rId6"/>
  </p:sldMasterIdLst>
  <p:notesMasterIdLst>
    <p:notesMasterId r:id="rId40"/>
  </p:notesMasterIdLst>
  <p:sldIdLst>
    <p:sldId id="2265" r:id="rId7"/>
    <p:sldId id="2231" r:id="rId8"/>
    <p:sldId id="2233" r:id="rId9"/>
    <p:sldId id="2266" r:id="rId10"/>
    <p:sldId id="2267" r:id="rId11"/>
    <p:sldId id="2268" r:id="rId12"/>
    <p:sldId id="2269" r:id="rId13"/>
    <p:sldId id="2270" r:id="rId14"/>
    <p:sldId id="2271" r:id="rId15"/>
    <p:sldId id="2250" r:id="rId16"/>
    <p:sldId id="2251" r:id="rId17"/>
    <p:sldId id="2252" r:id="rId18"/>
    <p:sldId id="2253" r:id="rId19"/>
    <p:sldId id="2254" r:id="rId20"/>
    <p:sldId id="2255" r:id="rId21"/>
    <p:sldId id="2256" r:id="rId22"/>
    <p:sldId id="2257" r:id="rId23"/>
    <p:sldId id="2258" r:id="rId24"/>
    <p:sldId id="2259" r:id="rId25"/>
    <p:sldId id="2261" r:id="rId26"/>
    <p:sldId id="2262" r:id="rId27"/>
    <p:sldId id="2263" r:id="rId28"/>
    <p:sldId id="2264" r:id="rId29"/>
    <p:sldId id="256" r:id="rId30"/>
    <p:sldId id="265" r:id="rId31"/>
    <p:sldId id="258" r:id="rId32"/>
    <p:sldId id="259" r:id="rId33"/>
    <p:sldId id="260" r:id="rId34"/>
    <p:sldId id="261" r:id="rId35"/>
    <p:sldId id="262" r:id="rId36"/>
    <p:sldId id="263" r:id="rId37"/>
    <p:sldId id="266" r:id="rId38"/>
    <p:sldId id="2272" r:id="rId39"/>
  </p:sldIdLst>
  <p:sldSz cx="12192000" cy="6858000"/>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EF8B8E96-2F5D-4C32-884E-5358CC9D4897}">
          <p14:sldIdLst>
            <p14:sldId id="2265"/>
            <p14:sldId id="2231"/>
            <p14:sldId id="2233"/>
            <p14:sldId id="2266"/>
            <p14:sldId id="2267"/>
            <p14:sldId id="2268"/>
            <p14:sldId id="2269"/>
            <p14:sldId id="2270"/>
            <p14:sldId id="2271"/>
            <p14:sldId id="2250"/>
            <p14:sldId id="2251"/>
            <p14:sldId id="2252"/>
            <p14:sldId id="2253"/>
            <p14:sldId id="2254"/>
            <p14:sldId id="2255"/>
            <p14:sldId id="2256"/>
            <p14:sldId id="2257"/>
            <p14:sldId id="2258"/>
            <p14:sldId id="2259"/>
            <p14:sldId id="2261"/>
            <p14:sldId id="2262"/>
            <p14:sldId id="2263"/>
            <p14:sldId id="2264"/>
            <p14:sldId id="256"/>
            <p14:sldId id="265"/>
            <p14:sldId id="258"/>
            <p14:sldId id="259"/>
            <p14:sldId id="260"/>
            <p14:sldId id="261"/>
            <p14:sldId id="262"/>
            <p14:sldId id="263"/>
            <p14:sldId id="266"/>
            <p14:sldId id="2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a:srgbClr val="9999FF"/>
    <a:srgbClr val="9933FF"/>
    <a:srgbClr val="FDF5F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D5FF21-35C7-4E65-922F-03C0AF5002D3}" v="10" dt="2025-11-11T10:12:04.3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ie Burton" userId="fcff47e7-0a80-46df-a3e9-dfa670c6c9fb" providerId="ADAL" clId="{C9ACD044-B46C-4EE9-8343-4E9ECBA1299C}"/>
    <pc:docChg chg="addSld modSld modSection">
      <pc:chgData name="Millie Burton" userId="fcff47e7-0a80-46df-a3e9-dfa670c6c9fb" providerId="ADAL" clId="{C9ACD044-B46C-4EE9-8343-4E9ECBA1299C}" dt="2025-11-11T10:12:16.886" v="24" actId="20577"/>
      <pc:docMkLst>
        <pc:docMk/>
      </pc:docMkLst>
      <pc:sldChg chg="add">
        <pc:chgData name="Millie Burton" userId="fcff47e7-0a80-46df-a3e9-dfa670c6c9fb" providerId="ADAL" clId="{C9ACD044-B46C-4EE9-8343-4E9ECBA1299C}" dt="2025-11-11T10:10:26.777" v="5"/>
        <pc:sldMkLst>
          <pc:docMk/>
          <pc:sldMk cId="1388307970" sldId="256"/>
        </pc:sldMkLst>
      </pc:sldChg>
      <pc:sldChg chg="add">
        <pc:chgData name="Millie Burton" userId="fcff47e7-0a80-46df-a3e9-dfa670c6c9fb" providerId="ADAL" clId="{C9ACD044-B46C-4EE9-8343-4E9ECBA1299C}" dt="2025-11-11T10:11:21.255" v="7"/>
        <pc:sldMkLst>
          <pc:docMk/>
          <pc:sldMk cId="3299667106" sldId="258"/>
        </pc:sldMkLst>
      </pc:sldChg>
      <pc:sldChg chg="add">
        <pc:chgData name="Millie Burton" userId="fcff47e7-0a80-46df-a3e9-dfa670c6c9fb" providerId="ADAL" clId="{C9ACD044-B46C-4EE9-8343-4E9ECBA1299C}" dt="2025-11-11T10:11:28.771" v="8"/>
        <pc:sldMkLst>
          <pc:docMk/>
          <pc:sldMk cId="951858373" sldId="259"/>
        </pc:sldMkLst>
      </pc:sldChg>
      <pc:sldChg chg="add">
        <pc:chgData name="Millie Burton" userId="fcff47e7-0a80-46df-a3e9-dfa670c6c9fb" providerId="ADAL" clId="{C9ACD044-B46C-4EE9-8343-4E9ECBA1299C}" dt="2025-11-11T10:11:36.805" v="9"/>
        <pc:sldMkLst>
          <pc:docMk/>
          <pc:sldMk cId="616169939" sldId="260"/>
        </pc:sldMkLst>
      </pc:sldChg>
      <pc:sldChg chg="add">
        <pc:chgData name="Millie Burton" userId="fcff47e7-0a80-46df-a3e9-dfa670c6c9fb" providerId="ADAL" clId="{C9ACD044-B46C-4EE9-8343-4E9ECBA1299C}" dt="2025-11-11T10:11:43.705" v="10"/>
        <pc:sldMkLst>
          <pc:docMk/>
          <pc:sldMk cId="3358847353" sldId="261"/>
        </pc:sldMkLst>
      </pc:sldChg>
      <pc:sldChg chg="add">
        <pc:chgData name="Millie Burton" userId="fcff47e7-0a80-46df-a3e9-dfa670c6c9fb" providerId="ADAL" clId="{C9ACD044-B46C-4EE9-8343-4E9ECBA1299C}" dt="2025-11-11T10:11:50.872" v="11"/>
        <pc:sldMkLst>
          <pc:docMk/>
          <pc:sldMk cId="4128883372" sldId="262"/>
        </pc:sldMkLst>
      </pc:sldChg>
      <pc:sldChg chg="add">
        <pc:chgData name="Millie Burton" userId="fcff47e7-0a80-46df-a3e9-dfa670c6c9fb" providerId="ADAL" clId="{C9ACD044-B46C-4EE9-8343-4E9ECBA1299C}" dt="2025-11-11T10:11:57.708" v="12"/>
        <pc:sldMkLst>
          <pc:docMk/>
          <pc:sldMk cId="475615137" sldId="263"/>
        </pc:sldMkLst>
      </pc:sldChg>
      <pc:sldChg chg="add">
        <pc:chgData name="Millie Burton" userId="fcff47e7-0a80-46df-a3e9-dfa670c6c9fb" providerId="ADAL" clId="{C9ACD044-B46C-4EE9-8343-4E9ECBA1299C}" dt="2025-11-11T10:11:10.148" v="6"/>
        <pc:sldMkLst>
          <pc:docMk/>
          <pc:sldMk cId="3706835678" sldId="265"/>
        </pc:sldMkLst>
      </pc:sldChg>
      <pc:sldChg chg="add">
        <pc:chgData name="Millie Burton" userId="fcff47e7-0a80-46df-a3e9-dfa670c6c9fb" providerId="ADAL" clId="{C9ACD044-B46C-4EE9-8343-4E9ECBA1299C}" dt="2025-11-11T10:12:04.368" v="13"/>
        <pc:sldMkLst>
          <pc:docMk/>
          <pc:sldMk cId="3551894843" sldId="266"/>
        </pc:sldMkLst>
      </pc:sldChg>
      <pc:sldChg chg="addSp modSp mod modAnim">
        <pc:chgData name="Millie Burton" userId="fcff47e7-0a80-46df-a3e9-dfa670c6c9fb" providerId="ADAL" clId="{C9ACD044-B46C-4EE9-8343-4E9ECBA1299C}" dt="2025-11-11T10:08:50.804" v="4" actId="14100"/>
        <pc:sldMkLst>
          <pc:docMk/>
          <pc:sldMk cId="321211795" sldId="2262"/>
        </pc:sldMkLst>
        <pc:spChg chg="mod">
          <ac:chgData name="Millie Burton" userId="fcff47e7-0a80-46df-a3e9-dfa670c6c9fb" providerId="ADAL" clId="{C9ACD044-B46C-4EE9-8343-4E9ECBA1299C}" dt="2025-11-11T10:08:21.474" v="0" actId="20577"/>
          <ac:spMkLst>
            <pc:docMk/>
            <pc:sldMk cId="321211795" sldId="2262"/>
            <ac:spMk id="3" creationId="{D887F831-E00B-8494-2346-04284273C1FF}"/>
          </ac:spMkLst>
        </pc:spChg>
        <pc:picChg chg="add mod">
          <ac:chgData name="Millie Burton" userId="fcff47e7-0a80-46df-a3e9-dfa670c6c9fb" providerId="ADAL" clId="{C9ACD044-B46C-4EE9-8343-4E9ECBA1299C}" dt="2025-11-11T10:08:50.804" v="4" actId="14100"/>
          <ac:picMkLst>
            <pc:docMk/>
            <pc:sldMk cId="321211795" sldId="2262"/>
            <ac:picMk id="4" creationId="{9C471D05-DBC8-465F-A986-BC442B1ADEBB}"/>
          </ac:picMkLst>
        </pc:picChg>
      </pc:sldChg>
      <pc:sldChg chg="modSp new mod">
        <pc:chgData name="Millie Burton" userId="fcff47e7-0a80-46df-a3e9-dfa670c6c9fb" providerId="ADAL" clId="{C9ACD044-B46C-4EE9-8343-4E9ECBA1299C}" dt="2025-11-11T10:12:16.886" v="24" actId="20577"/>
        <pc:sldMkLst>
          <pc:docMk/>
          <pc:sldMk cId="3300230655" sldId="2272"/>
        </pc:sldMkLst>
        <pc:spChg chg="mod">
          <ac:chgData name="Millie Burton" userId="fcff47e7-0a80-46df-a3e9-dfa670c6c9fb" providerId="ADAL" clId="{C9ACD044-B46C-4EE9-8343-4E9ECBA1299C}" dt="2025-11-11T10:12:16.886" v="24" actId="20577"/>
          <ac:spMkLst>
            <pc:docMk/>
            <pc:sldMk cId="3300230655" sldId="2272"/>
            <ac:spMk id="2" creationId="{3EAD3D31-DAA0-792E-E569-2C8DBD99A42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347" cy="498215"/>
          </a:xfrm>
          <a:prstGeom prst="rect">
            <a:avLst/>
          </a:prstGeom>
        </p:spPr>
        <p:txBody>
          <a:bodyPr vert="horz" lIns="95590" tIns="47795" rIns="95590" bIns="47795" rtlCol="0"/>
          <a:lstStyle>
            <a:lvl1pPr algn="l">
              <a:defRPr sz="1300"/>
            </a:lvl1pPr>
          </a:lstStyle>
          <a:p>
            <a:endParaRPr lang="en-GB"/>
          </a:p>
        </p:txBody>
      </p:sp>
      <p:sp>
        <p:nvSpPr>
          <p:cNvPr id="3" name="Date Placeholder 2"/>
          <p:cNvSpPr>
            <a:spLocks noGrp="1"/>
          </p:cNvSpPr>
          <p:nvPr>
            <p:ph type="dt" idx="1"/>
          </p:nvPr>
        </p:nvSpPr>
        <p:spPr>
          <a:xfrm>
            <a:off x="3851342" y="1"/>
            <a:ext cx="2946347" cy="498215"/>
          </a:xfrm>
          <a:prstGeom prst="rect">
            <a:avLst/>
          </a:prstGeom>
        </p:spPr>
        <p:txBody>
          <a:bodyPr vert="horz" lIns="95590" tIns="47795" rIns="95590" bIns="47795" rtlCol="0"/>
          <a:lstStyle>
            <a:lvl1pPr algn="r">
              <a:defRPr sz="1300"/>
            </a:lvl1pPr>
          </a:lstStyle>
          <a:p>
            <a:fld id="{CAB043D9-4D9F-4232-839E-9583B4BA8118}" type="datetimeFigureOut">
              <a:rPr lang="en-GB" smtClean="0"/>
              <a:t>11/11/2025</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5590" tIns="47795" rIns="95590" bIns="47795" rtlCol="0" anchor="ctr"/>
          <a:lstStyle/>
          <a:p>
            <a:endParaRPr lang="en-GB"/>
          </a:p>
        </p:txBody>
      </p:sp>
      <p:sp>
        <p:nvSpPr>
          <p:cNvPr id="5" name="Notes Placeholder 4"/>
          <p:cNvSpPr>
            <a:spLocks noGrp="1"/>
          </p:cNvSpPr>
          <p:nvPr>
            <p:ph type="body" sz="quarter" idx="3"/>
          </p:nvPr>
        </p:nvSpPr>
        <p:spPr>
          <a:xfrm>
            <a:off x="679927" y="4778723"/>
            <a:ext cx="5439410" cy="3909863"/>
          </a:xfrm>
          <a:prstGeom prst="rect">
            <a:avLst/>
          </a:prstGeom>
        </p:spPr>
        <p:txBody>
          <a:bodyPr vert="horz" lIns="95590" tIns="47795" rIns="95590" bIns="4779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5590" tIns="47795" rIns="95590" bIns="47795" rtlCol="0" anchor="b"/>
          <a:lstStyle>
            <a:lvl1pPr algn="l">
              <a:defRPr sz="13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5590" tIns="47795" rIns="95590" bIns="47795" rtlCol="0" anchor="b"/>
          <a:lstStyle>
            <a:lvl1pPr algn="r">
              <a:defRPr sz="1300"/>
            </a:lvl1pPr>
          </a:lstStyle>
          <a:p>
            <a:fld id="{3433B2E9-379C-4EB5-BE00-55399A443E8A}" type="slidenum">
              <a:rPr lang="en-GB" smtClean="0"/>
              <a:t>‹#›</a:t>
            </a:fld>
            <a:endParaRPr lang="en-GB"/>
          </a:p>
        </p:txBody>
      </p:sp>
    </p:spTree>
    <p:extLst>
      <p:ext uri="{BB962C8B-B14F-4D97-AF65-F5344CB8AC3E}">
        <p14:creationId xmlns:p14="http://schemas.microsoft.com/office/powerpoint/2010/main" val="287068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number of Jubilee Days throughout 2025 have been designated by Holy See to recognize and celebrate distinct groups of people within the Church and various ministries in the Church. The Jubilee of the World of Education was held from October 31 through November 2, 2025 as we pray the prayer from that celebration we pray for the members of our own school communities. </a:t>
            </a:r>
          </a:p>
          <a:p>
            <a:endParaRPr lang="en-GB" dirty="0"/>
          </a:p>
        </p:txBody>
      </p:sp>
      <p:sp>
        <p:nvSpPr>
          <p:cNvPr id="4" name="Slide Number Placeholder 3"/>
          <p:cNvSpPr>
            <a:spLocks noGrp="1"/>
          </p:cNvSpPr>
          <p:nvPr>
            <p:ph type="sldNum" sz="quarter" idx="5"/>
          </p:nvPr>
        </p:nvSpPr>
        <p:spPr/>
        <p:txBody>
          <a:bodyPr/>
          <a:lstStyle/>
          <a:p>
            <a:fld id="{3433B2E9-379C-4EB5-BE00-55399A443E8A}" type="slidenum">
              <a:rPr lang="en-GB" smtClean="0"/>
              <a:t>2</a:t>
            </a:fld>
            <a:endParaRPr lang="en-GB"/>
          </a:p>
        </p:txBody>
      </p:sp>
    </p:spTree>
    <p:extLst>
      <p:ext uri="{BB962C8B-B14F-4D97-AF65-F5344CB8AC3E}">
        <p14:creationId xmlns:p14="http://schemas.microsoft.com/office/powerpoint/2010/main" val="31007401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90BD3-0676-14F7-55D0-1732475581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6E16D0-4C1D-6DDD-9801-4504B13CFF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E525B-AFCD-E069-E9CC-0A00EC47770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38D9A84-EC97-333F-6D3D-DC6D6C9FD190}"/>
              </a:ext>
            </a:extLst>
          </p:cNvPr>
          <p:cNvSpPr>
            <a:spLocks noGrp="1"/>
          </p:cNvSpPr>
          <p:nvPr>
            <p:ph type="sldNum" sz="quarter" idx="5"/>
          </p:nvPr>
        </p:nvSpPr>
        <p:spPr/>
        <p:txBody>
          <a:bodyPr/>
          <a:lstStyle/>
          <a:p>
            <a:fld id="{3433B2E9-379C-4EB5-BE00-55399A443E8A}" type="slidenum">
              <a:rPr lang="en-GB" smtClean="0"/>
              <a:t>3</a:t>
            </a:fld>
            <a:endParaRPr lang="en-GB"/>
          </a:p>
        </p:txBody>
      </p:sp>
    </p:spTree>
    <p:extLst>
      <p:ext uri="{BB962C8B-B14F-4D97-AF65-F5344CB8AC3E}">
        <p14:creationId xmlns:p14="http://schemas.microsoft.com/office/powerpoint/2010/main" val="14268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6132334-1936-414F-ACC0-E8149AD3717B}"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82453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DF4F-9BF1-5952-A2E5-4DAA01653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F95568D6-F281-5310-D203-D1FDE5BAA83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Box 6">
            <a:extLst>
              <a:ext uri="{FF2B5EF4-FFF2-40B4-BE49-F238E27FC236}">
                <a16:creationId xmlns:a16="http://schemas.microsoft.com/office/drawing/2014/main" id="{EFC8D05D-AA23-FA65-C692-380BA5D03A2D}"/>
              </a:ext>
            </a:extLst>
          </p:cNvPr>
          <p:cNvSpPr txBox="1"/>
          <p:nvPr userDrawn="1"/>
        </p:nvSpPr>
        <p:spPr>
          <a:xfrm>
            <a:off x="397354" y="5957700"/>
            <a:ext cx="3214540" cy="738664"/>
          </a:xfrm>
          <a:prstGeom prst="rect">
            <a:avLst/>
          </a:prstGeom>
          <a:noFill/>
        </p:spPr>
        <p:txBody>
          <a:bodyPr wrap="square" rtlCol="0">
            <a:spAutoFit/>
          </a:bodyPr>
          <a:lstStyle/>
          <a:p>
            <a:r>
              <a:rPr lang="en-GB" sz="1400">
                <a:solidFill>
                  <a:schemeClr val="bg1">
                    <a:lumMod val="95000"/>
                  </a:schemeClr>
                </a:solidFill>
                <a:latin typeface="Garamond" panose="02020404030301010803" pitchFamily="18" charset="0"/>
              </a:rPr>
              <a:t>Department for Education</a:t>
            </a:r>
          </a:p>
          <a:p>
            <a:r>
              <a:rPr lang="en-GB" sz="1400">
                <a:solidFill>
                  <a:schemeClr val="bg1">
                    <a:lumMod val="95000"/>
                  </a:schemeClr>
                </a:solidFill>
                <a:latin typeface="Garamond" panose="02020404030301010803" pitchFamily="18" charset="0"/>
              </a:rPr>
              <a:t>Diocese of Salford</a:t>
            </a:r>
          </a:p>
          <a:p>
            <a:r>
              <a:rPr lang="en-GB" sz="1400">
                <a:solidFill>
                  <a:schemeClr val="bg1">
                    <a:lumMod val="95000"/>
                  </a:schemeClr>
                </a:solidFill>
                <a:latin typeface="Garamond" panose="02020404030301010803" pitchFamily="18" charset="0"/>
              </a:rPr>
              <a:t>@RCSalfordEd</a:t>
            </a:r>
          </a:p>
        </p:txBody>
      </p:sp>
    </p:spTree>
    <p:extLst>
      <p:ext uri="{BB962C8B-B14F-4D97-AF65-F5344CB8AC3E}">
        <p14:creationId xmlns:p14="http://schemas.microsoft.com/office/powerpoint/2010/main" val="1192233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3D11-E9A7-21EB-8CEE-0B5D763905D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1F8C8A-C5F3-E0B8-4280-D26E0C5BA6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9B3247C-52FC-0E90-AA36-F0C34AEFAFA0}"/>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5" name="Footer Placeholder 4">
            <a:extLst>
              <a:ext uri="{FF2B5EF4-FFF2-40B4-BE49-F238E27FC236}">
                <a16:creationId xmlns:a16="http://schemas.microsoft.com/office/drawing/2014/main" id="{38131D8B-C63B-D644-2F41-C0DEEC5F241D}"/>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64C1F8D-358B-7E8D-1B2D-85AA22A4CCDF}"/>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465802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682947-3145-26F2-FAE0-45839BD730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970EF8E-11E2-BFA7-1972-D949C412D6F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FB50D3-7B31-F82A-2888-8660B5FDDC4B}"/>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5" name="Footer Placeholder 4">
            <a:extLst>
              <a:ext uri="{FF2B5EF4-FFF2-40B4-BE49-F238E27FC236}">
                <a16:creationId xmlns:a16="http://schemas.microsoft.com/office/drawing/2014/main" id="{84F729EA-0B57-6A9F-F7C7-D01B174290C1}"/>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93538FE-6095-D0B6-AECC-DBA43AC83A66}"/>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864954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562660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054670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68230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210641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11/11/2025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5258802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11/11/2025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279868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11/11/2025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103558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2001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09EB8-D0DA-1F22-EAA2-A65A2FE481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50A264-85D0-DD53-2246-4E4CFB1983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A676B57-C92F-7C0F-7871-8F9CADEBA10E}"/>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5" name="Footer Placeholder 4">
            <a:extLst>
              <a:ext uri="{FF2B5EF4-FFF2-40B4-BE49-F238E27FC236}">
                <a16:creationId xmlns:a16="http://schemas.microsoft.com/office/drawing/2014/main" id="{AF227870-1AAA-6C8B-8341-3B2C889EAF9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8D22120-67C2-8569-8D47-70AE57AF10ED}"/>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177992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11/11/2025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59145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85381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11/11/2025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197483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2C6F5796-703A-4E76-9688-F8258ECDF146}" type="datetimeFigureOut">
              <a:rPr lang="en-GB" smtClean="0"/>
              <a:t>11/11/2025</a:t>
            </a:fld>
            <a:endParaRPr lang="en-GB"/>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B1FA67E4-E812-4D83-BFF1-8E6697FC0E19}" type="slidenum">
              <a:rPr lang="en-GB" smtClean="0"/>
              <a:t>‹#›</a:t>
            </a:fld>
            <a:endParaRPr lang="en-GB"/>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4833258"/>
            <a:ext cx="9144000" cy="1204687"/>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C35C19A4-0B23-4BCE-984A-FDA9F19588BE}"/>
              </a:ext>
            </a:extLst>
          </p:cNvPr>
          <p:cNvPicPr>
            <a:picLocks noChangeAspect="1"/>
          </p:cNvPicPr>
          <p:nvPr/>
        </p:nvPicPr>
        <p:blipFill rotWithShape="1">
          <a:blip r:embed="rId2">
            <a:extLst>
              <a:ext uri="{28A0092B-C50C-407E-A947-70E740481C1C}">
                <a14:useLocalDpi xmlns:a14="http://schemas.microsoft.com/office/drawing/2010/main" val="0"/>
              </a:ext>
            </a:extLst>
          </a:blip>
          <a:srcRect l="-157" t="31150" r="1719" b="31263"/>
          <a:stretch/>
        </p:blipFill>
        <p:spPr>
          <a:xfrm>
            <a:off x="198588" y="246743"/>
            <a:ext cx="12030761" cy="3248932"/>
          </a:xfrm>
          <a:prstGeom prst="rect">
            <a:avLst/>
          </a:prstGeom>
        </p:spPr>
      </p:pic>
      <p:sp>
        <p:nvSpPr>
          <p:cNvPr id="11" name="Title 1">
            <a:extLst>
              <a:ext uri="{FF2B5EF4-FFF2-40B4-BE49-F238E27FC236}">
                <a16:creationId xmlns:a16="http://schemas.microsoft.com/office/drawing/2014/main" id="{99A08623-7446-46A0-BB48-B4CF5273B048}"/>
              </a:ext>
            </a:extLst>
          </p:cNvPr>
          <p:cNvSpPr>
            <a:spLocks noGrp="1"/>
          </p:cNvSpPr>
          <p:nvPr>
            <p:ph type="ctrTitle" hasCustomPrompt="1"/>
          </p:nvPr>
        </p:nvSpPr>
        <p:spPr>
          <a:xfrm>
            <a:off x="1524000" y="3384775"/>
            <a:ext cx="9144000" cy="1376363"/>
          </a:xfrm>
        </p:spPr>
        <p:txBody>
          <a:bodyPr anchor="b">
            <a:normAutofit/>
          </a:bodyPr>
          <a:lstStyle>
            <a:lvl1pPr algn="ctr">
              <a:defRPr sz="4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653223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itle Sli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fld id="{2C6F5796-703A-4E76-9688-F8258ECDF146}" type="datetimeFigureOut">
              <a:rPr lang="en-GB" smtClean="0"/>
              <a:t>11/11/2025</a:t>
            </a:fld>
            <a:endParaRPr lang="en-GB"/>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fld id="{B1FA67E4-E812-4D83-BFF1-8E6697FC0E19}" type="slidenum">
              <a:rPr lang="en-GB" smtClean="0"/>
              <a:t>‹#›</a:t>
            </a:fld>
            <a:endParaRPr lang="en-GB"/>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4833258"/>
            <a:ext cx="9144000" cy="1204687"/>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8" name="Picture 7" descr="Logo&#10;&#10;Description automatically generated">
            <a:extLst>
              <a:ext uri="{FF2B5EF4-FFF2-40B4-BE49-F238E27FC236}">
                <a16:creationId xmlns:a16="http://schemas.microsoft.com/office/drawing/2014/main" id="{C35C19A4-0B23-4BCE-984A-FDA9F19588BE}"/>
              </a:ext>
            </a:extLst>
          </p:cNvPr>
          <p:cNvPicPr>
            <a:picLocks noChangeAspect="1"/>
          </p:cNvPicPr>
          <p:nvPr/>
        </p:nvPicPr>
        <p:blipFill rotWithShape="1">
          <a:blip r:embed="rId2">
            <a:extLst>
              <a:ext uri="{28A0092B-C50C-407E-A947-70E740481C1C}">
                <a14:useLocalDpi xmlns:a14="http://schemas.microsoft.com/office/drawing/2010/main" val="0"/>
              </a:ext>
            </a:extLst>
          </a:blip>
          <a:srcRect l="-157" t="31150" r="1719" b="31263"/>
          <a:stretch/>
        </p:blipFill>
        <p:spPr>
          <a:xfrm>
            <a:off x="198588" y="246743"/>
            <a:ext cx="12030761" cy="3248932"/>
          </a:xfrm>
          <a:prstGeom prst="rect">
            <a:avLst/>
          </a:prstGeom>
        </p:spPr>
      </p:pic>
      <p:sp>
        <p:nvSpPr>
          <p:cNvPr id="11" name="Title 1">
            <a:extLst>
              <a:ext uri="{FF2B5EF4-FFF2-40B4-BE49-F238E27FC236}">
                <a16:creationId xmlns:a16="http://schemas.microsoft.com/office/drawing/2014/main" id="{99A08623-7446-46A0-BB48-B4CF5273B048}"/>
              </a:ext>
            </a:extLst>
          </p:cNvPr>
          <p:cNvSpPr>
            <a:spLocks noGrp="1"/>
          </p:cNvSpPr>
          <p:nvPr>
            <p:ph type="ctrTitle" hasCustomPrompt="1"/>
          </p:nvPr>
        </p:nvSpPr>
        <p:spPr>
          <a:xfrm>
            <a:off x="1524000" y="3384775"/>
            <a:ext cx="9144000" cy="1376363"/>
          </a:xfrm>
        </p:spPr>
        <p:txBody>
          <a:bodyPr anchor="b">
            <a:normAutofit/>
          </a:bodyPr>
          <a:lstStyle>
            <a:lvl1pPr algn="ctr">
              <a:defRPr sz="400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5072968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5" y="365761"/>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6"/>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340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2_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5" y="365761"/>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6"/>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27254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3162301" y="365761"/>
            <a:ext cx="8571005" cy="948689"/>
          </a:xfrm>
        </p:spPr>
        <p:txBody>
          <a:bodyPr/>
          <a:lstStyle>
            <a:lvl1pPr>
              <a:defRPr>
                <a:solidFill>
                  <a:schemeClr val="accent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3162300" y="1485900"/>
            <a:ext cx="8571004" cy="5006339"/>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217FCE7B-BB41-E2F0-4885-22F3F56E5C65}"/>
              </a:ext>
            </a:extLst>
          </p:cNvPr>
          <p:cNvPicPr>
            <a:picLocks noChangeAspect="1"/>
          </p:cNvPicPr>
          <p:nvPr userDrawn="1"/>
        </p:nvPicPr>
        <p:blipFill>
          <a:blip r:embed="rId2"/>
          <a:srcRect l="76321" t="28362" b="28363"/>
          <a:stretch/>
        </p:blipFill>
        <p:spPr>
          <a:xfrm>
            <a:off x="-1" y="1"/>
            <a:ext cx="1896915" cy="6858000"/>
          </a:xfrm>
          <a:prstGeom prst="rect">
            <a:avLst/>
          </a:prstGeom>
        </p:spPr>
      </p:pic>
    </p:spTree>
    <p:extLst>
      <p:ext uri="{BB962C8B-B14F-4D97-AF65-F5344CB8AC3E}">
        <p14:creationId xmlns:p14="http://schemas.microsoft.com/office/powerpoint/2010/main" val="41113412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E3A2D-CB09-49CF-B8C5-1777E716295A}"/>
              </a:ext>
            </a:extLst>
          </p:cNvPr>
          <p:cNvSpPr>
            <a:spLocks noGrp="1"/>
          </p:cNvSpPr>
          <p:nvPr>
            <p:ph type="title"/>
          </p:nvPr>
        </p:nvSpPr>
        <p:spPr>
          <a:xfrm>
            <a:off x="2374901" y="1709739"/>
            <a:ext cx="8972551" cy="2803525"/>
          </a:xfrm>
        </p:spPr>
        <p:txBody>
          <a:bodyPr anchor="b"/>
          <a:lstStyle>
            <a:lvl1pPr>
              <a:defRPr sz="6000">
                <a:solidFill>
                  <a:schemeClr val="accent2"/>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A92F6F8-2D22-482E-A2EA-562B1B7AE627}"/>
              </a:ext>
            </a:extLst>
          </p:cNvPr>
          <p:cNvSpPr>
            <a:spLocks noGrp="1"/>
          </p:cNvSpPr>
          <p:nvPr>
            <p:ph type="body" idx="1"/>
          </p:nvPr>
        </p:nvSpPr>
        <p:spPr>
          <a:xfrm>
            <a:off x="2374901" y="4652965"/>
            <a:ext cx="8972551" cy="1436687"/>
          </a:xfrm>
        </p:spPr>
        <p:txBody>
          <a:bodyPr/>
          <a:lstStyle>
            <a:lvl1pPr marL="0" indent="0">
              <a:spcBef>
                <a:spcPts val="1000"/>
              </a:spcBef>
              <a:buNone/>
              <a:defRPr sz="2400">
                <a:solidFill>
                  <a:schemeClr val="accent2"/>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99F55F-5EF1-4C5F-A6AD-AD1F8E5D40E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71F6FCE0-55E9-4C71-9FBB-856250C7C96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C0EAC7BE-2990-43B5-914C-2ACB16FEE12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pic>
        <p:nvPicPr>
          <p:cNvPr id="10" name="Picture 9" descr="Logo&#10;&#10;Description automatically generated">
            <a:extLst>
              <a:ext uri="{FF2B5EF4-FFF2-40B4-BE49-F238E27FC236}">
                <a16:creationId xmlns:a16="http://schemas.microsoft.com/office/drawing/2014/main" id="{0B98AD69-EA74-4036-AAC3-CFE16E3F2BBD}"/>
              </a:ext>
            </a:extLst>
          </p:cNvPr>
          <p:cNvPicPr>
            <a:picLocks noChangeAspect="1"/>
          </p:cNvPicPr>
          <p:nvPr/>
        </p:nvPicPr>
        <p:blipFill rotWithShape="1">
          <a:blip r:embed="rId2">
            <a:extLst>
              <a:ext uri="{28A0092B-C50C-407E-A947-70E740481C1C}">
                <a14:useLocalDpi xmlns:a14="http://schemas.microsoft.com/office/drawing/2010/main" val="0"/>
              </a:ext>
            </a:extLst>
          </a:blip>
          <a:srcRect l="8593" t="31150" r="78861" b="31263"/>
          <a:stretch/>
        </p:blipFill>
        <p:spPr>
          <a:xfrm>
            <a:off x="120015" y="1884363"/>
            <a:ext cx="2165987" cy="4589463"/>
          </a:xfrm>
          <a:prstGeom prst="rect">
            <a:avLst/>
          </a:prstGeom>
        </p:spPr>
      </p:pic>
    </p:spTree>
    <p:extLst>
      <p:ext uri="{BB962C8B-B14F-4D97-AF65-F5344CB8AC3E}">
        <p14:creationId xmlns:p14="http://schemas.microsoft.com/office/powerpoint/2010/main" val="34313462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white">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300C6635-6816-4824-8ADE-9664C71D5218}"/>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7"/>
            <a:ext cx="9144000" cy="1655763"/>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pic>
        <p:nvPicPr>
          <p:cNvPr id="10" name="Picture 9" descr="Logo&#10;&#10;Description automatically generated">
            <a:extLst>
              <a:ext uri="{FF2B5EF4-FFF2-40B4-BE49-F238E27FC236}">
                <a16:creationId xmlns:a16="http://schemas.microsoft.com/office/drawing/2014/main" id="{83F9CA08-C65F-403E-87A9-477E86241D78}"/>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Tree>
    <p:extLst>
      <p:ext uri="{BB962C8B-B14F-4D97-AF65-F5344CB8AC3E}">
        <p14:creationId xmlns:p14="http://schemas.microsoft.com/office/powerpoint/2010/main" val="61990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EB32-B813-C61E-6890-DFF8827939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3DD7F74-C37F-8C97-3FFF-584E040773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B046A2-09C8-4AA5-9672-3B1FBE467B91}"/>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5" name="Footer Placeholder 4">
            <a:extLst>
              <a:ext uri="{FF2B5EF4-FFF2-40B4-BE49-F238E27FC236}">
                <a16:creationId xmlns:a16="http://schemas.microsoft.com/office/drawing/2014/main" id="{AE26D247-4481-8B5F-83FF-91F51B5340A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8F204617-9616-CA49-7D72-BE437B84BF69}"/>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87088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white sans logo">
    <p:bg>
      <p:bgPr>
        <a:solidFill>
          <a:schemeClr val="bg1"/>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02C385C5-6E54-443C-BBC7-DF739837E3B8}"/>
              </a:ext>
            </a:extLst>
          </p:cNvPr>
          <p:cNvSpPr/>
          <p:nvPr/>
        </p:nvSpPr>
        <p:spPr>
          <a:xfrm>
            <a:off x="0" y="5559669"/>
            <a:ext cx="12192000" cy="1450732"/>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solidFill>
                  <a:schemeClr val="tx1">
                    <a:alpha val="60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solidFill>
                  <a:schemeClr val="tx1">
                    <a:alpha val="60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solidFill>
                  <a:schemeClr val="tx1">
                    <a:alpha val="60000"/>
                  </a:schemeClr>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alpha val="60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alpha val="60000"/>
                </a:srgbClr>
              </a:solidFill>
              <a:effectLst/>
              <a:uLnTx/>
              <a:uFillTx/>
              <a:latin typeface="Open Sans"/>
              <a:ea typeface="+mn-ea"/>
              <a:cs typeface="+mn-cs"/>
            </a:endParaRPr>
          </a:p>
        </p:txBody>
      </p:sp>
      <p:pic>
        <p:nvPicPr>
          <p:cNvPr id="13" name="Picture 12" descr="Logo&#10;&#10;Description automatically generated">
            <a:extLst>
              <a:ext uri="{FF2B5EF4-FFF2-40B4-BE49-F238E27FC236}">
                <a16:creationId xmlns:a16="http://schemas.microsoft.com/office/drawing/2014/main" id="{70890E6E-D20E-4A6C-B471-606C0AC6813F}"/>
              </a:ext>
            </a:extLst>
          </p:cNvPr>
          <p:cNvPicPr>
            <a:picLocks noChangeAspect="1"/>
          </p:cNvPicPr>
          <p:nvPr/>
        </p:nvPicPr>
        <p:blipFill rotWithShape="1">
          <a:blip r:embed="rId2">
            <a:extLst>
              <a:ext uri="{28A0092B-C50C-407E-A947-70E740481C1C}">
                <a14:useLocalDpi xmlns:a14="http://schemas.microsoft.com/office/drawing/2010/main" val="0"/>
              </a:ext>
            </a:extLst>
          </a:blip>
          <a:srcRect t="37551" b="36599"/>
          <a:stretch/>
        </p:blipFill>
        <p:spPr>
          <a:xfrm>
            <a:off x="8077588" y="6029586"/>
            <a:ext cx="4114413" cy="752215"/>
          </a:xfrm>
          <a:prstGeom prst="rect">
            <a:avLst/>
          </a:prstGeom>
        </p:spPr>
      </p:pic>
      <p:sp>
        <p:nvSpPr>
          <p:cNvPr id="2" name="Title 1">
            <a:extLst>
              <a:ext uri="{FF2B5EF4-FFF2-40B4-BE49-F238E27FC236}">
                <a16:creationId xmlns:a16="http://schemas.microsoft.com/office/drawing/2014/main" id="{6ADF9204-3F29-4C3A-BA41-3063400202C4}"/>
              </a:ext>
            </a:extLst>
          </p:cNvPr>
          <p:cNvSpPr>
            <a:spLocks noGrp="1"/>
          </p:cNvSpPr>
          <p:nvPr>
            <p:ph type="ctrTitle" hasCustomPrompt="1"/>
          </p:nvPr>
        </p:nvSpPr>
        <p:spPr>
          <a:xfrm>
            <a:off x="1524000" y="1122363"/>
            <a:ext cx="9144000" cy="2387600"/>
          </a:xfrm>
        </p:spPr>
        <p:txBody>
          <a:bodyPr anchor="b">
            <a:normAutofit/>
          </a:bodyPr>
          <a:lstStyle>
            <a:lvl1pPr algn="ctr">
              <a:defRPr sz="4000">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7"/>
            <a:ext cx="9144000" cy="1655763"/>
          </a:xfrm>
        </p:spPr>
        <p:txBody>
          <a:bodyPr/>
          <a:lstStyle>
            <a:lvl1pPr marL="0" indent="0" algn="ctr">
              <a:buNone/>
              <a:defRPr sz="20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9" name="Freeform: Shape 8">
            <a:extLst>
              <a:ext uri="{FF2B5EF4-FFF2-40B4-BE49-F238E27FC236}">
                <a16:creationId xmlns:a16="http://schemas.microsoft.com/office/drawing/2014/main" id="{7FA29951-923C-493D-93AC-9E81E519E45A}"/>
              </a:ext>
            </a:extLst>
          </p:cNvPr>
          <p:cNvSpPr/>
          <p:nvPr/>
        </p:nvSpPr>
        <p:spPr>
          <a:xfrm>
            <a:off x="0" y="5760000"/>
            <a:ext cx="12192000" cy="12504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40639317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white sans logo">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458695" y="365761"/>
            <a:ext cx="11274612" cy="1325563"/>
          </a:xfrm>
        </p:spPr>
        <p:txBody>
          <a:bodyPr/>
          <a:lstStyle>
            <a:lvl1pPr>
              <a:defRPr>
                <a:solidFill>
                  <a:schemeClr val="accent2"/>
                </a:solidFill>
              </a:defRPr>
            </a:lvl1pPr>
          </a:lstStyle>
          <a:p>
            <a:r>
              <a:rPr lang="en-US"/>
              <a:t>Click to edit Master title style</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a:xfrm>
            <a:off x="458693" y="1825626"/>
            <a:ext cx="11274611"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4875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white">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C3FB6E91-23BF-475B-A6EE-F28BE798CCCE}"/>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1274611"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6"/>
            <a:ext cx="5561107"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6"/>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3167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white sans logo">
    <p:bg>
      <p:bgPr>
        <a:solidFill>
          <a:schemeClr val="bg1"/>
        </a:solid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4D2AE6B1-728A-49B2-964C-E70D1135E9BC}"/>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458693" y="365761"/>
            <a:ext cx="11274611" cy="1325563"/>
          </a:xfrm>
        </p:spPr>
        <p:txBody>
          <a:bodyPr/>
          <a:lstStyle>
            <a:lvl1pPr>
              <a:defRPr>
                <a:solidFill>
                  <a:schemeClr val="accent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458695" y="1825626"/>
            <a:ext cx="5561107"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1" y="1825626"/>
            <a:ext cx="5561105" cy="3934375"/>
          </a:xfr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61760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_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10" name="Picture 9" descr="Logo&#10;&#10;Description automatically generated">
            <a:extLst>
              <a:ext uri="{FF2B5EF4-FFF2-40B4-BE49-F238E27FC236}">
                <a16:creationId xmlns:a16="http://schemas.microsoft.com/office/drawing/2014/main" id="{FAF474D7-48D9-476D-AB9B-EBC880A0E75B}"/>
              </a:ext>
            </a:extLst>
          </p:cNvPr>
          <p:cNvPicPr>
            <a:picLocks noChangeAspect="1"/>
          </p:cNvPicPr>
          <p:nvPr/>
        </p:nvPicPr>
        <p:blipFill rotWithShape="1">
          <a:blip r:embed="rId2">
            <a:extLst>
              <a:ext uri="{28A0092B-C50C-407E-A947-70E740481C1C}">
                <a14:useLocalDpi xmlns:a14="http://schemas.microsoft.com/office/drawing/2010/main" val="0"/>
              </a:ext>
            </a:extLst>
          </a:blip>
          <a:srcRect t="32408" b="35185"/>
          <a:stretch/>
        </p:blipFill>
        <p:spPr>
          <a:xfrm>
            <a:off x="8080180" y="5875997"/>
            <a:ext cx="4114800" cy="943107"/>
          </a:xfrm>
          <a:prstGeom prst="rect">
            <a:avLst/>
          </a:prstGeom>
        </p:spPr>
      </p:pic>
    </p:spTree>
    <p:extLst>
      <p:ext uri="{BB962C8B-B14F-4D97-AF65-F5344CB8AC3E}">
        <p14:creationId xmlns:p14="http://schemas.microsoft.com/office/powerpoint/2010/main" val="914850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9" name="Freeform: Shape 8">
            <a:extLst>
              <a:ext uri="{FF2B5EF4-FFF2-40B4-BE49-F238E27FC236}">
                <a16:creationId xmlns:a16="http://schemas.microsoft.com/office/drawing/2014/main" id="{82979ACF-8632-4870-955F-0AE76E15355F}"/>
              </a:ext>
            </a:extLst>
          </p:cNvPr>
          <p:cNvSpPr/>
          <p:nvPr/>
        </p:nvSpPr>
        <p:spPr>
          <a:xfrm>
            <a:off x="0" y="5760000"/>
            <a:ext cx="12192000" cy="1098000"/>
          </a:xfrm>
          <a:custGeom>
            <a:avLst/>
            <a:gdLst>
              <a:gd name="connsiteX0" fmla="*/ 9525000 w 12192000"/>
              <a:gd name="connsiteY0" fmla="*/ 372 h 2901464"/>
              <a:gd name="connsiteX1" fmla="*/ 12192000 w 12192000"/>
              <a:gd name="connsiteY1" fmla="*/ 378259 h 2901464"/>
              <a:gd name="connsiteX2" fmla="*/ 12192000 w 12192000"/>
              <a:gd name="connsiteY2" fmla="*/ 820737 h 2901464"/>
              <a:gd name="connsiteX3" fmla="*/ 12192000 w 12192000"/>
              <a:gd name="connsiteY3" fmla="*/ 2083337 h 2901464"/>
              <a:gd name="connsiteX4" fmla="*/ 12192000 w 12192000"/>
              <a:gd name="connsiteY4" fmla="*/ 2901464 h 2901464"/>
              <a:gd name="connsiteX5" fmla="*/ 0 w 12192000"/>
              <a:gd name="connsiteY5" fmla="*/ 2901464 h 2901464"/>
              <a:gd name="connsiteX6" fmla="*/ 0 w 12192000"/>
              <a:gd name="connsiteY6" fmla="*/ 2083337 h 2901464"/>
              <a:gd name="connsiteX7" fmla="*/ 0 w 12192000"/>
              <a:gd name="connsiteY7" fmla="*/ 820737 h 2901464"/>
              <a:gd name="connsiteX8" fmla="*/ 0 w 12192000"/>
              <a:gd name="connsiteY8" fmla="*/ 378259 h 2901464"/>
              <a:gd name="connsiteX9" fmla="*/ 9525000 w 12192000"/>
              <a:gd name="connsiteY9" fmla="*/ 372 h 2901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2901464">
                <a:moveTo>
                  <a:pt x="9525000" y="372"/>
                </a:moveTo>
                <a:cubicBezTo>
                  <a:pt x="10414000" y="-6906"/>
                  <a:pt x="11303000" y="91625"/>
                  <a:pt x="12192000" y="378259"/>
                </a:cubicBezTo>
                <a:lnTo>
                  <a:pt x="12192000" y="820737"/>
                </a:lnTo>
                <a:lnTo>
                  <a:pt x="12192000" y="2083337"/>
                </a:lnTo>
                <a:lnTo>
                  <a:pt x="12192000" y="2901464"/>
                </a:lnTo>
                <a:lnTo>
                  <a:pt x="0" y="2901464"/>
                </a:lnTo>
                <a:lnTo>
                  <a:pt x="0" y="2083337"/>
                </a:lnTo>
                <a:lnTo>
                  <a:pt x="0" y="820737"/>
                </a:lnTo>
                <a:lnTo>
                  <a:pt x="0" y="378259"/>
                </a:lnTo>
                <a:cubicBezTo>
                  <a:pt x="3175000" y="1401952"/>
                  <a:pt x="6350000" y="26364"/>
                  <a:pt x="9525000" y="37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venir Next LT Pro"/>
              <a:ea typeface="+mn-ea"/>
              <a:cs typeface="+mn-cs"/>
            </a:endParaRPr>
          </a:p>
        </p:txBody>
      </p:sp>
    </p:spTree>
    <p:extLst>
      <p:ext uri="{BB962C8B-B14F-4D97-AF65-F5344CB8AC3E}">
        <p14:creationId xmlns:p14="http://schemas.microsoft.com/office/powerpoint/2010/main" val="23434295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Double Blank whit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pic>
        <p:nvPicPr>
          <p:cNvPr id="7" name="Picture 6" descr="Logo&#10;&#10;Description automatically generated">
            <a:extLst>
              <a:ext uri="{FF2B5EF4-FFF2-40B4-BE49-F238E27FC236}">
                <a16:creationId xmlns:a16="http://schemas.microsoft.com/office/drawing/2014/main" id="{1032033F-BDDE-45A8-A629-6320D7B9510F}"/>
              </a:ext>
            </a:extLst>
          </p:cNvPr>
          <p:cNvPicPr>
            <a:picLocks noChangeAspect="1"/>
          </p:cNvPicPr>
          <p:nvPr/>
        </p:nvPicPr>
        <p:blipFill rotWithShape="1">
          <a:blip r:embed="rId2">
            <a:extLst>
              <a:ext uri="{28A0092B-C50C-407E-A947-70E740481C1C}">
                <a14:useLocalDpi xmlns:a14="http://schemas.microsoft.com/office/drawing/2010/main" val="0"/>
              </a:ext>
            </a:extLst>
          </a:blip>
          <a:srcRect t="37551" b="36599"/>
          <a:stretch/>
        </p:blipFill>
        <p:spPr>
          <a:xfrm>
            <a:off x="8077588" y="6029586"/>
            <a:ext cx="4114413" cy="752215"/>
          </a:xfrm>
          <a:prstGeom prst="rect">
            <a:avLst/>
          </a:prstGeom>
        </p:spPr>
      </p:pic>
    </p:spTree>
    <p:extLst>
      <p:ext uri="{BB962C8B-B14F-4D97-AF65-F5344CB8AC3E}">
        <p14:creationId xmlns:p14="http://schemas.microsoft.com/office/powerpoint/2010/main" val="9332312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6_Double Blank white sans logo">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6F5796-703A-4E76-9688-F8258ECDF146}"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FA67E4-E812-4D83-BFF1-8E6697FC0E19}" type="slidenum">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687116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B78BD-1E7B-46E3-F75C-52AD196173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22965C5-1C5B-234F-22FC-97C16C967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5D1C8D-3233-962A-99EB-0472AB2535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D4BFB1-FAA8-0AE0-4153-37430E5B4E0E}"/>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6" name="Footer Placeholder 5">
            <a:extLst>
              <a:ext uri="{FF2B5EF4-FFF2-40B4-BE49-F238E27FC236}">
                <a16:creationId xmlns:a16="http://schemas.microsoft.com/office/drawing/2014/main" id="{08BAFECD-39DF-7F7B-199F-5C7349F39EF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043982D-0883-2D47-E006-5CD33EFD9726}"/>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598015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FB6F2-519A-0EED-EC61-D147E6664D7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45C8367-A0BB-5AA4-6F94-62CE0C35CD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06A8D05-172B-21B5-C6D9-E22F0D1F21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D3ADDB5-C0EF-CEC9-CBC0-7B7D33889F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4C9DB9C-ABA0-8D78-EA64-0A3E4D268B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81C5A3A-7257-62F6-3D79-80CFECA332DD}"/>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8" name="Footer Placeholder 7">
            <a:extLst>
              <a:ext uri="{FF2B5EF4-FFF2-40B4-BE49-F238E27FC236}">
                <a16:creationId xmlns:a16="http://schemas.microsoft.com/office/drawing/2014/main" id="{6EBD0EC6-DE2D-BB5E-4371-3ED63768222F}"/>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C95EE17B-891C-262B-3C60-A4649B74E925}"/>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18511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B82E-0BD3-9138-757B-E67680BAAD5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176CFC1-779A-4668-0CA5-419808C58895}"/>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4" name="Footer Placeholder 3">
            <a:extLst>
              <a:ext uri="{FF2B5EF4-FFF2-40B4-BE49-F238E27FC236}">
                <a16:creationId xmlns:a16="http://schemas.microsoft.com/office/drawing/2014/main" id="{6A378D0D-DD1C-6136-FD50-DFBAFF7CED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C1EFE326-1A70-4AC6-E2BB-F6099BB52CFA}"/>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12803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BE0630-3E4B-81AB-DD50-ED4E928E1FD9}"/>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3" name="Footer Placeholder 2">
            <a:extLst>
              <a:ext uri="{FF2B5EF4-FFF2-40B4-BE49-F238E27FC236}">
                <a16:creationId xmlns:a16="http://schemas.microsoft.com/office/drawing/2014/main" id="{91C6DB21-5057-3551-6C8E-1D5378695BFA}"/>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BA861163-0BE1-CFF7-3760-7666444A353F}"/>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3853312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46A0-8AAA-706A-9A10-25A9CBD64A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0CE30DD-DAF8-27DB-11CD-07AE4787DF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610754B-A1D2-1D9E-8550-4DCBDA8FC4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4F24B9-C85A-25A6-9D25-6A002854E714}"/>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6" name="Footer Placeholder 5">
            <a:extLst>
              <a:ext uri="{FF2B5EF4-FFF2-40B4-BE49-F238E27FC236}">
                <a16:creationId xmlns:a16="http://schemas.microsoft.com/office/drawing/2014/main" id="{4C00E158-9A38-860D-91C6-5DA9C8734AC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CCFE6718-6A83-5037-8797-8A4AA6C238A1}"/>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2007765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5F6D4-37EB-5421-A63B-F030B13C49C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D9EDFCF-5A88-F3E3-0BAD-36B8C6BDB88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5A5F15D5-FD51-3E23-76D0-3D4FDDC102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3C86D-3AC6-AA78-95BE-9FCD8249A055}"/>
              </a:ext>
            </a:extLst>
          </p:cNvPr>
          <p:cNvSpPr>
            <a:spLocks noGrp="1"/>
          </p:cNvSpPr>
          <p:nvPr>
            <p:ph type="dt" sz="half" idx="10"/>
          </p:nvPr>
        </p:nvSpPr>
        <p:spPr>
          <a:xfrm>
            <a:off x="838200" y="6356350"/>
            <a:ext cx="2743200" cy="365125"/>
          </a:xfrm>
          <a:prstGeom prst="rect">
            <a:avLst/>
          </a:prstGeom>
        </p:spPr>
        <p:txBody>
          <a:bodyPr/>
          <a:lstStyle/>
          <a:p>
            <a:fld id="{3C95D62B-65A2-4B43-8DB5-628370A23F84}" type="datetimeFigureOut">
              <a:rPr lang="en-GB" smtClean="0"/>
              <a:t>11/11/2025</a:t>
            </a:fld>
            <a:endParaRPr lang="en-GB"/>
          </a:p>
        </p:txBody>
      </p:sp>
      <p:sp>
        <p:nvSpPr>
          <p:cNvPr id="6" name="Footer Placeholder 5">
            <a:extLst>
              <a:ext uri="{FF2B5EF4-FFF2-40B4-BE49-F238E27FC236}">
                <a16:creationId xmlns:a16="http://schemas.microsoft.com/office/drawing/2014/main" id="{80E7A935-D672-BB60-085C-0CAA692643E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03271358-5C64-B8B3-5055-9E27A65CA9C5}"/>
              </a:ext>
            </a:extLst>
          </p:cNvPr>
          <p:cNvSpPr>
            <a:spLocks noGrp="1"/>
          </p:cNvSpPr>
          <p:nvPr>
            <p:ph type="sldNum" sz="quarter" idx="12"/>
          </p:nvPr>
        </p:nvSpPr>
        <p:spPr/>
        <p:txBody>
          <a:bodyPr/>
          <a:lstStyle/>
          <a:p>
            <a:fld id="{BC0BAC42-CDB8-4864-9553-3F4C51595A77}" type="slidenum">
              <a:rPr lang="en-GB" smtClean="0"/>
              <a:t>‹#›</a:t>
            </a:fld>
            <a:endParaRPr lang="en-GB"/>
          </a:p>
        </p:txBody>
      </p:sp>
    </p:spTree>
    <p:extLst>
      <p:ext uri="{BB962C8B-B14F-4D97-AF65-F5344CB8AC3E}">
        <p14:creationId xmlns:p14="http://schemas.microsoft.com/office/powerpoint/2010/main" val="1806673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alpha val="47000"/>
          </a:srgbClr>
        </a:solidFill>
        <a:effectLst/>
      </p:bgPr>
    </p:bg>
    <p:spTree>
      <p:nvGrpSpPr>
        <p:cNvPr id="1" name=""/>
        <p:cNvGrpSpPr/>
        <p:nvPr/>
      </p:nvGrpSpPr>
      <p:grpSpPr>
        <a:xfrm>
          <a:off x="0" y="0"/>
          <a:ext cx="0" cy="0"/>
          <a:chOff x="0" y="0"/>
          <a:chExt cx="0" cy="0"/>
        </a:xfrm>
      </p:grpSpPr>
      <p:sp>
        <p:nvSpPr>
          <p:cNvPr id="13" name="Wave 12">
            <a:extLst>
              <a:ext uri="{FF2B5EF4-FFF2-40B4-BE49-F238E27FC236}">
                <a16:creationId xmlns:a16="http://schemas.microsoft.com/office/drawing/2014/main" id="{51E638B7-A552-61F3-E234-2FE1D69C8D0B}"/>
              </a:ext>
            </a:extLst>
          </p:cNvPr>
          <p:cNvSpPr/>
          <p:nvPr userDrawn="1"/>
        </p:nvSpPr>
        <p:spPr>
          <a:xfrm>
            <a:off x="0" y="1699488"/>
            <a:ext cx="12192000" cy="4889259"/>
          </a:xfrm>
          <a:prstGeom prst="wav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77C9D7F-F85C-870C-B9AD-406190F9FD17}"/>
              </a:ext>
            </a:extLst>
          </p:cNvPr>
          <p:cNvSpPr/>
          <p:nvPr userDrawn="1"/>
        </p:nvSpPr>
        <p:spPr>
          <a:xfrm>
            <a:off x="0" y="-13902"/>
            <a:ext cx="12192000" cy="29094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E3B474C5-AA3B-6DAD-6DFC-A119EB2E6CB2}"/>
              </a:ext>
            </a:extLst>
          </p:cNvPr>
          <p:cNvPicPr>
            <a:picLocks noChangeAspect="1"/>
          </p:cNvPicPr>
          <p:nvPr userDrawn="1"/>
        </p:nvPicPr>
        <p:blipFill rotWithShape="1">
          <a:blip r:embed="rId13">
            <a:alphaModFix amt="20000"/>
            <a:extLst>
              <a:ext uri="{BEBA8EAE-BF5A-486C-A8C5-ECC9F3942E4B}">
                <a14:imgProps xmlns:a14="http://schemas.microsoft.com/office/drawing/2010/main">
                  <a14:imgLayer r:embed="rId14">
                    <a14:imgEffect>
                      <a14:sharpenSoften amount="10000"/>
                    </a14:imgEffect>
                  </a14:imgLayer>
                </a14:imgProps>
              </a:ext>
            </a:extLst>
          </a:blip>
          <a:srcRect l="26984" t="3550" r="50480" b="44130"/>
          <a:stretch/>
        </p:blipFill>
        <p:spPr>
          <a:xfrm>
            <a:off x="8374144" y="-13902"/>
            <a:ext cx="3817856" cy="6871902"/>
          </a:xfrm>
          <a:prstGeom prst="rect">
            <a:avLst/>
          </a:prstGeom>
        </p:spPr>
      </p:pic>
      <p:sp>
        <p:nvSpPr>
          <p:cNvPr id="2" name="Title Placeholder 1">
            <a:extLst>
              <a:ext uri="{FF2B5EF4-FFF2-40B4-BE49-F238E27FC236}">
                <a16:creationId xmlns:a16="http://schemas.microsoft.com/office/drawing/2014/main" id="{EA075215-79E5-3F39-A04D-B3A3FEB3F6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F1687704-F954-087C-A481-F33D85B511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Slide Number Placeholder 5">
            <a:extLst>
              <a:ext uri="{FF2B5EF4-FFF2-40B4-BE49-F238E27FC236}">
                <a16:creationId xmlns:a16="http://schemas.microsoft.com/office/drawing/2014/main" id="{8929D486-942E-3290-E8B2-7355122D8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0BAC42-CDB8-4864-9553-3F4C51595A77}" type="slidenum">
              <a:rPr lang="en-GB" smtClean="0"/>
              <a:t>‹#›</a:t>
            </a:fld>
            <a:endParaRPr lang="en-GB"/>
          </a:p>
        </p:txBody>
      </p:sp>
    </p:spTree>
    <p:extLst>
      <p:ext uri="{BB962C8B-B14F-4D97-AF65-F5344CB8AC3E}">
        <p14:creationId xmlns:p14="http://schemas.microsoft.com/office/powerpoint/2010/main" val="259190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aramond" panose="020204040303010108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aramond" panose="020204040303010108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aramond" panose="020204040303010108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aramond" panose="020204040303010108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aramond" panose="020204040303010108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11/11/2025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626864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E8E154-09D5-472C-98B5-74A5C2F110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324AC37-0B1F-4EF0-958B-F38688B985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6C02BD12-9EF3-4063-A798-CD4C59A87B4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B8081F3-84D5-49A5-8775-5D2AF4D93A21}" type="datetimeFigureOut">
              <a:rPr kumimoji="0" lang="en-GB"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11/11/2025</a:t>
            </a:fld>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5" name="Footer Placeholder 4">
            <a:extLst>
              <a:ext uri="{FF2B5EF4-FFF2-40B4-BE49-F238E27FC236}">
                <a16:creationId xmlns:a16="http://schemas.microsoft.com/office/drawing/2014/main" id="{23E7EA94-7AB5-496C-AE8F-6D024B17B8B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
        <p:nvSpPr>
          <p:cNvPr id="6" name="Slide Number Placeholder 5">
            <a:extLst>
              <a:ext uri="{FF2B5EF4-FFF2-40B4-BE49-F238E27FC236}">
                <a16:creationId xmlns:a16="http://schemas.microsoft.com/office/drawing/2014/main" id="{C559826D-A930-4F3A-848A-FE413B062B93}"/>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smtClean="0">
                <a:ln>
                  <a:noFill/>
                </a:ln>
                <a:solidFill>
                  <a:srgbClr val="000000">
                    <a:tint val="75000"/>
                  </a:srgbClr>
                </a:solidFill>
                <a:effectLst/>
                <a:uLnTx/>
                <a:uFillTx/>
                <a:latin typeface="Open San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200" b="0" i="0" u="none" strike="noStrike" kern="1200" cap="none" spc="0" normalizeH="0" baseline="0" noProof="0">
              <a:ln>
                <a:noFill/>
              </a:ln>
              <a:solidFill>
                <a:srgbClr val="000000">
                  <a:tint val="75000"/>
                </a:srgbClr>
              </a:solidFill>
              <a:effectLst/>
              <a:uLnTx/>
              <a:uFillTx/>
              <a:latin typeface="Open Sans"/>
              <a:ea typeface="+mn-ea"/>
              <a:cs typeface="+mn-cs"/>
            </a:endParaRPr>
          </a:p>
        </p:txBody>
      </p:sp>
    </p:spTree>
    <p:extLst>
      <p:ext uri="{BB962C8B-B14F-4D97-AF65-F5344CB8AC3E}">
        <p14:creationId xmlns:p14="http://schemas.microsoft.com/office/powerpoint/2010/main" val="112923097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p:hf sldNum="0" hdr="0" ftr="0" dt="0"/>
  <p:txStyles>
    <p:titleStyle>
      <a:lvl1pPr algn="l" defTabSz="914377" rtl="0" eaLnBrk="1" latinLnBrk="0" hangingPunct="1">
        <a:lnSpc>
          <a:spcPct val="90000"/>
        </a:lnSpc>
        <a:spcBef>
          <a:spcPct val="0"/>
        </a:spcBef>
        <a:buNone/>
        <a:defRPr sz="4400" kern="1200">
          <a:solidFill>
            <a:schemeClr val="accent2"/>
          </a:solidFill>
          <a:latin typeface="Lato" panose="020F050202020403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2"/>
          </a:solidFill>
          <a:latin typeface="Open Sans" panose="020B0606030504020204" pitchFamily="34" charset="0"/>
          <a:ea typeface="Open Sans" panose="020B0606030504020204" pitchFamily="34" charset="0"/>
          <a:cs typeface="Open Sans" panose="020B06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A2347-9FBA-2C8D-B946-1604CF603E44}"/>
              </a:ext>
            </a:extLst>
          </p:cNvPr>
          <p:cNvSpPr>
            <a:spLocks noGrp="1"/>
          </p:cNvSpPr>
          <p:nvPr>
            <p:ph type="ctrTitle"/>
          </p:nvPr>
        </p:nvSpPr>
        <p:spPr/>
        <p:txBody>
          <a:bodyPr/>
          <a:lstStyle/>
          <a:p>
            <a:r>
              <a:rPr lang="en-GB" dirty="0"/>
              <a:t>Heads and Chairs Briefing</a:t>
            </a:r>
          </a:p>
        </p:txBody>
      </p:sp>
      <p:sp>
        <p:nvSpPr>
          <p:cNvPr id="3" name="Subtitle 2">
            <a:extLst>
              <a:ext uri="{FF2B5EF4-FFF2-40B4-BE49-F238E27FC236}">
                <a16:creationId xmlns:a16="http://schemas.microsoft.com/office/drawing/2014/main" id="{289DB6BA-23EC-5D9E-FF40-8DD72D33BAF0}"/>
              </a:ext>
            </a:extLst>
          </p:cNvPr>
          <p:cNvSpPr>
            <a:spLocks noGrp="1"/>
          </p:cNvSpPr>
          <p:nvPr>
            <p:ph type="subTitle" idx="1"/>
          </p:nvPr>
        </p:nvSpPr>
        <p:spPr/>
        <p:txBody>
          <a:bodyPr/>
          <a:lstStyle/>
          <a:p>
            <a:r>
              <a:rPr lang="en-GB" dirty="0"/>
              <a:t>November 2025</a:t>
            </a:r>
          </a:p>
        </p:txBody>
      </p:sp>
    </p:spTree>
    <p:extLst>
      <p:ext uri="{BB962C8B-B14F-4D97-AF65-F5344CB8AC3E}">
        <p14:creationId xmlns:p14="http://schemas.microsoft.com/office/powerpoint/2010/main" val="24741606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55CDA-6E64-B8B3-03F8-8BFA52039C50}"/>
              </a:ext>
            </a:extLst>
          </p:cNvPr>
          <p:cNvSpPr>
            <a:spLocks noGrp="1"/>
          </p:cNvSpPr>
          <p:nvPr>
            <p:ph type="title"/>
          </p:nvPr>
        </p:nvSpPr>
        <p:spPr>
          <a:xfrm>
            <a:off x="838200" y="365125"/>
            <a:ext cx="10515600" cy="1120775"/>
          </a:xfrm>
        </p:spPr>
        <p:txBody>
          <a:bodyPr>
            <a:normAutofit/>
          </a:bodyPr>
          <a:lstStyle/>
          <a:p>
            <a:r>
              <a:rPr lang="en-US" sz="3200" dirty="0">
                <a:solidFill>
                  <a:srgbClr val="FF0000"/>
                </a:solidFill>
                <a:latin typeface="+mn-lt"/>
              </a:rPr>
              <a:t>Overview of OFSTED Framework commencing this week</a:t>
            </a:r>
            <a:endParaRPr lang="en-GB" sz="3200" dirty="0">
              <a:solidFill>
                <a:srgbClr val="FF0000"/>
              </a:solidFill>
              <a:latin typeface="+mn-lt"/>
            </a:endParaRPr>
          </a:p>
        </p:txBody>
      </p:sp>
      <p:sp>
        <p:nvSpPr>
          <p:cNvPr id="3" name="Content Placeholder 2">
            <a:extLst>
              <a:ext uri="{FF2B5EF4-FFF2-40B4-BE49-F238E27FC236}">
                <a16:creationId xmlns:a16="http://schemas.microsoft.com/office/drawing/2014/main" id="{37723582-965A-878A-11F6-0BCCC77282EB}"/>
              </a:ext>
            </a:extLst>
          </p:cNvPr>
          <p:cNvSpPr>
            <a:spLocks noGrp="1"/>
          </p:cNvSpPr>
          <p:nvPr>
            <p:ph idx="1"/>
          </p:nvPr>
        </p:nvSpPr>
        <p:spPr>
          <a:xfrm>
            <a:off x="838200" y="1558636"/>
            <a:ext cx="10515600" cy="4618327"/>
          </a:xfrm>
        </p:spPr>
        <p:txBody>
          <a:bodyPr>
            <a:normAutofit/>
          </a:bodyPr>
          <a:lstStyle/>
          <a:p>
            <a:pPr>
              <a:buFont typeface="Wingdings" panose="05000000000000000000" pitchFamily="2" charset="2"/>
              <a:buChar char="§"/>
            </a:pPr>
            <a:r>
              <a:rPr lang="en-US" sz="2400" dirty="0">
                <a:latin typeface="+mn-lt"/>
              </a:rPr>
              <a:t>Principle 1 </a:t>
            </a:r>
          </a:p>
          <a:p>
            <a:pPr marL="0" indent="0">
              <a:buNone/>
            </a:pPr>
            <a:r>
              <a:rPr lang="en-US" sz="2400" dirty="0">
                <a:latin typeface="+mn-lt"/>
              </a:rPr>
              <a:t>Gather evidence to </a:t>
            </a:r>
            <a:r>
              <a:rPr lang="en-US" sz="2400" b="1" dirty="0">
                <a:latin typeface="+mn-lt"/>
              </a:rPr>
              <a:t>celebrate</a:t>
            </a:r>
            <a:r>
              <a:rPr lang="en-US" sz="2400" dirty="0">
                <a:latin typeface="+mn-lt"/>
              </a:rPr>
              <a:t> strength,</a:t>
            </a:r>
            <a:r>
              <a:rPr lang="en-US" sz="2400" b="1" dirty="0">
                <a:latin typeface="+mn-lt"/>
              </a:rPr>
              <a:t> validate </a:t>
            </a:r>
            <a:r>
              <a:rPr lang="en-US" sz="2400" dirty="0">
                <a:latin typeface="+mn-lt"/>
              </a:rPr>
              <a:t>leaders’ priorities and </a:t>
            </a:r>
            <a:r>
              <a:rPr lang="en-US" sz="2400" b="1" dirty="0">
                <a:latin typeface="+mn-lt"/>
              </a:rPr>
              <a:t>highlight</a:t>
            </a:r>
            <a:r>
              <a:rPr lang="en-US" sz="2400" dirty="0">
                <a:latin typeface="+mn-lt"/>
              </a:rPr>
              <a:t> where improvement needed considering how pupils</a:t>
            </a:r>
          </a:p>
          <a:p>
            <a:pPr marL="0" indent="0">
              <a:buNone/>
            </a:pPr>
            <a:r>
              <a:rPr lang="en-US" sz="2400" i="1" dirty="0">
                <a:latin typeface="+mn-lt"/>
              </a:rPr>
              <a:t>Achieve ,Belong ,Thrive</a:t>
            </a:r>
          </a:p>
          <a:p>
            <a:pPr>
              <a:buFont typeface="Wingdings" panose="05000000000000000000" pitchFamily="2" charset="2"/>
              <a:buChar char="§"/>
            </a:pPr>
            <a:r>
              <a:rPr lang="en-US" sz="2400" dirty="0">
                <a:latin typeface="+mn-lt"/>
              </a:rPr>
              <a:t>Principle 2</a:t>
            </a:r>
          </a:p>
          <a:p>
            <a:pPr marL="0" indent="0">
              <a:buNone/>
            </a:pPr>
            <a:r>
              <a:rPr lang="en-US" sz="2400" dirty="0">
                <a:latin typeface="+mn-lt"/>
              </a:rPr>
              <a:t>Leadership and inclusion and positive safeguarding culture</a:t>
            </a:r>
          </a:p>
          <a:p>
            <a:pPr>
              <a:buFont typeface="Wingdings" panose="05000000000000000000" pitchFamily="2" charset="2"/>
              <a:buChar char="§"/>
            </a:pPr>
            <a:r>
              <a:rPr lang="en-US" sz="2400" dirty="0">
                <a:latin typeface="+mn-lt"/>
              </a:rPr>
              <a:t>Principle 3</a:t>
            </a:r>
          </a:p>
          <a:p>
            <a:pPr>
              <a:buFont typeface="Wingdings" panose="05000000000000000000" pitchFamily="2" charset="2"/>
              <a:buChar char="§"/>
            </a:pPr>
            <a:r>
              <a:rPr lang="en-US" sz="2400" dirty="0">
                <a:latin typeface="+mn-lt"/>
              </a:rPr>
              <a:t>Expected Standard is the starting point in the toolkit</a:t>
            </a:r>
          </a:p>
          <a:p>
            <a:endParaRPr lang="en-GB" dirty="0"/>
          </a:p>
        </p:txBody>
      </p:sp>
    </p:spTree>
    <p:extLst>
      <p:ext uri="{BB962C8B-B14F-4D97-AF65-F5344CB8AC3E}">
        <p14:creationId xmlns:p14="http://schemas.microsoft.com/office/powerpoint/2010/main" val="6637969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B5B9-FCF2-0DA3-BCCC-E3AC82321840}"/>
              </a:ext>
            </a:extLst>
          </p:cNvPr>
          <p:cNvSpPr>
            <a:spLocks noGrp="1"/>
          </p:cNvSpPr>
          <p:nvPr>
            <p:ph type="title"/>
          </p:nvPr>
        </p:nvSpPr>
        <p:spPr/>
        <p:txBody>
          <a:bodyPr>
            <a:normAutofit/>
          </a:bodyPr>
          <a:lstStyle/>
          <a:p>
            <a:r>
              <a:rPr lang="en-GB" sz="3600" dirty="0">
                <a:solidFill>
                  <a:srgbClr val="FF0000"/>
                </a:solidFill>
                <a:latin typeface="+mn-lt"/>
              </a:rPr>
              <a:t>Five point scale in the toolkit</a:t>
            </a:r>
          </a:p>
        </p:txBody>
      </p:sp>
      <p:sp>
        <p:nvSpPr>
          <p:cNvPr id="3" name="Content Placeholder 2">
            <a:extLst>
              <a:ext uri="{FF2B5EF4-FFF2-40B4-BE49-F238E27FC236}">
                <a16:creationId xmlns:a16="http://schemas.microsoft.com/office/drawing/2014/main" id="{B0FAEEE4-00A5-FC7A-407D-AEBD25674F6A}"/>
              </a:ext>
            </a:extLst>
          </p:cNvPr>
          <p:cNvSpPr>
            <a:spLocks noGrp="1"/>
          </p:cNvSpPr>
          <p:nvPr>
            <p:ph idx="1"/>
          </p:nvPr>
        </p:nvSpPr>
        <p:spPr/>
        <p:txBody>
          <a:bodyPr>
            <a:normAutofit/>
          </a:bodyPr>
          <a:lstStyle/>
          <a:p>
            <a:r>
              <a:rPr lang="en-GB" sz="2400" dirty="0">
                <a:latin typeface="+mn-lt"/>
              </a:rPr>
              <a:t>Exceptional</a:t>
            </a:r>
          </a:p>
          <a:p>
            <a:r>
              <a:rPr lang="en-GB" sz="2400" b="1" i="1" dirty="0">
                <a:latin typeface="+mn-lt"/>
              </a:rPr>
              <a:t>Strong Standard</a:t>
            </a:r>
          </a:p>
          <a:p>
            <a:r>
              <a:rPr lang="en-GB" sz="2400" b="1" i="1" dirty="0">
                <a:latin typeface="+mn-lt"/>
              </a:rPr>
              <a:t>Expected Standard</a:t>
            </a:r>
          </a:p>
          <a:p>
            <a:r>
              <a:rPr lang="en-GB" sz="2400" b="1" i="1" dirty="0">
                <a:latin typeface="+mn-lt"/>
              </a:rPr>
              <a:t>Needs Attention </a:t>
            </a:r>
          </a:p>
          <a:p>
            <a:r>
              <a:rPr lang="en-GB" sz="2400" dirty="0">
                <a:latin typeface="+mn-lt"/>
              </a:rPr>
              <a:t>Urgent Improvement</a:t>
            </a:r>
          </a:p>
          <a:p>
            <a:endParaRPr lang="en-GB" sz="2400" dirty="0">
              <a:latin typeface="+mn-lt"/>
            </a:endParaRPr>
          </a:p>
          <a:p>
            <a:r>
              <a:rPr lang="en-GB" sz="2400" dirty="0">
                <a:latin typeface="+mn-lt"/>
              </a:rPr>
              <a:t>Secure fit (meets all points)rather than a best fit</a:t>
            </a:r>
          </a:p>
          <a:p>
            <a:r>
              <a:rPr lang="en-GB" sz="2400" dirty="0">
                <a:latin typeface="+mn-lt"/>
              </a:rPr>
              <a:t>Exceptional </a:t>
            </a:r>
            <a:r>
              <a:rPr lang="en-GB" sz="2400" b="1" dirty="0">
                <a:latin typeface="+mn-lt"/>
              </a:rPr>
              <a:t>NOT</a:t>
            </a:r>
            <a:r>
              <a:rPr lang="en-GB" sz="2400" dirty="0">
                <a:latin typeface="+mn-lt"/>
              </a:rPr>
              <a:t> outstanding and Needs Attention is </a:t>
            </a:r>
            <a:r>
              <a:rPr lang="en-GB" sz="2400" b="1" dirty="0">
                <a:latin typeface="+mn-lt"/>
              </a:rPr>
              <a:t>NOT</a:t>
            </a:r>
            <a:r>
              <a:rPr lang="en-GB" sz="2400" dirty="0">
                <a:latin typeface="+mn-lt"/>
              </a:rPr>
              <a:t> Requires Improvement</a:t>
            </a:r>
          </a:p>
          <a:p>
            <a:endParaRPr lang="en-GB" dirty="0"/>
          </a:p>
        </p:txBody>
      </p:sp>
    </p:spTree>
    <p:extLst>
      <p:ext uri="{BB962C8B-B14F-4D97-AF65-F5344CB8AC3E}">
        <p14:creationId xmlns:p14="http://schemas.microsoft.com/office/powerpoint/2010/main" val="36173496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9F457-E554-D759-B403-3F4511AA29C6}"/>
              </a:ext>
            </a:extLst>
          </p:cNvPr>
          <p:cNvSpPr>
            <a:spLocks noGrp="1"/>
          </p:cNvSpPr>
          <p:nvPr>
            <p:ph type="title"/>
          </p:nvPr>
        </p:nvSpPr>
        <p:spPr>
          <a:xfrm>
            <a:off x="838200" y="365126"/>
            <a:ext cx="10515600" cy="861001"/>
          </a:xfrm>
        </p:spPr>
        <p:txBody>
          <a:bodyPr>
            <a:normAutofit/>
          </a:bodyPr>
          <a:lstStyle/>
          <a:p>
            <a:r>
              <a:rPr lang="en-GB" sz="3600" dirty="0">
                <a:solidFill>
                  <a:srgbClr val="FF0000"/>
                </a:solidFill>
                <a:latin typeface="+mn-lt"/>
              </a:rPr>
              <a:t>Categories</a:t>
            </a:r>
          </a:p>
        </p:txBody>
      </p:sp>
      <p:sp>
        <p:nvSpPr>
          <p:cNvPr id="3" name="Content Placeholder 2">
            <a:extLst>
              <a:ext uri="{FF2B5EF4-FFF2-40B4-BE49-F238E27FC236}">
                <a16:creationId xmlns:a16="http://schemas.microsoft.com/office/drawing/2014/main" id="{2955CA37-1C95-2ABF-4750-F40C05F4F382}"/>
              </a:ext>
            </a:extLst>
          </p:cNvPr>
          <p:cNvSpPr>
            <a:spLocks noGrp="1"/>
          </p:cNvSpPr>
          <p:nvPr>
            <p:ph idx="1"/>
          </p:nvPr>
        </p:nvSpPr>
        <p:spPr>
          <a:xfrm>
            <a:off x="838200" y="1413164"/>
            <a:ext cx="10515600" cy="4763799"/>
          </a:xfrm>
        </p:spPr>
        <p:txBody>
          <a:bodyPr>
            <a:normAutofit/>
          </a:bodyPr>
          <a:lstStyle/>
          <a:p>
            <a:r>
              <a:rPr lang="en-GB" sz="2400" dirty="0">
                <a:latin typeface="+mn-lt"/>
              </a:rPr>
              <a:t>Safeguarding –met / not met</a:t>
            </a:r>
          </a:p>
          <a:p>
            <a:r>
              <a:rPr lang="en-GB" sz="2400" dirty="0">
                <a:latin typeface="+mn-lt"/>
              </a:rPr>
              <a:t>Inclusion</a:t>
            </a:r>
          </a:p>
          <a:p>
            <a:r>
              <a:rPr lang="en-GB" sz="2400" dirty="0">
                <a:latin typeface="+mn-lt"/>
              </a:rPr>
              <a:t>Curriculum and Teaching</a:t>
            </a:r>
          </a:p>
          <a:p>
            <a:r>
              <a:rPr lang="en-GB" sz="2400" dirty="0">
                <a:latin typeface="+mn-lt"/>
              </a:rPr>
              <a:t>Achievement</a:t>
            </a:r>
          </a:p>
          <a:p>
            <a:r>
              <a:rPr lang="en-GB" sz="2400" dirty="0">
                <a:latin typeface="+mn-lt"/>
              </a:rPr>
              <a:t>Attendance and Behaviour</a:t>
            </a:r>
          </a:p>
          <a:p>
            <a:r>
              <a:rPr lang="en-GB" sz="2400" dirty="0">
                <a:latin typeface="+mn-lt"/>
              </a:rPr>
              <a:t>Personal Development and Well-Being</a:t>
            </a:r>
          </a:p>
          <a:p>
            <a:r>
              <a:rPr lang="en-GB" sz="2400" dirty="0">
                <a:latin typeface="+mn-lt"/>
              </a:rPr>
              <a:t>Leadership and governance</a:t>
            </a:r>
          </a:p>
          <a:p>
            <a:endParaRPr lang="en-GB" sz="2400" dirty="0">
              <a:latin typeface="+mn-lt"/>
            </a:endParaRPr>
          </a:p>
          <a:p>
            <a:r>
              <a:rPr lang="en-GB" sz="2400" dirty="0">
                <a:latin typeface="+mn-lt"/>
              </a:rPr>
              <a:t>EY</a:t>
            </a:r>
          </a:p>
          <a:p>
            <a:r>
              <a:rPr lang="en-GB" sz="2400" dirty="0">
                <a:latin typeface="+mn-lt"/>
              </a:rPr>
              <a:t>Post 16</a:t>
            </a:r>
          </a:p>
          <a:p>
            <a:endParaRPr lang="en-GB" dirty="0"/>
          </a:p>
        </p:txBody>
      </p:sp>
    </p:spTree>
    <p:extLst>
      <p:ext uri="{BB962C8B-B14F-4D97-AF65-F5344CB8AC3E}">
        <p14:creationId xmlns:p14="http://schemas.microsoft.com/office/powerpoint/2010/main" val="764429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E5E7-4381-8BE1-A522-5EE2352C5A51}"/>
              </a:ext>
            </a:extLst>
          </p:cNvPr>
          <p:cNvSpPr>
            <a:spLocks noGrp="1"/>
          </p:cNvSpPr>
          <p:nvPr>
            <p:ph type="title"/>
          </p:nvPr>
        </p:nvSpPr>
        <p:spPr>
          <a:xfrm>
            <a:off x="838200" y="365125"/>
            <a:ext cx="10515600" cy="1198707"/>
          </a:xfrm>
        </p:spPr>
        <p:txBody>
          <a:bodyPr>
            <a:normAutofit/>
          </a:bodyPr>
          <a:lstStyle/>
          <a:p>
            <a:r>
              <a:rPr lang="en-GB" sz="3600" dirty="0">
                <a:solidFill>
                  <a:srgbClr val="FF0000"/>
                </a:solidFill>
                <a:latin typeface="+mn-lt"/>
              </a:rPr>
              <a:t>Schools with a religious character</a:t>
            </a:r>
          </a:p>
        </p:txBody>
      </p:sp>
      <p:sp>
        <p:nvSpPr>
          <p:cNvPr id="3" name="Content Placeholder 2">
            <a:extLst>
              <a:ext uri="{FF2B5EF4-FFF2-40B4-BE49-F238E27FC236}">
                <a16:creationId xmlns:a16="http://schemas.microsoft.com/office/drawing/2014/main" id="{AE7A04B5-2624-2574-45A5-DA5834CC6C43}"/>
              </a:ext>
            </a:extLst>
          </p:cNvPr>
          <p:cNvSpPr>
            <a:spLocks noGrp="1"/>
          </p:cNvSpPr>
          <p:nvPr>
            <p:ph idx="1"/>
          </p:nvPr>
        </p:nvSpPr>
        <p:spPr>
          <a:xfrm>
            <a:off x="838200" y="1517073"/>
            <a:ext cx="10515600" cy="4659890"/>
          </a:xfrm>
        </p:spPr>
        <p:txBody>
          <a:bodyPr/>
          <a:lstStyle/>
          <a:p>
            <a:r>
              <a:rPr lang="en-GB" sz="2400" dirty="0">
                <a:latin typeface="+mn-lt"/>
              </a:rPr>
              <a:t>Voluntary Aided with religious character -do not inspect RE or collective worship</a:t>
            </a:r>
          </a:p>
          <a:p>
            <a:endParaRPr lang="en-GB" sz="2400" dirty="0">
              <a:latin typeface="+mn-lt"/>
            </a:endParaRPr>
          </a:p>
          <a:p>
            <a:r>
              <a:rPr lang="en-GB" sz="2400" dirty="0">
                <a:latin typeface="+mn-lt"/>
              </a:rPr>
              <a:t>However, will not stop inspectors from gathering evidence from any aspect of school’s work to evaluate Personal Development and Well-Being or Attendance and Behaviour including RE lessons and assemblies</a:t>
            </a:r>
          </a:p>
          <a:p>
            <a:endParaRPr lang="en-GB" sz="2400" dirty="0">
              <a:latin typeface="+mn-lt"/>
            </a:endParaRPr>
          </a:p>
          <a:p>
            <a:r>
              <a:rPr lang="en-GB" sz="2400" dirty="0">
                <a:latin typeface="+mn-lt"/>
              </a:rPr>
              <a:t>Will check date of S48 and when next due to be included in report card</a:t>
            </a:r>
          </a:p>
          <a:p>
            <a:endParaRPr lang="en-GB" dirty="0"/>
          </a:p>
        </p:txBody>
      </p:sp>
    </p:spTree>
    <p:extLst>
      <p:ext uri="{BB962C8B-B14F-4D97-AF65-F5344CB8AC3E}">
        <p14:creationId xmlns:p14="http://schemas.microsoft.com/office/powerpoint/2010/main" val="37423489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57A6A-23A5-E56E-4D92-853E9A9501C7}"/>
              </a:ext>
            </a:extLst>
          </p:cNvPr>
          <p:cNvSpPr>
            <a:spLocks noGrp="1"/>
          </p:cNvSpPr>
          <p:nvPr>
            <p:ph type="title"/>
          </p:nvPr>
        </p:nvSpPr>
        <p:spPr/>
        <p:txBody>
          <a:bodyPr>
            <a:normAutofit/>
          </a:bodyPr>
          <a:lstStyle/>
          <a:p>
            <a:r>
              <a:rPr lang="en-GB" sz="3600" dirty="0">
                <a:solidFill>
                  <a:srgbClr val="FF0000"/>
                </a:solidFill>
                <a:latin typeface="Calibri" panose="020F0502020204030204" pitchFamily="34" charset="0"/>
                <a:ea typeface="Calibri" panose="020F0502020204030204" pitchFamily="34" charset="0"/>
                <a:cs typeface="Calibri" panose="020F0502020204030204" pitchFamily="34" charset="0"/>
              </a:rPr>
              <a:t>Telephone call</a:t>
            </a:r>
          </a:p>
        </p:txBody>
      </p:sp>
      <p:sp>
        <p:nvSpPr>
          <p:cNvPr id="3" name="Content Placeholder 2">
            <a:extLst>
              <a:ext uri="{FF2B5EF4-FFF2-40B4-BE49-F238E27FC236}">
                <a16:creationId xmlns:a16="http://schemas.microsoft.com/office/drawing/2014/main" id="{155CAC46-41FB-7B8E-0A03-823868A46C42}"/>
              </a:ext>
            </a:extLst>
          </p:cNvPr>
          <p:cNvSpPr>
            <a:spLocks noGrp="1"/>
          </p:cNvSpPr>
          <p:nvPr>
            <p:ph idx="1"/>
          </p:nvPr>
        </p:nvSpPr>
        <p:spPr/>
        <p:txBody>
          <a:bodyPr/>
          <a:lstStyle/>
          <a:p>
            <a:r>
              <a:rPr lang="en-GB" sz="2400" dirty="0">
                <a:latin typeface="+mn-lt"/>
              </a:rPr>
              <a:t>Between 9.30 and 10am</a:t>
            </a:r>
          </a:p>
          <a:p>
            <a:r>
              <a:rPr lang="en-GB" sz="2400" dirty="0">
                <a:latin typeface="+mn-lt"/>
              </a:rPr>
              <a:t>Nominee- school nominate to work closely with inspectors (optional training available)</a:t>
            </a:r>
          </a:p>
          <a:p>
            <a:r>
              <a:rPr lang="en-GB" sz="2400" dirty="0">
                <a:latin typeface="+mn-lt"/>
              </a:rPr>
              <a:t>Agree planning call (90 mins  not recorded) –usually video with Senior leaders and  nominee if chosen</a:t>
            </a:r>
          </a:p>
          <a:p>
            <a:r>
              <a:rPr lang="en-GB" sz="2400" dirty="0">
                <a:latin typeface="+mn-lt"/>
              </a:rPr>
              <a:t>Professional discussion –top level view 3 parts introduction, school context, planning timetable of day 1</a:t>
            </a:r>
          </a:p>
          <a:p>
            <a:r>
              <a:rPr lang="en-GB" sz="2400" dirty="0">
                <a:latin typeface="+mn-lt"/>
              </a:rPr>
              <a:t>If school offers before/after school for own pupils, must consider provision as part of school inspection</a:t>
            </a:r>
          </a:p>
          <a:p>
            <a:endParaRPr lang="en-GB" dirty="0"/>
          </a:p>
        </p:txBody>
      </p:sp>
    </p:spTree>
    <p:extLst>
      <p:ext uri="{BB962C8B-B14F-4D97-AF65-F5344CB8AC3E}">
        <p14:creationId xmlns:p14="http://schemas.microsoft.com/office/powerpoint/2010/main" val="3278747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019DA-C9FC-709F-4A84-C0C355FB2292}"/>
              </a:ext>
            </a:extLst>
          </p:cNvPr>
          <p:cNvSpPr>
            <a:spLocks noGrp="1"/>
          </p:cNvSpPr>
          <p:nvPr>
            <p:ph type="title"/>
          </p:nvPr>
        </p:nvSpPr>
        <p:spPr/>
        <p:txBody>
          <a:bodyPr>
            <a:normAutofit/>
          </a:bodyPr>
          <a:lstStyle/>
          <a:p>
            <a:r>
              <a:rPr lang="en-GB" sz="3600" dirty="0">
                <a:solidFill>
                  <a:srgbClr val="FF0000"/>
                </a:solidFill>
                <a:latin typeface="+mn-lt"/>
              </a:rPr>
              <a:t>Understanding context and priorities</a:t>
            </a:r>
          </a:p>
        </p:txBody>
      </p:sp>
      <p:sp>
        <p:nvSpPr>
          <p:cNvPr id="3" name="Content Placeholder 2">
            <a:extLst>
              <a:ext uri="{FF2B5EF4-FFF2-40B4-BE49-F238E27FC236}">
                <a16:creationId xmlns:a16="http://schemas.microsoft.com/office/drawing/2014/main" id="{93896760-964D-641E-F10B-90C93CED85A1}"/>
              </a:ext>
            </a:extLst>
          </p:cNvPr>
          <p:cNvSpPr>
            <a:spLocks noGrp="1"/>
          </p:cNvSpPr>
          <p:nvPr>
            <p:ph idx="1"/>
          </p:nvPr>
        </p:nvSpPr>
        <p:spPr/>
        <p:txBody>
          <a:bodyPr/>
          <a:lstStyle/>
          <a:p>
            <a:r>
              <a:rPr lang="en-GB" sz="2400" dirty="0">
                <a:latin typeface="+mn-lt"/>
              </a:rPr>
              <a:t>Looking at:</a:t>
            </a:r>
          </a:p>
          <a:p>
            <a:endParaRPr lang="en-GB" sz="2400" dirty="0">
              <a:latin typeface="+mn-lt"/>
            </a:endParaRPr>
          </a:p>
          <a:p>
            <a:r>
              <a:rPr lang="en-GB" sz="2400" dirty="0">
                <a:latin typeface="+mn-lt"/>
              </a:rPr>
              <a:t>Changes  since last inspection – maintain and improve standards</a:t>
            </a:r>
          </a:p>
          <a:p>
            <a:endParaRPr lang="en-GB" sz="2400" dirty="0">
              <a:latin typeface="+mn-lt"/>
            </a:endParaRPr>
          </a:p>
          <a:p>
            <a:r>
              <a:rPr lang="en-GB" sz="2400" dirty="0">
                <a:latin typeface="+mn-lt"/>
              </a:rPr>
              <a:t>Evaluation of strengths and priorities –where leaders believe they are on the 5 point scale</a:t>
            </a:r>
          </a:p>
          <a:p>
            <a:endParaRPr lang="en-GB" sz="2400" dirty="0">
              <a:latin typeface="+mn-lt"/>
            </a:endParaRPr>
          </a:p>
          <a:p>
            <a:r>
              <a:rPr lang="en-GB" sz="2400" dirty="0">
                <a:latin typeface="+mn-lt"/>
              </a:rPr>
              <a:t>Leaders approach to inclusion: do they identify/support/curriculum organisation</a:t>
            </a:r>
          </a:p>
          <a:p>
            <a:endParaRPr lang="en-GB" dirty="0"/>
          </a:p>
        </p:txBody>
      </p:sp>
    </p:spTree>
    <p:extLst>
      <p:ext uri="{BB962C8B-B14F-4D97-AF65-F5344CB8AC3E}">
        <p14:creationId xmlns:p14="http://schemas.microsoft.com/office/powerpoint/2010/main" val="2884878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13BD0-D02E-677A-E004-DD2E17C465EE}"/>
              </a:ext>
            </a:extLst>
          </p:cNvPr>
          <p:cNvSpPr>
            <a:spLocks noGrp="1"/>
          </p:cNvSpPr>
          <p:nvPr>
            <p:ph type="title"/>
          </p:nvPr>
        </p:nvSpPr>
        <p:spPr>
          <a:xfrm>
            <a:off x="838200" y="365125"/>
            <a:ext cx="10515600" cy="725920"/>
          </a:xfrm>
        </p:spPr>
        <p:txBody>
          <a:bodyPr>
            <a:normAutofit/>
          </a:bodyPr>
          <a:lstStyle/>
          <a:p>
            <a:r>
              <a:rPr lang="en-GB" sz="3600" dirty="0">
                <a:solidFill>
                  <a:srgbClr val="FF0000"/>
                </a:solidFill>
              </a:rPr>
              <a:t>During inspection meetings with: </a:t>
            </a:r>
          </a:p>
        </p:txBody>
      </p:sp>
      <p:sp>
        <p:nvSpPr>
          <p:cNvPr id="3" name="Content Placeholder 2">
            <a:extLst>
              <a:ext uri="{FF2B5EF4-FFF2-40B4-BE49-F238E27FC236}">
                <a16:creationId xmlns:a16="http://schemas.microsoft.com/office/drawing/2014/main" id="{C51CA867-39AC-7AD5-B0A8-DB36AD24F2D1}"/>
              </a:ext>
            </a:extLst>
          </p:cNvPr>
          <p:cNvSpPr>
            <a:spLocks noGrp="1"/>
          </p:cNvSpPr>
          <p:nvPr>
            <p:ph idx="1"/>
          </p:nvPr>
        </p:nvSpPr>
        <p:spPr>
          <a:xfrm>
            <a:off x="838200" y="1148196"/>
            <a:ext cx="10515600" cy="5028768"/>
          </a:xfrm>
        </p:spPr>
        <p:txBody>
          <a:bodyPr>
            <a:normAutofit/>
          </a:bodyPr>
          <a:lstStyle/>
          <a:p>
            <a:r>
              <a:rPr lang="en-GB" sz="2000" dirty="0">
                <a:latin typeface="+mn-lt"/>
              </a:rPr>
              <a:t>DSL</a:t>
            </a:r>
          </a:p>
          <a:p>
            <a:r>
              <a:rPr lang="en-GB" sz="2000" dirty="0">
                <a:latin typeface="+mn-lt"/>
              </a:rPr>
              <a:t>SENDCo</a:t>
            </a:r>
          </a:p>
          <a:p>
            <a:r>
              <a:rPr lang="en-GB" sz="2000" dirty="0">
                <a:latin typeface="+mn-lt"/>
              </a:rPr>
              <a:t>Those responsible for Governance</a:t>
            </a:r>
          </a:p>
          <a:p>
            <a:r>
              <a:rPr lang="en-GB" sz="2000" dirty="0">
                <a:latin typeface="+mn-lt"/>
              </a:rPr>
              <a:t>DLAC</a:t>
            </a:r>
          </a:p>
          <a:p>
            <a:r>
              <a:rPr lang="en-GB" sz="2000" dirty="0">
                <a:latin typeface="+mn-lt"/>
              </a:rPr>
              <a:t>Staff</a:t>
            </a:r>
          </a:p>
          <a:p>
            <a:r>
              <a:rPr lang="en-GB" sz="2000" dirty="0">
                <a:latin typeface="+mn-lt"/>
              </a:rPr>
              <a:t>Parents</a:t>
            </a:r>
          </a:p>
          <a:p>
            <a:r>
              <a:rPr lang="en-GB" sz="2000" dirty="0">
                <a:latin typeface="+mn-lt"/>
              </a:rPr>
              <a:t>Diocese</a:t>
            </a:r>
          </a:p>
          <a:p>
            <a:r>
              <a:rPr lang="en-GB" sz="2000" dirty="0">
                <a:latin typeface="+mn-lt"/>
              </a:rPr>
              <a:t>LA</a:t>
            </a:r>
          </a:p>
          <a:p>
            <a:r>
              <a:rPr lang="en-GB" sz="2000" dirty="0">
                <a:latin typeface="+mn-lt"/>
              </a:rPr>
              <a:t>CEO</a:t>
            </a:r>
          </a:p>
          <a:p>
            <a:r>
              <a:rPr lang="en-GB" sz="2000" dirty="0">
                <a:latin typeface="+mn-lt"/>
              </a:rPr>
              <a:t>Chair of Board of trustees (as many trustees as available) –oversight of s/g behaviour and curriculum.</a:t>
            </a:r>
          </a:p>
          <a:p>
            <a:endParaRPr lang="en-GB" dirty="0"/>
          </a:p>
        </p:txBody>
      </p:sp>
    </p:spTree>
    <p:extLst>
      <p:ext uri="{BB962C8B-B14F-4D97-AF65-F5344CB8AC3E}">
        <p14:creationId xmlns:p14="http://schemas.microsoft.com/office/powerpoint/2010/main" val="13063608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0528-089B-4675-EFB6-9BE27E86388E}"/>
              </a:ext>
            </a:extLst>
          </p:cNvPr>
          <p:cNvSpPr>
            <a:spLocks noGrp="1"/>
          </p:cNvSpPr>
          <p:nvPr>
            <p:ph type="title"/>
          </p:nvPr>
        </p:nvSpPr>
        <p:spPr>
          <a:xfrm>
            <a:off x="838200" y="365126"/>
            <a:ext cx="10515600" cy="1167534"/>
          </a:xfrm>
        </p:spPr>
        <p:txBody>
          <a:bodyPr>
            <a:normAutofit/>
          </a:bodyPr>
          <a:lstStyle/>
          <a:p>
            <a:r>
              <a:rPr lang="en-GB" sz="3600" dirty="0">
                <a:solidFill>
                  <a:srgbClr val="FF0000"/>
                </a:solidFill>
                <a:latin typeface="Calibri" panose="020F0502020204030204" pitchFamily="34" charset="0"/>
                <a:ea typeface="Calibri" panose="020F0502020204030204" pitchFamily="34" charset="0"/>
                <a:cs typeface="Calibri" panose="020F0502020204030204" pitchFamily="34" charset="0"/>
              </a:rPr>
              <a:t>Day 1 split into 2 parts :Part 1</a:t>
            </a:r>
          </a:p>
        </p:txBody>
      </p:sp>
      <p:sp>
        <p:nvSpPr>
          <p:cNvPr id="3" name="Content Placeholder 2">
            <a:extLst>
              <a:ext uri="{FF2B5EF4-FFF2-40B4-BE49-F238E27FC236}">
                <a16:creationId xmlns:a16="http://schemas.microsoft.com/office/drawing/2014/main" id="{3331DF89-9A4E-0499-F9D3-76F2C77C6EC0}"/>
              </a:ext>
            </a:extLst>
          </p:cNvPr>
          <p:cNvSpPr>
            <a:spLocks noGrp="1"/>
          </p:cNvSpPr>
          <p:nvPr>
            <p:ph idx="1"/>
          </p:nvPr>
        </p:nvSpPr>
        <p:spPr>
          <a:xfrm>
            <a:off x="838200" y="1532660"/>
            <a:ext cx="10515600" cy="4644303"/>
          </a:xfrm>
        </p:spPr>
        <p:txBody>
          <a:bodyPr>
            <a:normAutofit/>
          </a:bodyPr>
          <a:lstStyle/>
          <a:p>
            <a:r>
              <a:rPr lang="en-GB" sz="2400" dirty="0">
                <a:latin typeface="+mn-lt"/>
              </a:rPr>
              <a:t>HT at start of day </a:t>
            </a:r>
          </a:p>
          <a:p>
            <a:r>
              <a:rPr lang="en-GB" sz="2400" dirty="0">
                <a:latin typeface="+mn-lt"/>
              </a:rPr>
              <a:t>Meet staff ,SCR, sample list</a:t>
            </a:r>
          </a:p>
          <a:p>
            <a:r>
              <a:rPr lang="en-GB" sz="2400" dirty="0">
                <a:latin typeface="+mn-lt"/>
              </a:rPr>
              <a:t>Meet with SENDCo  and DSL</a:t>
            </a:r>
          </a:p>
          <a:p>
            <a:r>
              <a:rPr lang="en-GB" sz="2400" dirty="0">
                <a:latin typeface="+mn-lt"/>
              </a:rPr>
              <a:t>Learning walks with leaders</a:t>
            </a:r>
          </a:p>
          <a:p>
            <a:r>
              <a:rPr lang="en-GB" sz="2400" dirty="0">
                <a:latin typeface="+mn-lt"/>
              </a:rPr>
              <a:t>Discussion with pupils at start of day and social times</a:t>
            </a:r>
          </a:p>
          <a:p>
            <a:r>
              <a:rPr lang="en-GB" sz="2400" dirty="0">
                <a:latin typeface="+mn-lt"/>
              </a:rPr>
              <a:t>Consider in detail experience of sample pupils</a:t>
            </a:r>
          </a:p>
          <a:p>
            <a:r>
              <a:rPr lang="en-GB" sz="2400" dirty="0">
                <a:latin typeface="+mn-lt"/>
              </a:rPr>
              <a:t>Late morning  meeting  Team and SLT–reflect on evidence so far focusing on toolkit expected standard</a:t>
            </a:r>
          </a:p>
          <a:p>
            <a:r>
              <a:rPr lang="en-GB" sz="2400" dirty="0">
                <a:latin typeface="+mn-lt"/>
              </a:rPr>
              <a:t>Discuss areas to explore in more details in Part 2</a:t>
            </a:r>
          </a:p>
          <a:p>
            <a:endParaRPr lang="en-GB" dirty="0"/>
          </a:p>
        </p:txBody>
      </p:sp>
    </p:spTree>
    <p:extLst>
      <p:ext uri="{BB962C8B-B14F-4D97-AF65-F5344CB8AC3E}">
        <p14:creationId xmlns:p14="http://schemas.microsoft.com/office/powerpoint/2010/main" val="14645800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71F83-6509-DBE2-6EF1-5173FD2D6929}"/>
              </a:ext>
            </a:extLst>
          </p:cNvPr>
          <p:cNvSpPr>
            <a:spLocks noGrp="1"/>
          </p:cNvSpPr>
          <p:nvPr>
            <p:ph type="title"/>
          </p:nvPr>
        </p:nvSpPr>
        <p:spPr>
          <a:xfrm>
            <a:off x="838200" y="365126"/>
            <a:ext cx="10515600" cy="1037648"/>
          </a:xfrm>
        </p:spPr>
        <p:txBody>
          <a:bodyPr>
            <a:normAutofit/>
          </a:bodyPr>
          <a:lstStyle/>
          <a:p>
            <a:r>
              <a:rPr lang="en-GB" sz="3600" dirty="0">
                <a:solidFill>
                  <a:srgbClr val="FF0000"/>
                </a:solidFill>
                <a:latin typeface="+mn-lt"/>
              </a:rPr>
              <a:t>Part 2</a:t>
            </a:r>
          </a:p>
        </p:txBody>
      </p:sp>
      <p:sp>
        <p:nvSpPr>
          <p:cNvPr id="3" name="Content Placeholder 2">
            <a:extLst>
              <a:ext uri="{FF2B5EF4-FFF2-40B4-BE49-F238E27FC236}">
                <a16:creationId xmlns:a16="http://schemas.microsoft.com/office/drawing/2014/main" id="{B7E2E0A6-946F-C280-5442-F9FB79EB421F}"/>
              </a:ext>
            </a:extLst>
          </p:cNvPr>
          <p:cNvSpPr>
            <a:spLocks noGrp="1"/>
          </p:cNvSpPr>
          <p:nvPr>
            <p:ph idx="1"/>
          </p:nvPr>
        </p:nvSpPr>
        <p:spPr>
          <a:xfrm>
            <a:off x="838200" y="1402774"/>
            <a:ext cx="10515600" cy="4774189"/>
          </a:xfrm>
        </p:spPr>
        <p:txBody>
          <a:bodyPr>
            <a:normAutofit/>
          </a:bodyPr>
          <a:lstStyle/>
          <a:p>
            <a:r>
              <a:rPr lang="en-GB" sz="2400" dirty="0">
                <a:latin typeface="+mn-lt"/>
              </a:rPr>
              <a:t>Focused leadership meeting</a:t>
            </a:r>
          </a:p>
          <a:p>
            <a:r>
              <a:rPr lang="en-GB" sz="2400" dirty="0">
                <a:latin typeface="+mn-lt"/>
              </a:rPr>
              <a:t>Lesson visits /learning walks </a:t>
            </a:r>
          </a:p>
          <a:p>
            <a:r>
              <a:rPr lang="en-GB" sz="2400" dirty="0">
                <a:latin typeface="+mn-lt"/>
              </a:rPr>
              <a:t>Planned discussion with pupils</a:t>
            </a:r>
          </a:p>
          <a:p>
            <a:r>
              <a:rPr lang="en-GB" sz="2400" dirty="0">
                <a:latin typeface="+mn-lt"/>
              </a:rPr>
              <a:t>Meetings with staff</a:t>
            </a:r>
          </a:p>
          <a:p>
            <a:r>
              <a:rPr lang="en-GB" sz="2400" dirty="0">
                <a:latin typeface="+mn-lt"/>
              </a:rPr>
              <a:t>Case sampling</a:t>
            </a:r>
          </a:p>
          <a:p>
            <a:endParaRPr lang="en-GB" dirty="0"/>
          </a:p>
        </p:txBody>
      </p:sp>
    </p:spTree>
    <p:extLst>
      <p:ext uri="{BB962C8B-B14F-4D97-AF65-F5344CB8AC3E}">
        <p14:creationId xmlns:p14="http://schemas.microsoft.com/office/powerpoint/2010/main" val="2503893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3F7AE-0B92-82BB-F6C7-E74067551E1B}"/>
              </a:ext>
            </a:extLst>
          </p:cNvPr>
          <p:cNvSpPr>
            <a:spLocks noGrp="1"/>
          </p:cNvSpPr>
          <p:nvPr>
            <p:ph type="title"/>
          </p:nvPr>
        </p:nvSpPr>
        <p:spPr/>
        <p:txBody>
          <a:bodyPr>
            <a:normAutofit/>
          </a:bodyPr>
          <a:lstStyle/>
          <a:p>
            <a:r>
              <a:rPr lang="en-GB" sz="3600" dirty="0">
                <a:solidFill>
                  <a:srgbClr val="FF0000"/>
                </a:solidFill>
                <a:latin typeface="+mn-lt"/>
              </a:rPr>
              <a:t>Learning walks agreed focus with leaders</a:t>
            </a:r>
          </a:p>
        </p:txBody>
      </p:sp>
      <p:sp>
        <p:nvSpPr>
          <p:cNvPr id="3" name="Content Placeholder 2">
            <a:extLst>
              <a:ext uri="{FF2B5EF4-FFF2-40B4-BE49-F238E27FC236}">
                <a16:creationId xmlns:a16="http://schemas.microsoft.com/office/drawing/2014/main" id="{AC602845-3835-4B44-7A04-2D0633B3ABC7}"/>
              </a:ext>
            </a:extLst>
          </p:cNvPr>
          <p:cNvSpPr>
            <a:spLocks noGrp="1"/>
          </p:cNvSpPr>
          <p:nvPr>
            <p:ph idx="1"/>
          </p:nvPr>
        </p:nvSpPr>
        <p:spPr/>
        <p:txBody>
          <a:bodyPr>
            <a:normAutofit/>
          </a:bodyPr>
          <a:lstStyle/>
          <a:p>
            <a:endParaRPr lang="en-GB" sz="2400" dirty="0">
              <a:latin typeface="+mn-lt"/>
            </a:endParaRPr>
          </a:p>
          <a:p>
            <a:r>
              <a:rPr lang="en-GB" sz="2400" dirty="0">
                <a:latin typeface="+mn-lt"/>
              </a:rPr>
              <a:t>Leadership- an opportunity to demonstrate how priorities and actions taken are realised – looking at a broad sample of lessons to discuss impact of leaders’ work</a:t>
            </a:r>
          </a:p>
          <a:p>
            <a:r>
              <a:rPr lang="en-GB" sz="2400" dirty="0">
                <a:latin typeface="+mn-lt"/>
              </a:rPr>
              <a:t>Inclusion: typically with SENDCo/ Inclusion lead – outcomes and experience for SEND PP etc</a:t>
            </a:r>
          </a:p>
          <a:p>
            <a:r>
              <a:rPr lang="en-GB" sz="2400" dirty="0">
                <a:latin typeface="+mn-lt"/>
              </a:rPr>
              <a:t>Curriculum: establish how well pupils are learning intended curriculum</a:t>
            </a:r>
          </a:p>
          <a:p>
            <a:r>
              <a:rPr lang="en-GB" sz="2400" dirty="0">
                <a:latin typeface="+mn-lt"/>
              </a:rPr>
              <a:t>Despite being  focused learning walks they are also an opportunity to gather evidence for other areas </a:t>
            </a:r>
            <a:r>
              <a:rPr lang="en-GB" sz="2400" dirty="0" err="1">
                <a:latin typeface="+mn-lt"/>
              </a:rPr>
              <a:t>eg</a:t>
            </a:r>
            <a:r>
              <a:rPr lang="en-GB" sz="2400" dirty="0">
                <a:latin typeface="+mn-lt"/>
              </a:rPr>
              <a:t> PD/WB etc</a:t>
            </a:r>
          </a:p>
          <a:p>
            <a:r>
              <a:rPr lang="en-GB" sz="2400" dirty="0">
                <a:latin typeface="+mn-lt"/>
              </a:rPr>
              <a:t>During  or soon after  inspectors will share summary of evaluations with leaders</a:t>
            </a:r>
          </a:p>
          <a:p>
            <a:endParaRPr lang="en-GB" dirty="0"/>
          </a:p>
        </p:txBody>
      </p:sp>
    </p:spTree>
    <p:extLst>
      <p:ext uri="{BB962C8B-B14F-4D97-AF65-F5344CB8AC3E}">
        <p14:creationId xmlns:p14="http://schemas.microsoft.com/office/powerpoint/2010/main" val="994838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19D2C-CA54-8861-B4C0-77BE74C4157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6C4A38F0-71B4-20D8-D064-4BBACD57CFF3}"/>
              </a:ext>
            </a:extLst>
          </p:cNvPr>
          <p:cNvSpPr txBox="1"/>
          <p:nvPr/>
        </p:nvSpPr>
        <p:spPr>
          <a:xfrm>
            <a:off x="88490" y="194690"/>
            <a:ext cx="6097904" cy="3970318"/>
          </a:xfrm>
          <a:prstGeom prst="rect">
            <a:avLst/>
          </a:prstGeom>
          <a:noFill/>
        </p:spPr>
        <p:txBody>
          <a:bodyPr wrap="square">
            <a:spAutoFit/>
          </a:bodyPr>
          <a:lstStyle/>
          <a:p>
            <a:r>
              <a:rPr lang="en-GB" b="1" dirty="0">
                <a:latin typeface="Poppins" panose="00000500000000000000" pitchFamily="2" charset="0"/>
                <a:cs typeface="Poppins" panose="00000500000000000000" pitchFamily="2" charset="0"/>
              </a:rPr>
              <a:t>A Prayer for Catholic Schools. </a:t>
            </a:r>
          </a:p>
          <a:p>
            <a:endParaRPr lang="en-GB" dirty="0">
              <a:latin typeface="Poppins" panose="00000500000000000000" pitchFamily="2" charset="0"/>
              <a:cs typeface="Poppins" panose="00000500000000000000" pitchFamily="2" charset="0"/>
            </a:endParaRPr>
          </a:p>
          <a:p>
            <a:r>
              <a:rPr lang="en-GB" dirty="0">
                <a:latin typeface="Poppins" panose="00000500000000000000" pitchFamily="2" charset="0"/>
                <a:cs typeface="Poppins" panose="00000500000000000000" pitchFamily="2" charset="0"/>
              </a:rPr>
              <a:t>Almighty God, </a:t>
            </a:r>
          </a:p>
          <a:p>
            <a:r>
              <a:rPr lang="en-GB" dirty="0">
                <a:latin typeface="Poppins" panose="00000500000000000000" pitchFamily="2" charset="0"/>
                <a:cs typeface="Poppins" panose="00000500000000000000" pitchFamily="2" charset="0"/>
              </a:rPr>
              <a:t>You sent forth your Son </a:t>
            </a:r>
          </a:p>
          <a:p>
            <a:r>
              <a:rPr lang="en-GB" dirty="0">
                <a:latin typeface="Poppins" panose="00000500000000000000" pitchFamily="2" charset="0"/>
                <a:cs typeface="Poppins" panose="00000500000000000000" pitchFamily="2" charset="0"/>
              </a:rPr>
              <a:t>as a beacon of hope for all people. </a:t>
            </a:r>
          </a:p>
          <a:p>
            <a:r>
              <a:rPr lang="en-GB" dirty="0">
                <a:latin typeface="Poppins" panose="00000500000000000000" pitchFamily="2" charset="0"/>
                <a:cs typeface="Poppins" panose="00000500000000000000" pitchFamily="2" charset="0"/>
              </a:rPr>
              <a:t>As a Teacher, He has given us the prime example </a:t>
            </a:r>
          </a:p>
          <a:p>
            <a:r>
              <a:rPr lang="en-GB" dirty="0">
                <a:latin typeface="Poppins" panose="00000500000000000000" pitchFamily="2" charset="0"/>
                <a:cs typeface="Poppins" panose="00000500000000000000" pitchFamily="2" charset="0"/>
              </a:rPr>
              <a:t>of the importance of education. </a:t>
            </a:r>
          </a:p>
          <a:p>
            <a:r>
              <a:rPr lang="en-GB" dirty="0">
                <a:latin typeface="Poppins" panose="00000500000000000000" pitchFamily="2" charset="0"/>
                <a:cs typeface="Poppins" panose="00000500000000000000" pitchFamily="2" charset="0"/>
              </a:rPr>
              <a:t>As disciples, we look to him </a:t>
            </a:r>
          </a:p>
          <a:p>
            <a:r>
              <a:rPr lang="en-GB" dirty="0">
                <a:latin typeface="Poppins" panose="00000500000000000000" pitchFamily="2" charset="0"/>
                <a:cs typeface="Poppins" panose="00000500000000000000" pitchFamily="2" charset="0"/>
              </a:rPr>
              <a:t>for inspiration and strength. </a:t>
            </a:r>
          </a:p>
          <a:p>
            <a:r>
              <a:rPr lang="en-GB" dirty="0">
                <a:latin typeface="Poppins" panose="00000500000000000000" pitchFamily="2" charset="0"/>
                <a:cs typeface="Poppins" panose="00000500000000000000" pitchFamily="2" charset="0"/>
              </a:rPr>
              <a:t>Thank you for the many people </a:t>
            </a:r>
          </a:p>
          <a:p>
            <a:r>
              <a:rPr lang="en-GB" dirty="0">
                <a:latin typeface="Poppins" panose="00000500000000000000" pitchFamily="2" charset="0"/>
                <a:cs typeface="Poppins" panose="00000500000000000000" pitchFamily="2" charset="0"/>
              </a:rPr>
              <a:t>who have dedicated their lives </a:t>
            </a:r>
          </a:p>
          <a:p>
            <a:r>
              <a:rPr lang="en-GB" dirty="0">
                <a:latin typeface="Poppins" panose="00000500000000000000" pitchFamily="2" charset="0"/>
                <a:cs typeface="Poppins" panose="00000500000000000000" pitchFamily="2" charset="0"/>
              </a:rPr>
              <a:t>in service to our Catholic Schools. </a:t>
            </a:r>
          </a:p>
          <a:p>
            <a:r>
              <a:rPr lang="en-GB" dirty="0">
                <a:latin typeface="Poppins" panose="00000500000000000000" pitchFamily="2" charset="0"/>
                <a:cs typeface="Poppins" panose="00000500000000000000" pitchFamily="2" charset="0"/>
              </a:rPr>
              <a:t>Thank you for the teachers and administrators </a:t>
            </a:r>
          </a:p>
          <a:p>
            <a:r>
              <a:rPr lang="en-GB" dirty="0">
                <a:latin typeface="Poppins" panose="00000500000000000000" pitchFamily="2" charset="0"/>
                <a:cs typeface="Poppins" panose="00000500000000000000" pitchFamily="2" charset="0"/>
              </a:rPr>
              <a:t>who sustain our schools. </a:t>
            </a:r>
          </a:p>
        </p:txBody>
      </p:sp>
      <p:pic>
        <p:nvPicPr>
          <p:cNvPr id="3" name="Picture 2">
            <a:extLst>
              <a:ext uri="{FF2B5EF4-FFF2-40B4-BE49-F238E27FC236}">
                <a16:creationId xmlns:a16="http://schemas.microsoft.com/office/drawing/2014/main" id="{F63A85A0-E824-3703-3EBD-F556AEB408A1}"/>
              </a:ext>
            </a:extLst>
          </p:cNvPr>
          <p:cNvPicPr>
            <a:picLocks noChangeAspect="1"/>
          </p:cNvPicPr>
          <p:nvPr/>
        </p:nvPicPr>
        <p:blipFill>
          <a:blip r:embed="rId3"/>
          <a:stretch>
            <a:fillRect/>
          </a:stretch>
        </p:blipFill>
        <p:spPr>
          <a:xfrm>
            <a:off x="5909187" y="3097774"/>
            <a:ext cx="5786284" cy="3760226"/>
          </a:xfrm>
          <a:prstGeom prst="rect">
            <a:avLst/>
          </a:prstGeom>
        </p:spPr>
      </p:pic>
      <p:pic>
        <p:nvPicPr>
          <p:cNvPr id="4" name="Picture 3">
            <a:extLst>
              <a:ext uri="{FF2B5EF4-FFF2-40B4-BE49-F238E27FC236}">
                <a16:creationId xmlns:a16="http://schemas.microsoft.com/office/drawing/2014/main" id="{320B8E1E-A000-6247-BC58-05543F22AEF2}"/>
              </a:ext>
            </a:extLst>
          </p:cNvPr>
          <p:cNvPicPr>
            <a:picLocks noChangeAspect="1"/>
          </p:cNvPicPr>
          <p:nvPr/>
        </p:nvPicPr>
        <p:blipFill>
          <a:blip r:embed="rId4"/>
          <a:stretch>
            <a:fillRect/>
          </a:stretch>
        </p:blipFill>
        <p:spPr>
          <a:xfrm>
            <a:off x="10184124" y="116833"/>
            <a:ext cx="1781734" cy="2115090"/>
          </a:xfrm>
          <a:prstGeom prst="rect">
            <a:avLst/>
          </a:prstGeom>
        </p:spPr>
      </p:pic>
      <p:sp>
        <p:nvSpPr>
          <p:cNvPr id="5" name="TextBox 4">
            <a:extLst>
              <a:ext uri="{FF2B5EF4-FFF2-40B4-BE49-F238E27FC236}">
                <a16:creationId xmlns:a16="http://schemas.microsoft.com/office/drawing/2014/main" id="{B6D640C9-EC54-545B-907B-859FA0F045F1}"/>
              </a:ext>
            </a:extLst>
          </p:cNvPr>
          <p:cNvSpPr txBox="1"/>
          <p:nvPr/>
        </p:nvSpPr>
        <p:spPr>
          <a:xfrm>
            <a:off x="5041521" y="324237"/>
            <a:ext cx="6109334" cy="707886"/>
          </a:xfrm>
          <a:prstGeom prst="rect">
            <a:avLst/>
          </a:prstGeom>
          <a:noFill/>
        </p:spPr>
        <p:txBody>
          <a:bodyPr wrap="square">
            <a:spAutoFit/>
          </a:bodyPr>
          <a:lstStyle/>
          <a:p>
            <a:r>
              <a:rPr lang="en-GB" sz="2000" b="1" i="1" dirty="0">
                <a:latin typeface="Poppins" panose="00000500000000000000" pitchFamily="2" charset="0"/>
                <a:cs typeface="Poppins" panose="00000500000000000000" pitchFamily="2" charset="0"/>
              </a:rPr>
              <a:t>Jubilee of the World of Education </a:t>
            </a:r>
          </a:p>
          <a:p>
            <a:r>
              <a:rPr lang="en-GB" sz="2000" b="1" i="1" dirty="0">
                <a:latin typeface="Poppins" panose="00000500000000000000" pitchFamily="2" charset="0"/>
                <a:cs typeface="Poppins" panose="00000500000000000000" pitchFamily="2" charset="0"/>
              </a:rPr>
              <a:t>October 31 - November 2, 2025.</a:t>
            </a:r>
          </a:p>
        </p:txBody>
      </p:sp>
    </p:spTree>
    <p:extLst>
      <p:ext uri="{BB962C8B-B14F-4D97-AF65-F5344CB8AC3E}">
        <p14:creationId xmlns:p14="http://schemas.microsoft.com/office/powerpoint/2010/main" val="2524253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4B382-B0DA-0BA0-C344-56DD9082EC98}"/>
              </a:ext>
            </a:extLst>
          </p:cNvPr>
          <p:cNvSpPr>
            <a:spLocks noGrp="1"/>
          </p:cNvSpPr>
          <p:nvPr>
            <p:ph type="title"/>
          </p:nvPr>
        </p:nvSpPr>
        <p:spPr/>
        <p:txBody>
          <a:bodyPr>
            <a:normAutofit/>
          </a:bodyPr>
          <a:lstStyle/>
          <a:p>
            <a:r>
              <a:rPr lang="en-GB" sz="3600" dirty="0">
                <a:solidFill>
                  <a:srgbClr val="FF0000"/>
                </a:solidFill>
                <a:latin typeface="Calibri" panose="020F0502020204030204" pitchFamily="34" charset="0"/>
                <a:ea typeface="Calibri" panose="020F0502020204030204" pitchFamily="34" charset="0"/>
                <a:cs typeface="Calibri" panose="020F0502020204030204" pitchFamily="34" charset="0"/>
              </a:rPr>
              <a:t>Reflection meetings: HT, CEO/Delegate, Nominee </a:t>
            </a:r>
          </a:p>
        </p:txBody>
      </p:sp>
      <p:sp>
        <p:nvSpPr>
          <p:cNvPr id="3" name="Content Placeholder 2">
            <a:extLst>
              <a:ext uri="{FF2B5EF4-FFF2-40B4-BE49-F238E27FC236}">
                <a16:creationId xmlns:a16="http://schemas.microsoft.com/office/drawing/2014/main" id="{33B11D4E-F345-603C-B023-D3E7097EEED2}"/>
              </a:ext>
            </a:extLst>
          </p:cNvPr>
          <p:cNvSpPr>
            <a:spLocks noGrp="1"/>
          </p:cNvSpPr>
          <p:nvPr>
            <p:ph idx="1"/>
          </p:nvPr>
        </p:nvSpPr>
        <p:spPr/>
        <p:txBody>
          <a:bodyPr/>
          <a:lstStyle/>
          <a:p>
            <a:r>
              <a:rPr lang="en-GB" sz="2400" dirty="0">
                <a:latin typeface="+mn-lt"/>
              </a:rPr>
              <a:t>Ongoing reflective conversations with leaders through learning walks</a:t>
            </a:r>
          </a:p>
          <a:p>
            <a:endParaRPr lang="en-GB" sz="2400" dirty="0">
              <a:latin typeface="+mn-lt"/>
            </a:endParaRPr>
          </a:p>
          <a:p>
            <a:r>
              <a:rPr lang="en-GB" sz="2400" dirty="0">
                <a:latin typeface="+mn-lt"/>
              </a:rPr>
              <a:t>Ongoing  reflection around lunchtime day 1</a:t>
            </a:r>
          </a:p>
          <a:p>
            <a:r>
              <a:rPr lang="en-GB" sz="2400" dirty="0">
                <a:latin typeface="+mn-lt"/>
              </a:rPr>
              <a:t>End of day 1 reflection</a:t>
            </a:r>
          </a:p>
          <a:p>
            <a:endParaRPr lang="en-GB" sz="2400" dirty="0">
              <a:latin typeface="+mn-lt"/>
            </a:endParaRPr>
          </a:p>
          <a:p>
            <a:r>
              <a:rPr lang="en-GB" sz="2400" dirty="0">
                <a:latin typeface="+mn-lt"/>
              </a:rPr>
              <a:t>Ongoing reflection start of day 2</a:t>
            </a:r>
          </a:p>
          <a:p>
            <a:r>
              <a:rPr lang="en-GB" sz="2400" dirty="0">
                <a:latin typeface="+mn-lt"/>
              </a:rPr>
              <a:t>Ongoing reflection lunchtime day 2</a:t>
            </a:r>
          </a:p>
          <a:p>
            <a:r>
              <a:rPr lang="en-GB" sz="2400" dirty="0">
                <a:latin typeface="+mn-lt"/>
              </a:rPr>
              <a:t>Grading Meeting end day 2 (determined on a secure fit)</a:t>
            </a:r>
          </a:p>
          <a:p>
            <a:endParaRPr lang="en-GB" dirty="0"/>
          </a:p>
        </p:txBody>
      </p:sp>
    </p:spTree>
    <p:extLst>
      <p:ext uri="{BB962C8B-B14F-4D97-AF65-F5344CB8AC3E}">
        <p14:creationId xmlns:p14="http://schemas.microsoft.com/office/powerpoint/2010/main" val="40708752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4F77E-8BD7-67DE-A4AA-CD6A67620D45}"/>
              </a:ext>
            </a:extLst>
          </p:cNvPr>
          <p:cNvSpPr>
            <a:spLocks noGrp="1"/>
          </p:cNvSpPr>
          <p:nvPr>
            <p:ph type="title"/>
          </p:nvPr>
        </p:nvSpPr>
        <p:spPr/>
        <p:txBody>
          <a:bodyPr>
            <a:normAutofit/>
          </a:bodyPr>
          <a:lstStyle/>
          <a:p>
            <a:r>
              <a:rPr lang="en-GB" sz="3600">
                <a:solidFill>
                  <a:srgbClr val="FF0000"/>
                </a:solidFill>
                <a:latin typeface="Calibri" panose="020F0502020204030204" pitchFamily="34" charset="0"/>
                <a:ea typeface="Calibri" panose="020F0502020204030204" pitchFamily="34" charset="0"/>
                <a:cs typeface="Calibri" panose="020F0502020204030204" pitchFamily="34" charset="0"/>
              </a:rPr>
              <a:t>Report Cards</a:t>
            </a:r>
            <a:endParaRPr lang="en-GB"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887F831-E00B-8494-2346-04284273C1FF}"/>
              </a:ext>
            </a:extLst>
          </p:cNvPr>
          <p:cNvSpPr>
            <a:spLocks noGrp="1"/>
          </p:cNvSpPr>
          <p:nvPr>
            <p:ph idx="1"/>
          </p:nvPr>
        </p:nvSpPr>
        <p:spPr/>
        <p:txBody>
          <a:bodyPr/>
          <a:lstStyle/>
          <a:p>
            <a:r>
              <a:rPr lang="en-GB" dirty="0"/>
              <a:t>New style report card has been developed</a:t>
            </a:r>
          </a:p>
          <a:p>
            <a:endParaRPr lang="en-GB" dirty="0"/>
          </a:p>
        </p:txBody>
      </p:sp>
      <p:pic>
        <p:nvPicPr>
          <p:cNvPr id="4" name="Ofsted new school report card">
            <a:hlinkClick r:id="" action="ppaction://media"/>
            <a:extLst>
              <a:ext uri="{FF2B5EF4-FFF2-40B4-BE49-F238E27FC236}">
                <a16:creationId xmlns:a16="http://schemas.microsoft.com/office/drawing/2014/main" id="{9C471D05-DBC8-465F-A986-BC442B1ADEBB}"/>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219199" y="2391156"/>
            <a:ext cx="7039277" cy="3959593"/>
          </a:xfrm>
          <a:prstGeom prst="rect">
            <a:avLst/>
          </a:prstGeom>
        </p:spPr>
      </p:pic>
    </p:spTree>
    <p:extLst>
      <p:ext uri="{BB962C8B-B14F-4D97-AF65-F5344CB8AC3E}">
        <p14:creationId xmlns:p14="http://schemas.microsoft.com/office/powerpoint/2010/main" val="32121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411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0748F-EC80-CF2A-525A-028470ED91E9}"/>
              </a:ext>
            </a:extLst>
          </p:cNvPr>
          <p:cNvSpPr>
            <a:spLocks noGrp="1"/>
          </p:cNvSpPr>
          <p:nvPr>
            <p:ph type="title"/>
          </p:nvPr>
        </p:nvSpPr>
        <p:spPr/>
        <p:txBody>
          <a:bodyPr>
            <a:normAutofit/>
          </a:bodyPr>
          <a:lstStyle/>
          <a:p>
            <a:r>
              <a:rPr lang="en-GB" sz="3600" dirty="0">
                <a:solidFill>
                  <a:srgbClr val="FF0000"/>
                </a:solidFill>
                <a:latin typeface="+mn-lt"/>
              </a:rPr>
              <a:t>Monitoring Visits</a:t>
            </a:r>
          </a:p>
        </p:txBody>
      </p:sp>
      <p:sp>
        <p:nvSpPr>
          <p:cNvPr id="3" name="Content Placeholder 2">
            <a:extLst>
              <a:ext uri="{FF2B5EF4-FFF2-40B4-BE49-F238E27FC236}">
                <a16:creationId xmlns:a16="http://schemas.microsoft.com/office/drawing/2014/main" id="{D85E26DA-AC58-E49F-5238-3BDB0B943687}"/>
              </a:ext>
            </a:extLst>
          </p:cNvPr>
          <p:cNvSpPr>
            <a:spLocks noGrp="1"/>
          </p:cNvSpPr>
          <p:nvPr>
            <p:ph idx="1"/>
          </p:nvPr>
        </p:nvSpPr>
        <p:spPr/>
        <p:txBody>
          <a:bodyPr/>
          <a:lstStyle/>
          <a:p>
            <a:r>
              <a:rPr lang="en-GB" sz="2400" dirty="0">
                <a:latin typeface="+mn-lt"/>
              </a:rPr>
              <a:t>Schools that are in a category of concern or have any evaluation area graded ‘needs attention’ will be subject to a monitoring programme.</a:t>
            </a:r>
          </a:p>
          <a:p>
            <a:r>
              <a:rPr lang="en-GB" sz="2400" dirty="0">
                <a:latin typeface="+mn-lt"/>
              </a:rPr>
              <a:t>HMI allocated to a schools and will most likely be the lead inspector on the monitoring visit</a:t>
            </a:r>
          </a:p>
          <a:p>
            <a:r>
              <a:rPr lang="en-GB" sz="2400" dirty="0">
                <a:latin typeface="+mn-lt"/>
              </a:rPr>
              <a:t>Only the evaluation areas graded as ‘urgent improvement’ or ‘needs attention’ will be monitored.</a:t>
            </a:r>
          </a:p>
          <a:p>
            <a:r>
              <a:rPr lang="en-GB" sz="2400" dirty="0">
                <a:latin typeface="+mn-lt"/>
              </a:rPr>
              <a:t>Monitoring inspections can improve the grade for evaluation areas identified as ‘urgent improvement’ or ‘needs attention’. In these cases, an updated report card will be published</a:t>
            </a:r>
          </a:p>
          <a:p>
            <a:endParaRPr lang="en-GB" dirty="0"/>
          </a:p>
          <a:p>
            <a:endParaRPr lang="en-GB" dirty="0"/>
          </a:p>
        </p:txBody>
      </p:sp>
      <p:sp>
        <p:nvSpPr>
          <p:cNvPr id="7" name="Rectangle 4">
            <a:extLst>
              <a:ext uri="{FF2B5EF4-FFF2-40B4-BE49-F238E27FC236}">
                <a16:creationId xmlns:a16="http://schemas.microsoft.com/office/drawing/2014/main" id="{90172DA5-C60E-E634-370B-78E5521F00A0}"/>
              </a:ext>
            </a:extLst>
          </p:cNvPr>
          <p:cNvSpPr>
            <a:spLocks noChangeArrowheads="1"/>
          </p:cNvSpPr>
          <p:nvPr/>
        </p:nvSpPr>
        <p:spPr bwMode="auto">
          <a:xfrm>
            <a:off x="0" y="43934"/>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778242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6EEEC-754D-4DBC-73C2-F6166D259DA1}"/>
              </a:ext>
            </a:extLst>
          </p:cNvPr>
          <p:cNvSpPr>
            <a:spLocks noGrp="1"/>
          </p:cNvSpPr>
          <p:nvPr>
            <p:ph type="title"/>
          </p:nvPr>
        </p:nvSpPr>
        <p:spPr/>
        <p:txBody>
          <a:bodyPr>
            <a:normAutofit/>
          </a:bodyPr>
          <a:lstStyle/>
          <a:p>
            <a:r>
              <a:rPr lang="en-GB" sz="3600" dirty="0">
                <a:solidFill>
                  <a:srgbClr val="FF0000"/>
                </a:solidFill>
                <a:latin typeface="+mn-lt"/>
              </a:rPr>
              <a:t>Needs Attention monitoring </a:t>
            </a:r>
          </a:p>
        </p:txBody>
      </p:sp>
      <p:sp>
        <p:nvSpPr>
          <p:cNvPr id="3" name="Content Placeholder 2">
            <a:extLst>
              <a:ext uri="{FF2B5EF4-FFF2-40B4-BE49-F238E27FC236}">
                <a16:creationId xmlns:a16="http://schemas.microsoft.com/office/drawing/2014/main" id="{7D8B1485-DFE0-3F27-CFA7-D62AEAF31255}"/>
              </a:ext>
            </a:extLst>
          </p:cNvPr>
          <p:cNvSpPr>
            <a:spLocks noGrp="1"/>
          </p:cNvSpPr>
          <p:nvPr>
            <p:ph idx="1"/>
          </p:nvPr>
        </p:nvSpPr>
        <p:spPr/>
        <p:txBody>
          <a:bodyPr>
            <a:normAutofit/>
          </a:bodyPr>
          <a:lstStyle/>
          <a:p>
            <a:r>
              <a:rPr lang="en-GB" sz="2400" dirty="0">
                <a:latin typeface="+mn-lt"/>
              </a:rPr>
              <a:t>Schools with evaluation areas graded as ‘needs attention’ will normally have a monitoring inspection no later than 24 months after the publication of the report card.</a:t>
            </a:r>
          </a:p>
          <a:p>
            <a:r>
              <a:rPr lang="en-GB" sz="2400" b="1" dirty="0">
                <a:latin typeface="+mn-lt"/>
              </a:rPr>
              <a:t>Introductory monitoring call</a:t>
            </a:r>
            <a:r>
              <a:rPr lang="en-GB" sz="2400" dirty="0">
                <a:latin typeface="+mn-lt"/>
              </a:rPr>
              <a:t> – marks the start of contact with designated HMI. Typically, 3 months of publication of report and can be on any day before 10am </a:t>
            </a:r>
          </a:p>
          <a:p>
            <a:r>
              <a:rPr lang="en-GB" sz="2400" b="1" dirty="0">
                <a:latin typeface="+mn-lt"/>
              </a:rPr>
              <a:t>Ongoing monitoring calls-</a:t>
            </a:r>
            <a:r>
              <a:rPr lang="en-GB" sz="2400" dirty="0">
                <a:latin typeface="+mn-lt"/>
              </a:rPr>
              <a:t> used to check in on progress and evaluate readiness for the on-site monitoring inspection</a:t>
            </a:r>
          </a:p>
          <a:p>
            <a:r>
              <a:rPr lang="en-GB" sz="2400" b="1" dirty="0">
                <a:latin typeface="+mn-lt"/>
              </a:rPr>
              <a:t>Notification and planning calls</a:t>
            </a:r>
            <a:r>
              <a:rPr lang="en-GB" sz="2400" dirty="0">
                <a:latin typeface="+mn-lt"/>
              </a:rPr>
              <a:t> – to set up individual monitoring inspections in the programme</a:t>
            </a:r>
          </a:p>
          <a:p>
            <a:r>
              <a:rPr lang="en-GB" sz="2400" b="1" dirty="0">
                <a:latin typeface="+mn-lt"/>
              </a:rPr>
              <a:t>On-site monitoring inspection – </a:t>
            </a:r>
            <a:r>
              <a:rPr lang="en-GB" sz="2400" dirty="0">
                <a:latin typeface="+mn-lt"/>
              </a:rPr>
              <a:t>notified 5 working days before inspection</a:t>
            </a:r>
          </a:p>
          <a:p>
            <a:endParaRPr lang="en-GB" dirty="0"/>
          </a:p>
        </p:txBody>
      </p:sp>
    </p:spTree>
    <p:extLst>
      <p:ext uri="{BB962C8B-B14F-4D97-AF65-F5344CB8AC3E}">
        <p14:creationId xmlns:p14="http://schemas.microsoft.com/office/powerpoint/2010/main" val="1247873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B149E7-C5F6-9C57-E939-D502DA30243A}"/>
              </a:ext>
            </a:extLst>
          </p:cNvPr>
          <p:cNvSpPr>
            <a:spLocks noGrp="1"/>
          </p:cNvSpPr>
          <p:nvPr>
            <p:ph type="ctrTitle"/>
          </p:nvPr>
        </p:nvSpPr>
        <p:spPr/>
        <p:txBody>
          <a:bodyPr>
            <a:normAutofit/>
          </a:bodyPr>
          <a:lstStyle/>
          <a:p>
            <a:r>
              <a:rPr kumimoji="0" lang="en-GB" sz="4000" b="0" i="0" u="none" strike="noStrike" kern="1200" cap="none" spc="0" normalizeH="0" baseline="0" noProof="0" dirty="0">
                <a:ln>
                  <a:noFill/>
                </a:ln>
                <a:solidFill>
                  <a:srgbClr val="582C5F"/>
                </a:solidFill>
                <a:effectLst/>
                <a:uLnTx/>
                <a:uFillTx/>
                <a:latin typeface="Lato" panose="020F0502020204030203" pitchFamily="34" charset="0"/>
                <a:ea typeface="+mj-ea"/>
                <a:cs typeface="+mj-cs"/>
              </a:rPr>
              <a:t>Inspection Handbook Updates</a:t>
            </a:r>
            <a:endParaRPr lang="en-GB" dirty="0"/>
          </a:p>
        </p:txBody>
      </p:sp>
      <p:sp>
        <p:nvSpPr>
          <p:cNvPr id="7" name="Subtitle 6">
            <a:extLst>
              <a:ext uri="{FF2B5EF4-FFF2-40B4-BE49-F238E27FC236}">
                <a16:creationId xmlns:a16="http://schemas.microsoft.com/office/drawing/2014/main" id="{6ED75551-4789-CA40-B31C-8F1913E52887}"/>
              </a:ext>
            </a:extLst>
          </p:cNvPr>
          <p:cNvSpPr>
            <a:spLocks noGrp="1"/>
          </p:cNvSpPr>
          <p:nvPr>
            <p:ph type="subTitle" idx="1"/>
          </p:nvPr>
        </p:nvSpPr>
        <p:spPr>
          <a:xfrm>
            <a:off x="1524000" y="4986528"/>
            <a:ext cx="9144000" cy="1051417"/>
          </a:xfrm>
        </p:spPr>
        <p:txBody>
          <a:bodyPr/>
          <a:lstStyle/>
          <a:p>
            <a:r>
              <a:rPr lang="en-GB" dirty="0">
                <a:solidFill>
                  <a:schemeClr val="tx1"/>
                </a:solidFill>
              </a:rPr>
              <a:t>Version 4.0 – September 2025</a:t>
            </a:r>
          </a:p>
          <a:p>
            <a:endParaRPr lang="en-GB" sz="2800" dirty="0"/>
          </a:p>
        </p:txBody>
      </p:sp>
    </p:spTree>
    <p:extLst>
      <p:ext uri="{BB962C8B-B14F-4D97-AF65-F5344CB8AC3E}">
        <p14:creationId xmlns:p14="http://schemas.microsoft.com/office/powerpoint/2010/main" val="13883079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580312-C998-96E5-B052-9EADB2CD392A}"/>
              </a:ext>
            </a:extLst>
          </p:cNvPr>
          <p:cNvPicPr>
            <a:picLocks noChangeAspect="1"/>
          </p:cNvPicPr>
          <p:nvPr/>
        </p:nvPicPr>
        <p:blipFill>
          <a:blip r:embed="rId2"/>
          <a:srcRect l="8029" t="19413" r="10265" b="6040"/>
          <a:stretch>
            <a:fillRect/>
          </a:stretch>
        </p:blipFill>
        <p:spPr>
          <a:xfrm>
            <a:off x="652628" y="86060"/>
            <a:ext cx="10858053" cy="5572545"/>
          </a:xfrm>
          <a:prstGeom prst="rect">
            <a:avLst/>
          </a:prstGeom>
        </p:spPr>
      </p:pic>
    </p:spTree>
    <p:extLst>
      <p:ext uri="{BB962C8B-B14F-4D97-AF65-F5344CB8AC3E}">
        <p14:creationId xmlns:p14="http://schemas.microsoft.com/office/powerpoint/2010/main" val="37068356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1. Leadership and Governance</a:t>
            </a:r>
          </a:p>
        </p:txBody>
      </p:sp>
      <p:sp>
        <p:nvSpPr>
          <p:cNvPr id="3" name="Content Placeholder 2"/>
          <p:cNvSpPr>
            <a:spLocks noGrp="1"/>
          </p:cNvSpPr>
          <p:nvPr>
            <p:ph idx="1"/>
          </p:nvPr>
        </p:nvSpPr>
        <p:spPr/>
        <p:txBody>
          <a:bodyPr>
            <a:normAutofit fontScale="92500" lnSpcReduction="10000"/>
          </a:bodyPr>
          <a:lstStyle/>
          <a:p>
            <a:r>
              <a:rPr dirty="0"/>
              <a:t>Reflects new structures: Executive Headteachers and C</a:t>
            </a:r>
            <a:r>
              <a:rPr lang="en-GB" dirty="0"/>
              <a:t>SEL</a:t>
            </a:r>
            <a:r>
              <a:rPr dirty="0"/>
              <a:t>s in Multi-Academy Trusts (MATs)</a:t>
            </a:r>
            <a:endParaRPr lang="en-GB" dirty="0"/>
          </a:p>
          <a:p>
            <a:r>
              <a:rPr lang="en-GB" dirty="0"/>
              <a:t>Executive HT (most senior person) informed of inspection (and named with </a:t>
            </a:r>
            <a:r>
              <a:rPr lang="en-GB" dirty="0" err="1"/>
              <a:t>HoS</a:t>
            </a:r>
            <a:r>
              <a:rPr lang="en-GB" dirty="0"/>
              <a:t> on report)</a:t>
            </a:r>
          </a:p>
          <a:p>
            <a:r>
              <a:rPr dirty="0"/>
              <a:t>Lead inspector</a:t>
            </a:r>
            <a:r>
              <a:rPr lang="en-GB" dirty="0"/>
              <a:t> should</a:t>
            </a:r>
            <a:r>
              <a:rPr dirty="0"/>
              <a:t> contact C</a:t>
            </a:r>
            <a:r>
              <a:rPr lang="en-GB" dirty="0"/>
              <a:t>SEL (or their nominee)</a:t>
            </a:r>
            <a:r>
              <a:rPr dirty="0"/>
              <a:t> before inspection:</a:t>
            </a:r>
            <a:endParaRPr lang="en-GB" dirty="0"/>
          </a:p>
          <a:p>
            <a:pPr lvl="1"/>
            <a:r>
              <a:rPr dirty="0"/>
              <a:t>Inform them and gather leadership/governance evidence</a:t>
            </a:r>
            <a:endParaRPr lang="en-GB" dirty="0"/>
          </a:p>
          <a:p>
            <a:pPr lvl="1"/>
            <a:r>
              <a:rPr dirty="0"/>
              <a:t>Record discussion on Evidence Form (EF)</a:t>
            </a:r>
          </a:p>
          <a:p>
            <a:r>
              <a:rPr dirty="0"/>
              <a:t>C</a:t>
            </a:r>
            <a:r>
              <a:rPr lang="en-GB" dirty="0"/>
              <a:t>SEL</a:t>
            </a:r>
            <a:r>
              <a:rPr dirty="0"/>
              <a:t>s copied into notification and receive report</a:t>
            </a:r>
          </a:p>
          <a:p>
            <a:r>
              <a:rPr dirty="0"/>
              <a:t>Deferral requests: must come from headteacher, not C</a:t>
            </a:r>
            <a:r>
              <a:rPr lang="en-GB" dirty="0"/>
              <a:t>SEL</a:t>
            </a:r>
            <a:endParaRPr dirty="0"/>
          </a:p>
        </p:txBody>
      </p:sp>
    </p:spTree>
    <p:extLst>
      <p:ext uri="{BB962C8B-B14F-4D97-AF65-F5344CB8AC3E}">
        <p14:creationId xmlns:p14="http://schemas.microsoft.com/office/powerpoint/2010/main" val="3299667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2. Off-Site Provision</a:t>
            </a:r>
          </a:p>
        </p:txBody>
      </p:sp>
      <p:sp>
        <p:nvSpPr>
          <p:cNvPr id="3" name="Content Placeholder 2"/>
          <p:cNvSpPr>
            <a:spLocks noGrp="1"/>
          </p:cNvSpPr>
          <p:nvPr>
            <p:ph idx="1"/>
          </p:nvPr>
        </p:nvSpPr>
        <p:spPr/>
        <p:txBody>
          <a:bodyPr/>
          <a:lstStyle/>
          <a:p>
            <a:r>
              <a:rPr dirty="0"/>
              <a:t>Some pupils educated at other sites (MATs or local authority)</a:t>
            </a:r>
          </a:p>
          <a:p>
            <a:r>
              <a:rPr dirty="0"/>
              <a:t>Inspectors not expected to visit, but must include off-site pupils in evidence</a:t>
            </a:r>
          </a:p>
          <a:p>
            <a:r>
              <a:rPr dirty="0"/>
              <a:t>Schools must demonstrate parity of Catholic education and outcomes</a:t>
            </a:r>
          </a:p>
          <a:p>
            <a:r>
              <a:rPr dirty="0"/>
              <a:t>Paragraph 24 updated to ensure inspectors check equality of provision</a:t>
            </a:r>
          </a:p>
        </p:txBody>
      </p:sp>
    </p:spTree>
    <p:extLst>
      <p:ext uri="{BB962C8B-B14F-4D97-AF65-F5344CB8AC3E}">
        <p14:creationId xmlns:p14="http://schemas.microsoft.com/office/powerpoint/2010/main" val="9518583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3. Diocesan Compliance</a:t>
            </a:r>
          </a:p>
        </p:txBody>
      </p:sp>
      <p:sp>
        <p:nvSpPr>
          <p:cNvPr id="3" name="Content Placeholder 2"/>
          <p:cNvSpPr>
            <a:spLocks noGrp="1"/>
          </p:cNvSpPr>
          <p:nvPr>
            <p:ph idx="1"/>
          </p:nvPr>
        </p:nvSpPr>
        <p:spPr/>
        <p:txBody>
          <a:bodyPr/>
          <a:lstStyle/>
          <a:p>
            <a:r>
              <a:rPr dirty="0"/>
              <a:t>Appendix 7.2: All dioceses to promulgate directives during 2025–26</a:t>
            </a:r>
          </a:p>
          <a:p>
            <a:r>
              <a:rPr dirty="0"/>
              <a:t>All additional requirements replaced by September 2026</a:t>
            </a:r>
          </a:p>
          <a:p>
            <a:r>
              <a:rPr dirty="0"/>
              <a:t>Interim expectations:</a:t>
            </a:r>
            <a:endParaRPr lang="en-GB" dirty="0"/>
          </a:p>
          <a:p>
            <a:pPr lvl="1"/>
            <a:r>
              <a:rPr dirty="0"/>
              <a:t>Requirements clearly set out</a:t>
            </a:r>
            <a:endParaRPr lang="en-GB" dirty="0"/>
          </a:p>
          <a:p>
            <a:pPr lvl="1"/>
            <a:r>
              <a:rPr dirty="0"/>
              <a:t>Properly consulted upon</a:t>
            </a:r>
            <a:endParaRPr lang="en-GB" dirty="0"/>
          </a:p>
          <a:p>
            <a:pPr lvl="1"/>
            <a:r>
              <a:rPr dirty="0"/>
              <a:t>Communicated to schools in good time</a:t>
            </a:r>
          </a:p>
        </p:txBody>
      </p:sp>
    </p:spTree>
    <p:extLst>
      <p:ext uri="{BB962C8B-B14F-4D97-AF65-F5344CB8AC3E}">
        <p14:creationId xmlns:p14="http://schemas.microsoft.com/office/powerpoint/2010/main" val="616169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4. Staff and Parental Surveys</a:t>
            </a:r>
          </a:p>
        </p:txBody>
      </p:sp>
      <p:sp>
        <p:nvSpPr>
          <p:cNvPr id="3" name="Content Placeholder 2"/>
          <p:cNvSpPr>
            <a:spLocks noGrp="1"/>
          </p:cNvSpPr>
          <p:nvPr>
            <p:ph idx="1"/>
          </p:nvPr>
        </p:nvSpPr>
        <p:spPr/>
        <p:txBody>
          <a:bodyPr>
            <a:normAutofit fontScale="85000" lnSpcReduction="20000"/>
          </a:bodyPr>
          <a:lstStyle/>
          <a:p>
            <a:r>
              <a:rPr dirty="0"/>
              <a:t>Survey adapts based on staff role and inspection history</a:t>
            </a:r>
          </a:p>
          <a:p>
            <a:r>
              <a:rPr dirty="0"/>
              <a:t>New questions:</a:t>
            </a:r>
            <a:endParaRPr lang="en-GB" dirty="0"/>
          </a:p>
          <a:p>
            <a:pPr lvl="1"/>
            <a:r>
              <a:rPr dirty="0"/>
              <a:t>Whether school has been inspected before</a:t>
            </a:r>
            <a:r>
              <a:rPr lang="en-GB" dirty="0"/>
              <a:t> &amp; whether the person completing the survey was a member of staff when the school or college was last inspected</a:t>
            </a:r>
          </a:p>
          <a:p>
            <a:pPr lvl="1"/>
            <a:r>
              <a:rPr lang="en-GB" dirty="0"/>
              <a:t>Branching added to reveal some questions only to those people who were present in the school or college when it was last inspected. </a:t>
            </a:r>
          </a:p>
          <a:p>
            <a:pPr lvl="1"/>
            <a:r>
              <a:rPr lang="en-GB" dirty="0"/>
              <a:t>Whether respondent teaches RE &amp; branching added to reveal some questions only to those who teach RE.</a:t>
            </a:r>
            <a:endParaRPr dirty="0"/>
          </a:p>
          <a:p>
            <a:r>
              <a:rPr lang="en-GB" dirty="0"/>
              <a:t>Likert scale responses (strongly disagree - strongly agree) re-ordered so that results will display in a more intuitive way.</a:t>
            </a:r>
          </a:p>
          <a:p>
            <a:r>
              <a:rPr lang="en-GB" dirty="0"/>
              <a:t>Likert scale responses amended to absorb 'don't know/not applicable' into the neutral category, so that responses to questions can be more easily compared at a glance.</a:t>
            </a:r>
            <a:endParaRPr dirty="0"/>
          </a:p>
        </p:txBody>
      </p:sp>
    </p:spTree>
    <p:extLst>
      <p:ext uri="{BB962C8B-B14F-4D97-AF65-F5344CB8AC3E}">
        <p14:creationId xmlns:p14="http://schemas.microsoft.com/office/powerpoint/2010/main" val="3358847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64535D-05A8-30F3-28ED-A1CE2E8A7D02}"/>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BCA8CAD-6DD4-8798-4D8C-5E8C11A507F6}"/>
              </a:ext>
            </a:extLst>
          </p:cNvPr>
          <p:cNvPicPr>
            <a:picLocks noChangeAspect="1"/>
          </p:cNvPicPr>
          <p:nvPr/>
        </p:nvPicPr>
        <p:blipFill>
          <a:blip r:embed="rId3"/>
          <a:stretch>
            <a:fillRect/>
          </a:stretch>
        </p:blipFill>
        <p:spPr>
          <a:xfrm>
            <a:off x="10184124" y="116833"/>
            <a:ext cx="1781734" cy="2115090"/>
          </a:xfrm>
          <a:prstGeom prst="rect">
            <a:avLst/>
          </a:prstGeom>
        </p:spPr>
      </p:pic>
      <p:pic>
        <p:nvPicPr>
          <p:cNvPr id="6" name="Picture 5">
            <a:extLst>
              <a:ext uri="{FF2B5EF4-FFF2-40B4-BE49-F238E27FC236}">
                <a16:creationId xmlns:a16="http://schemas.microsoft.com/office/drawing/2014/main" id="{6652A7AB-9491-FC5E-52DC-E803B7D752E1}"/>
              </a:ext>
            </a:extLst>
          </p:cNvPr>
          <p:cNvPicPr>
            <a:picLocks noChangeAspect="1"/>
          </p:cNvPicPr>
          <p:nvPr/>
        </p:nvPicPr>
        <p:blipFill>
          <a:blip r:embed="rId4"/>
          <a:stretch>
            <a:fillRect/>
          </a:stretch>
        </p:blipFill>
        <p:spPr>
          <a:xfrm>
            <a:off x="539874" y="371591"/>
            <a:ext cx="4858933" cy="6114818"/>
          </a:xfrm>
          <a:prstGeom prst="rect">
            <a:avLst/>
          </a:prstGeom>
        </p:spPr>
      </p:pic>
    </p:spTree>
    <p:extLst>
      <p:ext uri="{BB962C8B-B14F-4D97-AF65-F5344CB8AC3E}">
        <p14:creationId xmlns:p14="http://schemas.microsoft.com/office/powerpoint/2010/main" val="376785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5. Pause Policy (Appendix 6.1)</a:t>
            </a:r>
          </a:p>
        </p:txBody>
      </p:sp>
      <p:sp>
        <p:nvSpPr>
          <p:cNvPr id="3" name="Content Placeholder 2"/>
          <p:cNvSpPr>
            <a:spLocks noGrp="1"/>
          </p:cNvSpPr>
          <p:nvPr>
            <p:ph idx="1"/>
          </p:nvPr>
        </p:nvSpPr>
        <p:spPr/>
        <p:txBody>
          <a:bodyPr>
            <a:normAutofit fontScale="77500" lnSpcReduction="20000"/>
          </a:bodyPr>
          <a:lstStyle/>
          <a:p>
            <a:r>
              <a:rPr dirty="0"/>
              <a:t>Appendix renamed: 'Deferral and Pause Policy'</a:t>
            </a:r>
          </a:p>
          <a:p>
            <a:r>
              <a:rPr dirty="0"/>
              <a:t>Definitions:</a:t>
            </a:r>
            <a:endParaRPr lang="en-GB" dirty="0"/>
          </a:p>
          <a:p>
            <a:pPr lvl="1"/>
            <a:r>
              <a:rPr dirty="0"/>
              <a:t>Deferral: reschedule before inspection begins</a:t>
            </a:r>
            <a:endParaRPr lang="en-GB" dirty="0"/>
          </a:p>
          <a:p>
            <a:pPr lvl="1"/>
            <a:r>
              <a:rPr dirty="0"/>
              <a:t>Pause: temporary halt once inspection has started</a:t>
            </a:r>
          </a:p>
          <a:p>
            <a:r>
              <a:rPr lang="en-GB" dirty="0"/>
              <a:t>Once begun, </a:t>
            </a:r>
            <a:r>
              <a:rPr lang="en-GB" dirty="0" err="1"/>
              <a:t>i</a:t>
            </a:r>
            <a:r>
              <a:rPr dirty="0" err="1"/>
              <a:t>nspection</a:t>
            </a:r>
            <a:r>
              <a:rPr dirty="0"/>
              <a:t> must complete within 10 working days</a:t>
            </a:r>
          </a:p>
          <a:p>
            <a:r>
              <a:rPr dirty="0"/>
              <a:t>Reasons to pause (</a:t>
            </a:r>
            <a:r>
              <a:rPr lang="en-GB" dirty="0"/>
              <a:t>exceptional circumstances, and only for very serious reasons</a:t>
            </a:r>
            <a:r>
              <a:rPr dirty="0"/>
              <a:t>):</a:t>
            </a:r>
            <a:endParaRPr lang="en-GB" dirty="0"/>
          </a:p>
          <a:p>
            <a:pPr lvl="1"/>
            <a:r>
              <a:rPr lang="en-GB" dirty="0"/>
              <a:t>To protect the safety, or mental health and wellbeing of the school leader, or other member of staff.</a:t>
            </a:r>
          </a:p>
          <a:p>
            <a:pPr lvl="1"/>
            <a:r>
              <a:rPr lang="en-GB" dirty="0"/>
              <a:t>To protect the safety, or mental health and wellbeing of members of the inspection team. </a:t>
            </a:r>
          </a:p>
          <a:p>
            <a:pPr lvl="1"/>
            <a:r>
              <a:rPr lang="en-GB" dirty="0"/>
              <a:t>M</a:t>
            </a:r>
            <a:r>
              <a:rPr dirty="0" err="1"/>
              <a:t>ajor</a:t>
            </a:r>
            <a:r>
              <a:rPr dirty="0"/>
              <a:t> incident affecting school or inspection</a:t>
            </a:r>
          </a:p>
          <a:p>
            <a:r>
              <a:rPr dirty="0"/>
              <a:t>Requests go to diocesan authority using Template 05</a:t>
            </a:r>
          </a:p>
        </p:txBody>
      </p:sp>
    </p:spTree>
    <p:extLst>
      <p:ext uri="{BB962C8B-B14F-4D97-AF65-F5344CB8AC3E}">
        <p14:creationId xmlns:p14="http://schemas.microsoft.com/office/powerpoint/2010/main" val="4128883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6. Other Administrative Updates</a:t>
            </a:r>
          </a:p>
        </p:txBody>
      </p:sp>
      <p:sp>
        <p:nvSpPr>
          <p:cNvPr id="3" name="Content Placeholder 2"/>
          <p:cNvSpPr>
            <a:spLocks noGrp="1"/>
          </p:cNvSpPr>
          <p:nvPr>
            <p:ph idx="1"/>
          </p:nvPr>
        </p:nvSpPr>
        <p:spPr/>
        <p:txBody>
          <a:bodyPr/>
          <a:lstStyle/>
          <a:p>
            <a:r>
              <a:rPr dirty="0"/>
              <a:t>Introduction of new CSI website</a:t>
            </a:r>
          </a:p>
          <a:p>
            <a:r>
              <a:rPr dirty="0"/>
              <a:t>New CSI email accounts </a:t>
            </a:r>
            <a:r>
              <a:rPr lang="en-GB" dirty="0"/>
              <a:t>will be introduced </a:t>
            </a:r>
            <a:r>
              <a:rPr dirty="0"/>
              <a:t>for inspectors</a:t>
            </a:r>
            <a:endParaRPr lang="en-GB" dirty="0"/>
          </a:p>
          <a:p>
            <a:r>
              <a:rPr lang="en-GB" dirty="0"/>
              <a:t>Report template revision – electronic -  from January 2026</a:t>
            </a:r>
            <a:endParaRPr dirty="0"/>
          </a:p>
        </p:txBody>
      </p:sp>
      <p:pic>
        <p:nvPicPr>
          <p:cNvPr id="5" name="Picture 4">
            <a:extLst>
              <a:ext uri="{FF2B5EF4-FFF2-40B4-BE49-F238E27FC236}">
                <a16:creationId xmlns:a16="http://schemas.microsoft.com/office/drawing/2014/main" id="{FD81B546-0B73-E106-BDC8-E2B874498380}"/>
              </a:ext>
            </a:extLst>
          </p:cNvPr>
          <p:cNvPicPr>
            <a:picLocks noChangeAspect="1"/>
          </p:cNvPicPr>
          <p:nvPr/>
        </p:nvPicPr>
        <p:blipFill>
          <a:blip r:embed="rId2"/>
          <a:srcRect l="12706" t="18196" r="16529" b="22509"/>
          <a:stretch>
            <a:fillRect/>
          </a:stretch>
        </p:blipFill>
        <p:spPr>
          <a:xfrm>
            <a:off x="817581" y="3313940"/>
            <a:ext cx="4740534" cy="2234317"/>
          </a:xfrm>
          <a:prstGeom prst="rect">
            <a:avLst/>
          </a:prstGeom>
        </p:spPr>
      </p:pic>
    </p:spTree>
    <p:extLst>
      <p:ext uri="{BB962C8B-B14F-4D97-AF65-F5344CB8AC3E}">
        <p14:creationId xmlns:p14="http://schemas.microsoft.com/office/powerpoint/2010/main" val="475615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56A2A-8FB9-D2E9-FEFD-0F44DCCAA022}"/>
              </a:ext>
            </a:extLst>
          </p:cNvPr>
          <p:cNvSpPr>
            <a:spLocks noGrp="1"/>
          </p:cNvSpPr>
          <p:nvPr>
            <p:ph type="title"/>
          </p:nvPr>
        </p:nvSpPr>
        <p:spPr/>
        <p:txBody>
          <a:bodyPr/>
          <a:lstStyle/>
          <a:p>
            <a:r>
              <a:rPr lang="en-GB" dirty="0"/>
              <a:t>2026-2027 Diocese of Salford</a:t>
            </a:r>
          </a:p>
        </p:txBody>
      </p:sp>
      <p:sp>
        <p:nvSpPr>
          <p:cNvPr id="3" name="Content Placeholder 2">
            <a:extLst>
              <a:ext uri="{FF2B5EF4-FFF2-40B4-BE49-F238E27FC236}">
                <a16:creationId xmlns:a16="http://schemas.microsoft.com/office/drawing/2014/main" id="{DC742830-6597-751B-92EB-C52A956E456B}"/>
              </a:ext>
            </a:extLst>
          </p:cNvPr>
          <p:cNvSpPr>
            <a:spLocks noGrp="1"/>
          </p:cNvSpPr>
          <p:nvPr>
            <p:ph idx="1"/>
          </p:nvPr>
        </p:nvSpPr>
        <p:spPr/>
        <p:txBody>
          <a:bodyPr/>
          <a:lstStyle/>
          <a:p>
            <a:pPr marL="0" indent="0">
              <a:buNone/>
            </a:pPr>
            <a:r>
              <a:rPr lang="en-GB" dirty="0"/>
              <a:t>6 inspections during Au1 term:</a:t>
            </a:r>
          </a:p>
          <a:p>
            <a:endParaRPr lang="en-GB" dirty="0"/>
          </a:p>
          <a:p>
            <a:r>
              <a:rPr lang="en-GB" dirty="0"/>
              <a:t>Grade 1: 4</a:t>
            </a:r>
          </a:p>
          <a:p>
            <a:r>
              <a:rPr lang="en-GB" dirty="0"/>
              <a:t>Grade 2: 2</a:t>
            </a:r>
          </a:p>
        </p:txBody>
      </p:sp>
    </p:spTree>
    <p:extLst>
      <p:ext uri="{BB962C8B-B14F-4D97-AF65-F5344CB8AC3E}">
        <p14:creationId xmlns:p14="http://schemas.microsoft.com/office/powerpoint/2010/main" val="3551894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AD3D31-DAA0-792E-E569-2C8DBD99A422}"/>
              </a:ext>
            </a:extLst>
          </p:cNvPr>
          <p:cNvSpPr>
            <a:spLocks noGrp="1"/>
          </p:cNvSpPr>
          <p:nvPr>
            <p:ph type="title"/>
          </p:nvPr>
        </p:nvSpPr>
        <p:spPr/>
        <p:txBody>
          <a:bodyPr/>
          <a:lstStyle/>
          <a:p>
            <a:r>
              <a:rPr lang="en-GB" dirty="0"/>
              <a:t>Thank you!</a:t>
            </a:r>
          </a:p>
        </p:txBody>
      </p:sp>
    </p:spTree>
    <p:extLst>
      <p:ext uri="{BB962C8B-B14F-4D97-AF65-F5344CB8AC3E}">
        <p14:creationId xmlns:p14="http://schemas.microsoft.com/office/powerpoint/2010/main" val="3300230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21EFB-5FC6-DC20-5806-07E31DC71249}"/>
              </a:ext>
            </a:extLst>
          </p:cNvPr>
          <p:cNvSpPr>
            <a:spLocks noGrp="1"/>
          </p:cNvSpPr>
          <p:nvPr>
            <p:ph type="title"/>
          </p:nvPr>
        </p:nvSpPr>
        <p:spPr/>
        <p:txBody>
          <a:bodyPr/>
          <a:lstStyle/>
          <a:p>
            <a:r>
              <a:rPr lang="en-GB" dirty="0"/>
              <a:t> Diocesan Protocols 2025</a:t>
            </a:r>
          </a:p>
        </p:txBody>
      </p:sp>
      <p:sp>
        <p:nvSpPr>
          <p:cNvPr id="5" name="Content Placeholder 4">
            <a:extLst>
              <a:ext uri="{FF2B5EF4-FFF2-40B4-BE49-F238E27FC236}">
                <a16:creationId xmlns:a16="http://schemas.microsoft.com/office/drawing/2014/main" id="{E8CD14ED-85D0-C5FE-3574-EB370C5513C8}"/>
              </a:ext>
            </a:extLst>
          </p:cNvPr>
          <p:cNvSpPr>
            <a:spLocks noGrp="1"/>
          </p:cNvSpPr>
          <p:nvPr>
            <p:ph idx="1"/>
          </p:nvPr>
        </p:nvSpPr>
        <p:spPr/>
        <p:txBody>
          <a:bodyPr/>
          <a:lstStyle/>
          <a:p>
            <a:pPr marL="0" indent="0">
              <a:buNone/>
            </a:pPr>
            <a:r>
              <a:rPr lang="en-GB" dirty="0"/>
              <a:t>Circulated in October (Wednesday email)</a:t>
            </a:r>
          </a:p>
          <a:p>
            <a:pPr marL="0" indent="0">
              <a:buNone/>
            </a:pPr>
            <a:endParaRPr lang="en-GB" dirty="0"/>
          </a:p>
          <a:p>
            <a:pPr marL="0" indent="0">
              <a:buNone/>
            </a:pPr>
            <a:r>
              <a:rPr lang="en-GB" dirty="0"/>
              <a:t>Use them for initial enquiries </a:t>
            </a:r>
            <a:r>
              <a:rPr lang="en-GB"/>
              <a:t>or questions</a:t>
            </a:r>
            <a:endParaRPr lang="en-GB" dirty="0"/>
          </a:p>
          <a:p>
            <a:pPr marL="0" indent="0">
              <a:buNone/>
            </a:pPr>
            <a:endParaRPr lang="en-GB" dirty="0"/>
          </a:p>
          <a:p>
            <a:pPr marL="0" indent="0">
              <a:buNone/>
            </a:pPr>
            <a:r>
              <a:rPr lang="en-GB" dirty="0"/>
              <a:t>They are all based on CES models and are adjusted to reflect the diocesan sovereignty of the bishop</a:t>
            </a:r>
          </a:p>
          <a:p>
            <a:pPr marL="0" indent="0">
              <a:buNone/>
            </a:pPr>
            <a:endParaRPr lang="en-GB" dirty="0"/>
          </a:p>
          <a:p>
            <a:pPr marL="0" indent="0">
              <a:buNone/>
            </a:pPr>
            <a:r>
              <a:rPr lang="en-GB" dirty="0"/>
              <a:t>Key areas:  	Governance – admissions – buildings and estate – 				appointments</a:t>
            </a:r>
          </a:p>
          <a:p>
            <a:pPr marL="0" indent="0">
              <a:buNone/>
            </a:pPr>
            <a:endParaRPr lang="en-GB" dirty="0"/>
          </a:p>
          <a:p>
            <a:endParaRPr lang="en-GB" dirty="0"/>
          </a:p>
        </p:txBody>
      </p:sp>
    </p:spTree>
    <p:extLst>
      <p:ext uri="{BB962C8B-B14F-4D97-AF65-F5344CB8AC3E}">
        <p14:creationId xmlns:p14="http://schemas.microsoft.com/office/powerpoint/2010/main" val="3179686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50F13-E3C6-666C-B23E-550C6B4B0F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3B9B51-8B7F-DBE1-C7FF-046CFF1D1B74}"/>
              </a:ext>
            </a:extLst>
          </p:cNvPr>
          <p:cNvSpPr>
            <a:spLocks noGrp="1"/>
          </p:cNvSpPr>
          <p:nvPr>
            <p:ph type="title"/>
          </p:nvPr>
        </p:nvSpPr>
        <p:spPr/>
        <p:txBody>
          <a:bodyPr/>
          <a:lstStyle/>
          <a:p>
            <a:r>
              <a:rPr lang="en-GB" dirty="0"/>
              <a:t> Governance in schools that are academies</a:t>
            </a:r>
          </a:p>
        </p:txBody>
      </p:sp>
      <p:sp>
        <p:nvSpPr>
          <p:cNvPr id="3" name="Content Placeholder 2">
            <a:extLst>
              <a:ext uri="{FF2B5EF4-FFF2-40B4-BE49-F238E27FC236}">
                <a16:creationId xmlns:a16="http://schemas.microsoft.com/office/drawing/2014/main" id="{B87096AD-0583-C96E-72C8-560066A09749}"/>
              </a:ext>
            </a:extLst>
          </p:cNvPr>
          <p:cNvSpPr>
            <a:spLocks noGrp="1"/>
          </p:cNvSpPr>
          <p:nvPr>
            <p:ph idx="1"/>
          </p:nvPr>
        </p:nvSpPr>
        <p:spPr/>
        <p:txBody>
          <a:bodyPr>
            <a:normAutofit/>
          </a:bodyPr>
          <a:lstStyle/>
          <a:p>
            <a:pPr marL="0" lvl="0" indent="0">
              <a:buNone/>
            </a:pPr>
            <a:r>
              <a:rPr lang="en-GB" b="1" dirty="0"/>
              <a:t>Key information: Applications</a:t>
            </a:r>
          </a:p>
          <a:p>
            <a:pPr marL="0" lvl="0" indent="0">
              <a:buNone/>
            </a:pPr>
            <a:endParaRPr lang="en-GB" dirty="0"/>
          </a:p>
          <a:p>
            <a:pPr marL="0" lvl="0" indent="0">
              <a:buNone/>
            </a:pPr>
            <a:r>
              <a:rPr lang="en-GB" dirty="0"/>
              <a:t>Foundation governors are still appointed by the Bishop</a:t>
            </a:r>
          </a:p>
          <a:p>
            <a:pPr marL="0" lvl="0" indent="0">
              <a:buNone/>
            </a:pPr>
            <a:endParaRPr lang="en-GB" dirty="0"/>
          </a:p>
          <a:p>
            <a:pPr marL="0" lvl="0" indent="0">
              <a:buNone/>
            </a:pPr>
            <a:r>
              <a:rPr lang="en-GB" dirty="0"/>
              <a:t>Application forms from governors should be emailed to the diocese,</a:t>
            </a:r>
          </a:p>
          <a:p>
            <a:pPr marL="0" lvl="0" indent="0">
              <a:buNone/>
            </a:pPr>
            <a:r>
              <a:rPr lang="en-GB" dirty="0"/>
              <a:t>not the trust</a:t>
            </a:r>
          </a:p>
        </p:txBody>
      </p:sp>
    </p:spTree>
    <p:extLst>
      <p:ext uri="{BB962C8B-B14F-4D97-AF65-F5344CB8AC3E}">
        <p14:creationId xmlns:p14="http://schemas.microsoft.com/office/powerpoint/2010/main" val="3817884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93B68-1F93-7F36-3203-7110D9BDBB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8408F17-F3B7-C4EE-62DE-505E84384864}"/>
              </a:ext>
            </a:extLst>
          </p:cNvPr>
          <p:cNvSpPr>
            <a:spLocks noGrp="1"/>
          </p:cNvSpPr>
          <p:nvPr>
            <p:ph type="title"/>
          </p:nvPr>
        </p:nvSpPr>
        <p:spPr/>
        <p:txBody>
          <a:bodyPr/>
          <a:lstStyle/>
          <a:p>
            <a:r>
              <a:rPr lang="en-GB" dirty="0"/>
              <a:t> Governance in schools that are academies</a:t>
            </a:r>
          </a:p>
        </p:txBody>
      </p:sp>
      <p:sp>
        <p:nvSpPr>
          <p:cNvPr id="3" name="Content Placeholder 2">
            <a:extLst>
              <a:ext uri="{FF2B5EF4-FFF2-40B4-BE49-F238E27FC236}">
                <a16:creationId xmlns:a16="http://schemas.microsoft.com/office/drawing/2014/main" id="{1843C97B-92D4-31FB-021D-DDE42FAC6449}"/>
              </a:ext>
            </a:extLst>
          </p:cNvPr>
          <p:cNvSpPr>
            <a:spLocks noGrp="1"/>
          </p:cNvSpPr>
          <p:nvPr>
            <p:ph idx="1"/>
          </p:nvPr>
        </p:nvSpPr>
        <p:spPr/>
        <p:txBody>
          <a:bodyPr>
            <a:normAutofit fontScale="92500" lnSpcReduction="10000"/>
          </a:bodyPr>
          <a:lstStyle/>
          <a:p>
            <a:pPr marL="0" lvl="0" indent="0">
              <a:buNone/>
            </a:pPr>
            <a:r>
              <a:rPr lang="en-GB" b="1" dirty="0"/>
              <a:t>Key information: DBS clearance</a:t>
            </a:r>
          </a:p>
          <a:p>
            <a:pPr marL="0" lvl="0" indent="0">
              <a:buNone/>
            </a:pPr>
            <a:endParaRPr lang="en-GB" dirty="0"/>
          </a:p>
          <a:p>
            <a:pPr marL="0" lvl="0" indent="0">
              <a:buNone/>
            </a:pPr>
            <a:r>
              <a:rPr lang="en-GB" dirty="0"/>
              <a:t>Responsibility for DBS checks for foundation governors now with the diocese</a:t>
            </a:r>
          </a:p>
          <a:p>
            <a:pPr marL="0" lvl="0" indent="0">
              <a:buNone/>
            </a:pPr>
            <a:endParaRPr lang="en-GB" dirty="0"/>
          </a:p>
          <a:p>
            <a:pPr marL="0" lvl="0" indent="0">
              <a:buNone/>
            </a:pPr>
            <a:r>
              <a:rPr lang="en-GB" dirty="0"/>
              <a:t>The DBS check must take place before they can be formally appointed as a foundation governor</a:t>
            </a:r>
          </a:p>
          <a:p>
            <a:pPr marL="0" lvl="0" indent="0">
              <a:buNone/>
            </a:pPr>
            <a:endParaRPr lang="en-GB" dirty="0"/>
          </a:p>
          <a:p>
            <a:pPr marL="0" lvl="0" indent="0">
              <a:buNone/>
            </a:pPr>
            <a:r>
              <a:rPr lang="en-GB" dirty="0"/>
              <a:t>The process and formal appointment as a foundation governor takes 6-8 weeks</a:t>
            </a:r>
          </a:p>
          <a:p>
            <a:pPr marL="0" lvl="0" indent="0">
              <a:buNone/>
            </a:pPr>
            <a:endParaRPr lang="en-GB" dirty="0"/>
          </a:p>
          <a:p>
            <a:pPr marL="0" lvl="0" indent="0">
              <a:buNone/>
            </a:pPr>
            <a:r>
              <a:rPr lang="en-GB" dirty="0"/>
              <a:t>DBS checks undertaken every three years</a:t>
            </a:r>
          </a:p>
        </p:txBody>
      </p:sp>
    </p:spTree>
    <p:extLst>
      <p:ext uri="{BB962C8B-B14F-4D97-AF65-F5344CB8AC3E}">
        <p14:creationId xmlns:p14="http://schemas.microsoft.com/office/powerpoint/2010/main" val="4190553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90E2B-B20B-ECB8-891C-825BA950F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85703F-7F24-04D3-9F59-BD19D959179F}"/>
              </a:ext>
            </a:extLst>
          </p:cNvPr>
          <p:cNvSpPr>
            <a:spLocks noGrp="1"/>
          </p:cNvSpPr>
          <p:nvPr>
            <p:ph type="title"/>
          </p:nvPr>
        </p:nvSpPr>
        <p:spPr>
          <a:xfrm>
            <a:off x="838199" y="365125"/>
            <a:ext cx="11100955" cy="1325563"/>
          </a:xfrm>
        </p:spPr>
        <p:txBody>
          <a:bodyPr/>
          <a:lstStyle/>
          <a:p>
            <a:r>
              <a:rPr lang="en-GB" dirty="0"/>
              <a:t> Governance in maintained schools and academies</a:t>
            </a:r>
          </a:p>
        </p:txBody>
      </p:sp>
      <p:sp>
        <p:nvSpPr>
          <p:cNvPr id="3" name="Content Placeholder 2">
            <a:extLst>
              <a:ext uri="{FF2B5EF4-FFF2-40B4-BE49-F238E27FC236}">
                <a16:creationId xmlns:a16="http://schemas.microsoft.com/office/drawing/2014/main" id="{3BB6DE35-2FA6-950E-EE65-AC55DF577D7A}"/>
              </a:ext>
            </a:extLst>
          </p:cNvPr>
          <p:cNvSpPr>
            <a:spLocks noGrp="1"/>
          </p:cNvSpPr>
          <p:nvPr>
            <p:ph idx="1"/>
          </p:nvPr>
        </p:nvSpPr>
        <p:spPr/>
        <p:txBody>
          <a:bodyPr>
            <a:normAutofit/>
          </a:bodyPr>
          <a:lstStyle/>
          <a:p>
            <a:pPr marL="0" lvl="0" indent="0">
              <a:buNone/>
            </a:pPr>
            <a:r>
              <a:rPr lang="en-GB" dirty="0"/>
              <a:t>Second or third terms of office</a:t>
            </a:r>
          </a:p>
          <a:p>
            <a:pPr marL="0" lvl="0" indent="0">
              <a:buNone/>
            </a:pPr>
            <a:r>
              <a:rPr lang="en-GB" dirty="0"/>
              <a:t>Foundation governors must re-apply by completing the foundation governor application form and obtain a faith reference from the PP where they go to Mass, in good time before their term of office expires (8 weeks)</a:t>
            </a:r>
          </a:p>
          <a:p>
            <a:pPr marL="0" lvl="0" indent="0">
              <a:buNone/>
            </a:pPr>
            <a:endParaRPr lang="en-GB" dirty="0"/>
          </a:p>
          <a:p>
            <a:pPr marL="0" lvl="0" indent="0">
              <a:buNone/>
            </a:pPr>
            <a:r>
              <a:rPr lang="en-GB" dirty="0"/>
              <a:t>On the anniversary of a governor’s fourth year of office, they are no longer a governor and may not continue in that role</a:t>
            </a:r>
          </a:p>
          <a:p>
            <a:pPr marL="0" lvl="0" indent="0">
              <a:buNone/>
            </a:pPr>
            <a:endParaRPr lang="en-GB" dirty="0"/>
          </a:p>
          <a:p>
            <a:pPr marL="0" lvl="0" indent="0">
              <a:buNone/>
            </a:pPr>
            <a:r>
              <a:rPr lang="en-GB" dirty="0"/>
              <a:t>May do so from the date of a formal letter of appointment</a:t>
            </a:r>
          </a:p>
        </p:txBody>
      </p:sp>
    </p:spTree>
    <p:extLst>
      <p:ext uri="{BB962C8B-B14F-4D97-AF65-F5344CB8AC3E}">
        <p14:creationId xmlns:p14="http://schemas.microsoft.com/office/powerpoint/2010/main" val="6916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F6783-DE83-1B85-9388-99A3B185AC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D4E97-414A-5A16-2531-BED204454849}"/>
              </a:ext>
            </a:extLst>
          </p:cNvPr>
          <p:cNvSpPr>
            <a:spLocks noGrp="1"/>
          </p:cNvSpPr>
          <p:nvPr>
            <p:ph type="title"/>
          </p:nvPr>
        </p:nvSpPr>
        <p:spPr>
          <a:xfrm>
            <a:off x="838199" y="365125"/>
            <a:ext cx="11100955" cy="1325563"/>
          </a:xfrm>
        </p:spPr>
        <p:txBody>
          <a:bodyPr/>
          <a:lstStyle/>
          <a:p>
            <a:r>
              <a:rPr lang="en-GB" dirty="0"/>
              <a:t> Diocesan Protocols 2025</a:t>
            </a:r>
          </a:p>
        </p:txBody>
      </p:sp>
      <p:sp>
        <p:nvSpPr>
          <p:cNvPr id="3" name="Content Placeholder 2">
            <a:extLst>
              <a:ext uri="{FF2B5EF4-FFF2-40B4-BE49-F238E27FC236}">
                <a16:creationId xmlns:a16="http://schemas.microsoft.com/office/drawing/2014/main" id="{2E32E01D-414A-3442-4C25-FBB6A1148178}"/>
              </a:ext>
            </a:extLst>
          </p:cNvPr>
          <p:cNvSpPr>
            <a:spLocks noGrp="1"/>
          </p:cNvSpPr>
          <p:nvPr>
            <p:ph idx="1"/>
          </p:nvPr>
        </p:nvSpPr>
        <p:spPr/>
        <p:txBody>
          <a:bodyPr>
            <a:normAutofit lnSpcReduction="10000"/>
          </a:bodyPr>
          <a:lstStyle/>
          <a:p>
            <a:pPr marL="0" lvl="0" indent="0">
              <a:buNone/>
            </a:pPr>
            <a:r>
              <a:rPr lang="en-GB" dirty="0"/>
              <a:t>Please </a:t>
            </a:r>
            <a:r>
              <a:rPr lang="en-GB" dirty="0" err="1"/>
              <a:t>familarise</a:t>
            </a:r>
            <a:r>
              <a:rPr lang="en-GB" dirty="0"/>
              <a:t> your selves with the section on governance:</a:t>
            </a:r>
          </a:p>
          <a:p>
            <a:pPr marL="0" lvl="0" indent="0">
              <a:buNone/>
            </a:pPr>
            <a:endParaRPr lang="en-GB" dirty="0"/>
          </a:p>
          <a:p>
            <a:pPr marL="0" lvl="0" indent="0">
              <a:buNone/>
            </a:pPr>
            <a:r>
              <a:rPr lang="en-GB" dirty="0"/>
              <a:t>Key information: Changes as a result of diocesan protocols for effective  governance</a:t>
            </a:r>
          </a:p>
          <a:p>
            <a:pPr marL="0" lvl="0" indent="0">
              <a:buNone/>
            </a:pPr>
            <a:endParaRPr lang="en-GB" dirty="0"/>
          </a:p>
          <a:p>
            <a:r>
              <a:rPr lang="en-GB" dirty="0"/>
              <a:t>Maximum of three consecutive terms of office from January 2026</a:t>
            </a:r>
          </a:p>
          <a:p>
            <a:r>
              <a:rPr lang="en-GB" dirty="0"/>
              <a:t>Associate governors may not be appointed without written permission from the diocese (the starting point is they may not be appointed)</a:t>
            </a:r>
          </a:p>
          <a:p>
            <a:r>
              <a:rPr lang="en-GB" dirty="0"/>
              <a:t>Foundation governors should elect the chair from their number where this is possible</a:t>
            </a:r>
          </a:p>
        </p:txBody>
      </p:sp>
    </p:spTree>
    <p:extLst>
      <p:ext uri="{BB962C8B-B14F-4D97-AF65-F5344CB8AC3E}">
        <p14:creationId xmlns:p14="http://schemas.microsoft.com/office/powerpoint/2010/main" val="9774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08F75-3AF9-29C3-A0DC-C542301D54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9D9D73-EDFB-DF99-6471-F78BFA38A19D}"/>
              </a:ext>
            </a:extLst>
          </p:cNvPr>
          <p:cNvSpPr>
            <a:spLocks noGrp="1"/>
          </p:cNvSpPr>
          <p:nvPr>
            <p:ph type="title"/>
          </p:nvPr>
        </p:nvSpPr>
        <p:spPr>
          <a:xfrm>
            <a:off x="838199" y="365125"/>
            <a:ext cx="11100955" cy="1325563"/>
          </a:xfrm>
        </p:spPr>
        <p:txBody>
          <a:bodyPr/>
          <a:lstStyle/>
          <a:p>
            <a:r>
              <a:rPr lang="en-GB" dirty="0"/>
              <a:t>Model  Policy for Admissions 2027</a:t>
            </a:r>
          </a:p>
        </p:txBody>
      </p:sp>
      <p:sp>
        <p:nvSpPr>
          <p:cNvPr id="3" name="Content Placeholder 2">
            <a:extLst>
              <a:ext uri="{FF2B5EF4-FFF2-40B4-BE49-F238E27FC236}">
                <a16:creationId xmlns:a16="http://schemas.microsoft.com/office/drawing/2014/main" id="{F1871E35-F549-743F-BD5E-A649E23C89B3}"/>
              </a:ext>
            </a:extLst>
          </p:cNvPr>
          <p:cNvSpPr>
            <a:spLocks noGrp="1"/>
          </p:cNvSpPr>
          <p:nvPr>
            <p:ph idx="1"/>
          </p:nvPr>
        </p:nvSpPr>
        <p:spPr>
          <a:xfrm>
            <a:off x="838200" y="1825625"/>
            <a:ext cx="10515600" cy="4751820"/>
          </a:xfrm>
        </p:spPr>
        <p:txBody>
          <a:bodyPr>
            <a:noAutofit/>
          </a:bodyPr>
          <a:lstStyle/>
          <a:p>
            <a:pPr marL="0" lvl="0" indent="0">
              <a:buNone/>
            </a:pPr>
            <a:r>
              <a:rPr lang="en-GB" dirty="0"/>
              <a:t>Admissions Code compliant: legally tested and except for oversubscription criteria, should not be amended.</a:t>
            </a:r>
          </a:p>
          <a:p>
            <a:pPr marL="0" lvl="0" indent="0">
              <a:buNone/>
            </a:pPr>
            <a:endParaRPr lang="en-GB" sz="1600" dirty="0"/>
          </a:p>
          <a:p>
            <a:pPr marL="0" lvl="0" indent="0">
              <a:buNone/>
            </a:pPr>
            <a:r>
              <a:rPr lang="en-GB" dirty="0"/>
              <a:t>CATs should delegate admissions to local boards: anchored in the parish community</a:t>
            </a:r>
          </a:p>
          <a:p>
            <a:pPr marL="0" lvl="0" indent="0">
              <a:buNone/>
            </a:pPr>
            <a:endParaRPr lang="en-GB" sz="1600" dirty="0"/>
          </a:p>
          <a:p>
            <a:pPr marL="0" lvl="0" indent="0">
              <a:buNone/>
            </a:pPr>
            <a:r>
              <a:rPr lang="en-GB" dirty="0"/>
              <a:t>Admission numbers: early discussion with LA, CAT, before the department, who will seek, if in agreement, the permission from trustees to amend the PAN. Governing boards/CATs are ‘occupiers of the site’</a:t>
            </a:r>
          </a:p>
        </p:txBody>
      </p:sp>
    </p:spTree>
    <p:extLst>
      <p:ext uri="{BB962C8B-B14F-4D97-AF65-F5344CB8AC3E}">
        <p14:creationId xmlns:p14="http://schemas.microsoft.com/office/powerpoint/2010/main" val="1073564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24 DDFE PP template  -  Read-Only" id="{27DCDD1D-8106-4CF1-B5E2-7705642EE053}" vid="{C223C18C-C40F-4A95-9AED-8E38A3CCB984}"/>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SI Theme">
  <a:themeElements>
    <a:clrScheme name="Custom 4">
      <a:dk1>
        <a:srgbClr val="000000"/>
      </a:dk1>
      <a:lt1>
        <a:srgbClr val="FFFFFF"/>
      </a:lt1>
      <a:dk2>
        <a:srgbClr val="44546A"/>
      </a:dk2>
      <a:lt2>
        <a:srgbClr val="E7E6E6"/>
      </a:lt2>
      <a:accent1>
        <a:srgbClr val="4D8CCA"/>
      </a:accent1>
      <a:accent2>
        <a:srgbClr val="582C5F"/>
      </a:accent2>
      <a:accent3>
        <a:srgbClr val="939393"/>
      </a:accent3>
      <a:accent4>
        <a:srgbClr val="4D8CCA"/>
      </a:accent4>
      <a:accent5>
        <a:srgbClr val="4D8DCA"/>
      </a:accent5>
      <a:accent6>
        <a:srgbClr val="ECE6D6"/>
      </a:accent6>
      <a:hlink>
        <a:srgbClr val="0563C1"/>
      </a:hlink>
      <a:folHlink>
        <a:srgbClr val="954F72"/>
      </a:folHlink>
    </a:clrScheme>
    <a:fontScheme name="CSI">
      <a:majorFont>
        <a:latin typeface="Lato"/>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I Theme" id="{A7224C27-446D-4EC0-B0EE-D8D0973F6D64}" vid="{18BD693D-0595-45B6-B589-C9BE191D073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d7a96292-fb9d-48b5-8b36-e1cf0d3aa740" xsi:nil="true"/>
    <lcf76f155ced4ddcb4097134ff3c332f xmlns="9f630a95-a25d-4b04-9a75-52e9cfd198cc">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CFF791C5E78634FB6971A16D52BE23C" ma:contentTypeVersion="18" ma:contentTypeDescription="Create a new document." ma:contentTypeScope="" ma:versionID="370a171f44420707edf69b32258815ca">
  <xsd:schema xmlns:xsd="http://www.w3.org/2001/XMLSchema" xmlns:xs="http://www.w3.org/2001/XMLSchema" xmlns:p="http://schemas.microsoft.com/office/2006/metadata/properties" xmlns:ns1="http://schemas.microsoft.com/sharepoint/v3" xmlns:ns2="9f630a95-a25d-4b04-9a75-52e9cfd198cc" xmlns:ns3="d7a96292-fb9d-48b5-8b36-e1cf0d3aa740" targetNamespace="http://schemas.microsoft.com/office/2006/metadata/properties" ma:root="true" ma:fieldsID="bb1f2f4e47e2329c70649c17139f5be0" ns1:_="" ns2:_="" ns3:_="">
    <xsd:import namespace="http://schemas.microsoft.com/sharepoint/v3"/>
    <xsd:import namespace="9f630a95-a25d-4b04-9a75-52e9cfd198cc"/>
    <xsd:import namespace="d7a96292-fb9d-48b5-8b36-e1cf0d3aa74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f630a95-a25d-4b04-9a75-52e9cfd198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4390dd4-6b95-43d4-aa33-6117e7da7b8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4"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7a96292-fb9d-48b5-8b36-e1cf0d3aa74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a58c08d-fb56-42dc-ab6f-1afcf7301d9a}" ma:internalName="TaxCatchAll" ma:showField="CatchAllData" ma:web="d7a96292-fb9d-48b5-8b36-e1cf0d3aa740">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AA6585-01E4-4A94-BEC5-0C838E3929DA}">
  <ds:schemaRefs>
    <ds:schemaRef ds:uri="http://purl.org/dc/dcmitype/"/>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purl.org/dc/terms/"/>
    <ds:schemaRef ds:uri="9f630a95-a25d-4b04-9a75-52e9cfd198cc"/>
    <ds:schemaRef ds:uri="d7a96292-fb9d-48b5-8b36-e1cf0d3aa740"/>
    <ds:schemaRef ds:uri="http://schemas.microsoft.com/sharepoint/v3"/>
    <ds:schemaRef ds:uri="http://www.w3.org/XML/1998/namespace"/>
  </ds:schemaRefs>
</ds:datastoreItem>
</file>

<file path=customXml/itemProps2.xml><?xml version="1.0" encoding="utf-8"?>
<ds:datastoreItem xmlns:ds="http://schemas.openxmlformats.org/officeDocument/2006/customXml" ds:itemID="{3511BA07-41A3-442C-9FD2-D617F2FCE5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f630a95-a25d-4b04-9a75-52e9cfd198cc"/>
    <ds:schemaRef ds:uri="d7a96292-fb9d-48b5-8b36-e1cf0d3aa74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C14CDE-DFF5-42FE-B0F8-EE4B2D39B3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2023-24 DDFE PP template</Template>
  <TotalTime>56</TotalTime>
  <Words>1811</Words>
  <Application>Microsoft Office PowerPoint</Application>
  <PresentationFormat>Widescreen</PresentationFormat>
  <Paragraphs>222</Paragraphs>
  <Slides>33</Slides>
  <Notes>3</Notes>
  <HiddenSlides>0</HiddenSlides>
  <MMClips>1</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Aptos</vt:lpstr>
      <vt:lpstr>Arial</vt:lpstr>
      <vt:lpstr>Avenir Next LT Pro</vt:lpstr>
      <vt:lpstr>Calibri</vt:lpstr>
      <vt:lpstr>Garamond</vt:lpstr>
      <vt:lpstr>Lato</vt:lpstr>
      <vt:lpstr>Open Sans</vt:lpstr>
      <vt:lpstr>Poppins</vt:lpstr>
      <vt:lpstr>Wingdings</vt:lpstr>
      <vt:lpstr>Office Theme</vt:lpstr>
      <vt:lpstr>1_Office Theme</vt:lpstr>
      <vt:lpstr>3_CSI Theme</vt:lpstr>
      <vt:lpstr>Heads and Chairs Briefing</vt:lpstr>
      <vt:lpstr>PowerPoint Presentation</vt:lpstr>
      <vt:lpstr>PowerPoint Presentation</vt:lpstr>
      <vt:lpstr> Diocesan Protocols 2025</vt:lpstr>
      <vt:lpstr> Governance in schools that are academies</vt:lpstr>
      <vt:lpstr> Governance in schools that are academies</vt:lpstr>
      <vt:lpstr> Governance in maintained schools and academies</vt:lpstr>
      <vt:lpstr> Diocesan Protocols 2025</vt:lpstr>
      <vt:lpstr>Model  Policy for Admissions 2027</vt:lpstr>
      <vt:lpstr>Overview of OFSTED Framework commencing this week</vt:lpstr>
      <vt:lpstr>Five point scale in the toolkit</vt:lpstr>
      <vt:lpstr>Categories</vt:lpstr>
      <vt:lpstr>Schools with a religious character</vt:lpstr>
      <vt:lpstr>Telephone call</vt:lpstr>
      <vt:lpstr>Understanding context and priorities</vt:lpstr>
      <vt:lpstr>During inspection meetings with: </vt:lpstr>
      <vt:lpstr>Day 1 split into 2 parts :Part 1</vt:lpstr>
      <vt:lpstr>Part 2</vt:lpstr>
      <vt:lpstr>Learning walks agreed focus with leaders</vt:lpstr>
      <vt:lpstr>Reflection meetings: HT, CEO/Delegate, Nominee </vt:lpstr>
      <vt:lpstr>Report Cards</vt:lpstr>
      <vt:lpstr>Monitoring Visits</vt:lpstr>
      <vt:lpstr>Needs Attention monitoring </vt:lpstr>
      <vt:lpstr>Inspection Handbook Updates</vt:lpstr>
      <vt:lpstr>PowerPoint Presentation</vt:lpstr>
      <vt:lpstr>1. Leadership and Governance</vt:lpstr>
      <vt:lpstr>2. Off-Site Provision</vt:lpstr>
      <vt:lpstr>3. Diocesan Compliance</vt:lpstr>
      <vt:lpstr>4. Staff and Parental Surveys</vt:lpstr>
      <vt:lpstr>5. Pause Policy (Appendix 6.1)</vt:lpstr>
      <vt:lpstr>6. Other Administrative Updates</vt:lpstr>
      <vt:lpstr>2026-2027 Diocese of Salford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Catherine Moss</dc:creator>
  <cp:lastModifiedBy>Millie Burton</cp:lastModifiedBy>
  <cp:revision>11</cp:revision>
  <cp:lastPrinted>2024-06-17T10:23:02Z</cp:lastPrinted>
  <dcterms:created xsi:type="dcterms:W3CDTF">2023-11-16T09:28:38Z</dcterms:created>
  <dcterms:modified xsi:type="dcterms:W3CDTF">2025-11-11T10:12:21Z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0x0101002CFF791C5E78634FB6971A16D52BE23C</vt:lpwstr>
  </property>
  <property fmtid="{D5CDD505-2E9C-101B-9397-08002B2CF9AE}" pid="3" name="MediaServiceImageTags">
    <vt:lpwstr/>
  </property>
</Properties>
</file>