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51"/>
  </p:notesMasterIdLst>
  <p:sldIdLst>
    <p:sldId id="2328" r:id="rId4"/>
    <p:sldId id="2329" r:id="rId5"/>
    <p:sldId id="2330" r:id="rId6"/>
    <p:sldId id="2331" r:id="rId7"/>
    <p:sldId id="266" r:id="rId8"/>
    <p:sldId id="267" r:id="rId9"/>
    <p:sldId id="257" r:id="rId10"/>
    <p:sldId id="271" r:id="rId11"/>
    <p:sldId id="272" r:id="rId12"/>
    <p:sldId id="273" r:id="rId13"/>
    <p:sldId id="285" r:id="rId14"/>
    <p:sldId id="2321" r:id="rId15"/>
    <p:sldId id="2322" r:id="rId16"/>
    <p:sldId id="2298" r:id="rId17"/>
    <p:sldId id="2285" r:id="rId18"/>
    <p:sldId id="2299" r:id="rId19"/>
    <p:sldId id="2300" r:id="rId20"/>
    <p:sldId id="2286" r:id="rId21"/>
    <p:sldId id="2301" r:id="rId22"/>
    <p:sldId id="2288" r:id="rId23"/>
    <p:sldId id="2302" r:id="rId24"/>
    <p:sldId id="1775" r:id="rId25"/>
    <p:sldId id="1776" r:id="rId26"/>
    <p:sldId id="1777" r:id="rId27"/>
    <p:sldId id="1778" r:id="rId28"/>
    <p:sldId id="1779" r:id="rId29"/>
    <p:sldId id="1780" r:id="rId30"/>
    <p:sldId id="1781" r:id="rId31"/>
    <p:sldId id="1782" r:id="rId32"/>
    <p:sldId id="1783" r:id="rId33"/>
    <p:sldId id="1784" r:id="rId34"/>
    <p:sldId id="543" r:id="rId35"/>
    <p:sldId id="276" r:id="rId36"/>
    <p:sldId id="2308" r:id="rId37"/>
    <p:sldId id="2313" r:id="rId38"/>
    <p:sldId id="2314" r:id="rId39"/>
    <p:sldId id="2315" r:id="rId40"/>
    <p:sldId id="2316" r:id="rId41"/>
    <p:sldId id="2317" r:id="rId42"/>
    <p:sldId id="2319" r:id="rId43"/>
    <p:sldId id="278" r:id="rId44"/>
    <p:sldId id="310" r:id="rId45"/>
    <p:sldId id="312" r:id="rId46"/>
    <p:sldId id="281" r:id="rId47"/>
    <p:sldId id="283" r:id="rId48"/>
    <p:sldId id="2323" r:id="rId49"/>
    <p:sldId id="232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ustomXml" Target="../customXml/item2.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34586-AD00-4003-A60F-2F5F6353799C}"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60F82-AF41-49C3-B20D-4B17D009F756}" type="slidenum">
              <a:rPr lang="en-GB" smtClean="0"/>
              <a:t>‹#›</a:t>
            </a:fld>
            <a:endParaRPr lang="en-GB"/>
          </a:p>
        </p:txBody>
      </p:sp>
    </p:spTree>
    <p:extLst>
      <p:ext uri="{BB962C8B-B14F-4D97-AF65-F5344CB8AC3E}">
        <p14:creationId xmlns:p14="http://schemas.microsoft.com/office/powerpoint/2010/main" val="23441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3B2E9-379C-4EB5-BE00-55399A443E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077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1884316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2AA0B-0214-5F17-0B93-080E43A23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6AFDF-B43F-514F-9167-C48B22459C6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7ED9C10-7112-AB83-BC0B-E69480051CC4}"/>
              </a:ext>
            </a:extLst>
          </p:cNvPr>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215378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E949A-C64D-DA91-9397-238B5C1449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E00D9-FB1A-88E4-A823-1E2932A71B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C58C589-3984-2F74-8034-D3E430CB99EC}"/>
              </a:ext>
            </a:extLst>
          </p:cNvPr>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19472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3479078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69FE4-0CDB-B638-DD2F-3474E0559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C9B74-388D-D21E-4987-E6AC0FD0E10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69443AD-613E-18F1-A049-4D804B3D91D7}"/>
              </a:ext>
            </a:extLst>
          </p:cNvPr>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42149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131954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6F97D-4F41-0F5B-02FD-EDDB8F4DF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7FF03-B88F-42F2-D7FC-C16054D012B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F5FEC26-117E-09AC-51DD-263D5EA19649}"/>
              </a:ext>
            </a:extLst>
          </p:cNvPr>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1257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6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SzPts val="1100"/>
              <a:buFont typeface="+mj-lt"/>
              <a:buNone/>
            </a:pPr>
            <a:r>
              <a:rPr lang="en-GB" sz="1800" dirty="0">
                <a:effectLst/>
                <a:latin typeface="Open Sans" pitchFamily="2" charset="0"/>
                <a:ea typeface="Calibri" panose="020F0502020204030204" pitchFamily="34" charset="0"/>
                <a:cs typeface="Open Sans" pitchFamily="2" charset="0"/>
              </a:rPr>
              <a:t>24. Although it is appreciated that the timetable for inspection activities will be organised with the support of school leaders, inspectors reserve the right to gather evidence from anywhere in the school during the period of the inspection.</a:t>
            </a:r>
            <a:endParaRPr lang="en-GB" sz="1800" dirty="0">
              <a:effectLst/>
              <a:latin typeface="Open Sans" pitchFamily="2" charset="0"/>
              <a:ea typeface="Calibri" panose="020F0502020204030204" pitchFamily="34" charset="0"/>
              <a:cs typeface="Arial" panose="020B0604020202020204" pitchFamily="34" charset="0"/>
            </a:endParaRPr>
          </a:p>
          <a:p>
            <a:pPr marL="0" lvl="0" indent="0" algn="just">
              <a:lnSpc>
                <a:spcPct val="107000"/>
              </a:lnSpc>
              <a:spcAft>
                <a:spcPts val="800"/>
              </a:spcAft>
              <a:buSzPts val="1100"/>
              <a:buFont typeface="+mj-lt"/>
              <a:buNone/>
            </a:pPr>
            <a:r>
              <a:rPr lang="en-GB" sz="1800" dirty="0">
                <a:effectLst/>
                <a:latin typeface="Open Sans" pitchFamily="2" charset="0"/>
                <a:ea typeface="Calibri" panose="020F0502020204030204" pitchFamily="34" charset="0"/>
                <a:cs typeface="Open Sans" pitchFamily="2" charset="0"/>
              </a:rPr>
              <a:t>The programme for the inspection is the responsibility of the lead inspector and should include:</a:t>
            </a:r>
            <a:endParaRPr lang="en-GB" sz="1800" dirty="0">
              <a:effectLst/>
              <a:latin typeface="Open Sans" pitchFamily="2"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observation of learning – including joint observations with key school staff (if agreed: see paragraph 43).</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observation of prayer and liturgy.</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discussions with pupils.</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scrutiny of pupils’ work.</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scrutiny of parent/carer, and staff surveys.</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meetings with headteacher, link governor, head of sixth form, subject leader of religious education, chaplain and/or priest.</a:t>
            </a:r>
            <a:endParaRPr lang="en-GB" sz="1800" dirty="0">
              <a:effectLst/>
              <a:latin typeface="Open Sans" pitchFamily="2" charset="0"/>
              <a:ea typeface="Calibri" panose="020F0502020204030204" pitchFamily="34" charset="0"/>
              <a:cs typeface="Symbol" pitchFamily="2" charset="2"/>
            </a:endParaRP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cs typeface="Open Sans" pitchFamily="2" charset="0"/>
              </a:rPr>
              <a:t>regular keeping in touch meetings with the inspection team (KITs).</a:t>
            </a:r>
          </a:p>
          <a:p>
            <a:pPr marL="342900" lvl="0" indent="-342900" algn="just">
              <a:lnSpc>
                <a:spcPct val="107000"/>
              </a:lnSpc>
              <a:spcAft>
                <a:spcPts val="800"/>
              </a:spcAft>
              <a:buFont typeface="Symbol" pitchFamily="2" charset="2"/>
              <a:buChar char=""/>
              <a:tabLst>
                <a:tab pos="1143000" algn="l"/>
              </a:tabLst>
            </a:pPr>
            <a:r>
              <a:rPr lang="en-GB" sz="1800" dirty="0">
                <a:effectLst/>
                <a:latin typeface="Open Sans" pitchFamily="2" charset="0"/>
                <a:ea typeface="Calibri" panose="020F0502020204030204" pitchFamily="34" charset="0"/>
              </a:rPr>
              <a:t>regular head teacher update meetings.</a:t>
            </a:r>
            <a:r>
              <a:rPr lang="en-GB" dirty="0">
                <a:effectLst/>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2940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FCEA5-AB70-A50A-BA74-A549EA3371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923F8D-900E-E3DF-EC53-AD4732C22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2531E-3EE9-43AB-90AC-9DB55F640EBB}"/>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63. </a:t>
            </a:r>
            <a:r>
              <a:rPr lang="en-GB" sz="1800" dirty="0">
                <a:effectLst/>
                <a:latin typeface="Open Sans" pitchFamily="2" charset="0"/>
                <a:ea typeface="Calibri" panose="020F0502020204030204" pitchFamily="34" charset="0"/>
              </a:rPr>
              <a:t>The inspection findings should not come as a surprise to the headteacher at the end of the inspection. The headteacher should be kept abreast of the emerging judgements through regular headteacher update meetings. The lead inspector must arrange to meet the headteacher to share emerging judgements at least twice in the first day, at the end of the first day (see Template 9.1), and again on the morning of the second day. At these headteacher update meetings and throughout the inspection, the lead must also ensure that the school is happy with the conduct of the inspection and should specifically ask for confirmation at the final feedback. These headteacher update meetings should be recorded on EFs and include confirmation that the headteacher is happy with the conduct of the inspection. Conversations following joint observations with school leaders should not replace these regular headteacher update meetings. Prior to the final feedback, it is expected that the inspector will have discussed the findings with the headteacher, even if this delays the formal feedback at the end of the inspection.</a:t>
            </a:r>
            <a:r>
              <a:rPr lang="en-GB" dirty="0">
                <a:effectLst/>
              </a:rPr>
              <a:t> </a:t>
            </a:r>
            <a:endParaRPr lang="en-GB" dirty="0"/>
          </a:p>
        </p:txBody>
      </p:sp>
      <p:sp>
        <p:nvSpPr>
          <p:cNvPr id="4" name="Slide Number Placeholder 3">
            <a:extLst>
              <a:ext uri="{FF2B5EF4-FFF2-40B4-BE49-F238E27FC236}">
                <a16:creationId xmlns:a16="http://schemas.microsoft.com/office/drawing/2014/main" id="{DF240D42-93CB-EEC8-9CAE-4098953B33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6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3B2E9-379C-4EB5-BE00-55399A443E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97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08E90-0670-7826-52F8-291C9456D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3636BA-EB9C-AA78-103F-D9FB36181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FC9CE-220A-3366-3937-4DE4F2BF9E97}"/>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Template 09.1 End of day 1 feedback template</a:t>
            </a:r>
          </a:p>
        </p:txBody>
      </p:sp>
      <p:sp>
        <p:nvSpPr>
          <p:cNvPr id="4" name="Slide Number Placeholder 3">
            <a:extLst>
              <a:ext uri="{FF2B5EF4-FFF2-40B4-BE49-F238E27FC236}">
                <a16:creationId xmlns:a16="http://schemas.microsoft.com/office/drawing/2014/main" id="{3B790C8F-0DFB-E9EA-6756-31E75AB072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40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BE187-C48A-FBE1-041D-416FB71272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6BD89C-C3B2-29FA-A0C1-567C9036A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D7444-50F0-BFA5-A8D6-B2F860B046B4}"/>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Template 09.1 End of day 1 feedback template</a:t>
            </a:r>
          </a:p>
        </p:txBody>
      </p:sp>
      <p:sp>
        <p:nvSpPr>
          <p:cNvPr id="4" name="Slide Number Placeholder 3">
            <a:extLst>
              <a:ext uri="{FF2B5EF4-FFF2-40B4-BE49-F238E27FC236}">
                <a16:creationId xmlns:a16="http://schemas.microsoft.com/office/drawing/2014/main" id="{77E48056-9AF9-3F95-E931-97CA1CDBEFF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877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4669A-49E9-D1BF-32C7-D89635817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ECB54-3EBD-6F56-2191-AAF3964E7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8EA3D-27A4-55DB-23C2-47889A08ED12}"/>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Template 09.1 End of day 1 feedback template</a:t>
            </a:r>
          </a:p>
        </p:txBody>
      </p:sp>
      <p:sp>
        <p:nvSpPr>
          <p:cNvPr id="4" name="Slide Number Placeholder 3">
            <a:extLst>
              <a:ext uri="{FF2B5EF4-FFF2-40B4-BE49-F238E27FC236}">
                <a16:creationId xmlns:a16="http://schemas.microsoft.com/office/drawing/2014/main" id="{8EA4D504-5880-6A9B-77FD-6CEB27B2BA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970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CD2E8-7711-9189-4EF6-E743E6443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A559B9-0A7C-94E0-C688-1BCA87627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E62FE9-8D25-44DD-7B19-747EBF25F3DB}"/>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Template 09.1 End of day 1 feedback template</a:t>
            </a:r>
          </a:p>
        </p:txBody>
      </p:sp>
      <p:sp>
        <p:nvSpPr>
          <p:cNvPr id="4" name="Slide Number Placeholder 3">
            <a:extLst>
              <a:ext uri="{FF2B5EF4-FFF2-40B4-BE49-F238E27FC236}">
                <a16:creationId xmlns:a16="http://schemas.microsoft.com/office/drawing/2014/main" id="{ED6E6E1B-A118-1AFB-2710-BA1B275382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39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54636-5E3C-D046-2A34-47D756F434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FCA8E-0DE8-B898-A877-36B0E05FF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A6136-9345-3BF3-D499-56B91CE9FFD7}"/>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dirty="0"/>
              <a:t>Template 09.1 End of day 1 feedback template</a:t>
            </a:r>
          </a:p>
        </p:txBody>
      </p:sp>
      <p:sp>
        <p:nvSpPr>
          <p:cNvPr id="4" name="Slide Number Placeholder 3">
            <a:extLst>
              <a:ext uri="{FF2B5EF4-FFF2-40B4-BE49-F238E27FC236}">
                <a16:creationId xmlns:a16="http://schemas.microsoft.com/office/drawing/2014/main" id="{4A71BAEB-D5DB-3CEB-AD5D-2AE8E0451B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94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8599D-CC9B-2CCE-0E80-0862E70ECC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CF7F2-D213-06C4-CCE6-CEF3DD711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2F15B-22CF-4FAC-2A54-33CD1311B350}"/>
              </a:ext>
            </a:extLst>
          </p:cNvPr>
          <p:cNvSpPr>
            <a:spLocks noGrp="1"/>
          </p:cNvSpPr>
          <p:nvPr>
            <p:ph type="body" idx="1"/>
          </p:nvPr>
        </p:nvSpPr>
        <p:spPr/>
        <p:txBody>
          <a:bodyPr/>
          <a:lstStyle/>
          <a:p>
            <a:pPr marL="0" lvl="0" indent="0" algn="just">
              <a:lnSpc>
                <a:spcPct val="107000"/>
              </a:lnSpc>
              <a:spcAft>
                <a:spcPts val="800"/>
              </a:spcAft>
              <a:buSzPts val="1100"/>
              <a:buFont typeface="+mj-lt"/>
              <a:buNone/>
            </a:pPr>
            <a:r>
              <a:rPr lang="en-GB" sz="1800" dirty="0">
                <a:effectLst/>
                <a:latin typeface="Open Sans" pitchFamily="2" charset="0"/>
                <a:ea typeface="Calibri" panose="020F0502020204030204" pitchFamily="34" charset="0"/>
              </a:rPr>
              <a:t>53. The lead inspector should make clear to the headteacher that there is a distinction between the regular headteacher update meetings (see paragraph 63) and the formal discussions with the headteacher as evidence-gathering activities. For these evidence-gathering discussions, the school’s record of self-evaluation, and the issues and hypotheses from the pre-inspection notes, will form the main focus of the discussions. The purpose should be to permit the headteacher to indicate where further evidence relating to the issues may be found, and to provide his/her own perspective on them.</a:t>
            </a:r>
            <a:r>
              <a:rPr lang="en-GB" dirty="0">
                <a:effectLst/>
              </a:rPr>
              <a:t> </a:t>
            </a:r>
            <a:endParaRPr lang="en-GB" dirty="0"/>
          </a:p>
        </p:txBody>
      </p:sp>
      <p:sp>
        <p:nvSpPr>
          <p:cNvPr id="4" name="Slide Number Placeholder 3">
            <a:extLst>
              <a:ext uri="{FF2B5EF4-FFF2-40B4-BE49-F238E27FC236}">
                <a16:creationId xmlns:a16="http://schemas.microsoft.com/office/drawing/2014/main" id="{5069E537-F93F-20E4-288E-DA271D834C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922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9005A-CBBE-8EC9-45A5-D6A67C725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9F06E0-0E1B-EA90-5AF9-212728116F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609C9-9547-0875-ECCB-7B59C843B41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57E544-CB4F-0A1F-6E7E-66F4DB5EF9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764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E55-D290-7B2A-89A8-F79AD400E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F553C-5826-4F13-5316-5A1695663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78B25-F08D-E715-91A5-4792EEE188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04033D7-1D96-F076-4031-07FF500F5A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360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Open Sans" pitchFamily="2" charset="0"/>
                <a:ea typeface="Calibri" panose="020F0502020204030204" pitchFamily="34" charset="0"/>
              </a:rPr>
              <a:t>Appendix 10, paragraph 42</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Open Sans" pitchFamily="2" charset="0"/>
                <a:ea typeface="Calibri" panose="020F0502020204030204" pitchFamily="34" charset="0"/>
                <a:cs typeface="Arial" panose="020B0604020202020204" pitchFamily="34" charset="0"/>
              </a:rPr>
              <a:t>In general, refer to ‘children’ in early years settings, ‘pupils’ in the rest of primary school inspections, ‘students’ in secondary school and sixth form college inspections. However, if this is contrary to the nomenclature the school itself uses, then the inspector should defer to the school’s usage in writing the report.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1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015AF-A9DA-3D1B-F925-26ADE6A18A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7E0E4-9840-FE39-B17E-E8D89AE8AB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80E80-B994-FD07-C4EB-E29F56A545D3}"/>
              </a:ext>
            </a:extLst>
          </p:cNvPr>
          <p:cNvSpPr>
            <a:spLocks noGrp="1"/>
          </p:cNvSpPr>
          <p:nvPr>
            <p:ph type="body" idx="1"/>
          </p:nvPr>
        </p:nvSpPr>
        <p:spPr/>
        <p:txBody>
          <a:bodyPr/>
          <a:lstStyle/>
          <a:p>
            <a:r>
              <a:rPr lang="en-GB" sz="1800" dirty="0">
                <a:effectLst/>
                <a:latin typeface="Open Sans" pitchFamily="2" charset="0"/>
                <a:ea typeface="Calibri" panose="020F0502020204030204" pitchFamily="34" charset="0"/>
              </a:rPr>
              <a:t>Appendix 10, paragraph 42</a:t>
            </a:r>
            <a:r>
              <a:rPr lang="en-GB"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Open Sans" pitchFamily="2" charset="0"/>
                <a:ea typeface="Calibri" panose="020F0502020204030204" pitchFamily="34" charset="0"/>
                <a:cs typeface="Arial" panose="020B0604020202020204" pitchFamily="34" charset="0"/>
              </a:rPr>
              <a:t>In general, refer to ‘children’ in early years settings, ‘pupils’ in the rest of primary school inspections, ‘students’ in secondary school and sixth form college inspections. However, if this is contrary to the nomenclature the school itself uses, then the inspector should defer to the school’s usage in writing the report.</a:t>
            </a:r>
          </a:p>
          <a:p>
            <a:endParaRPr lang="en-GB" dirty="0"/>
          </a:p>
        </p:txBody>
      </p:sp>
      <p:sp>
        <p:nvSpPr>
          <p:cNvPr id="4" name="Slide Number Placeholder 3">
            <a:extLst>
              <a:ext uri="{FF2B5EF4-FFF2-40B4-BE49-F238E27FC236}">
                <a16:creationId xmlns:a16="http://schemas.microsoft.com/office/drawing/2014/main" id="{9EE707D5-E0D2-D584-9E8B-108DC31ACF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3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updated in last year’s editions, but we really need to stress its importance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948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33B2E9-379C-4EB5-BE00-55399A443E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028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Paragraph 12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835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Paragraph 18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47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CACAD-4914-3D4D-1208-A6CEB8E157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0C11B7-E669-ED99-4AB0-27FD89D88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D9E0C-AD92-34FD-75A8-76B01B752E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D3B52EA-CE1F-3349-0AFF-27E8FD0481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94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7DC6C-C161-3387-91CB-908D8CF313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FAA8F-02F3-B304-8AB0-C70F753ABC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8E964-F711-FE81-D474-D516FF10ABA5}"/>
              </a:ext>
            </a:extLst>
          </p:cNvPr>
          <p:cNvSpPr>
            <a:spLocks noGrp="1"/>
          </p:cNvSpPr>
          <p:nvPr>
            <p:ph type="body" idx="1"/>
          </p:nvPr>
        </p:nvSpPr>
        <p:spPr/>
        <p:txBody>
          <a:bodyPr/>
          <a:lstStyle/>
          <a:p>
            <a:r>
              <a:rPr lang="en-GB" dirty="0"/>
              <a:t>Paragraph 37 of Management of inspector handbook</a:t>
            </a:r>
          </a:p>
          <a:p>
            <a:endParaRPr lang="en-GB" dirty="0"/>
          </a:p>
        </p:txBody>
      </p:sp>
      <p:sp>
        <p:nvSpPr>
          <p:cNvPr id="4" name="Slide Number Placeholder 3">
            <a:extLst>
              <a:ext uri="{FF2B5EF4-FFF2-40B4-BE49-F238E27FC236}">
                <a16:creationId xmlns:a16="http://schemas.microsoft.com/office/drawing/2014/main" id="{96BBCC5C-4CF4-28F7-6F86-B44DCC25BFC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583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27B20-1073-FD8F-322B-F9CB975AD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A98C6-E217-C9C8-66C9-BAB73A0AA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39663-4D39-FA19-3751-DA6F3FB26B46}"/>
              </a:ext>
            </a:extLst>
          </p:cNvPr>
          <p:cNvSpPr>
            <a:spLocks noGrp="1"/>
          </p:cNvSpPr>
          <p:nvPr>
            <p:ph type="body" idx="1"/>
          </p:nvPr>
        </p:nvSpPr>
        <p:spPr/>
        <p:txBody>
          <a:bodyPr/>
          <a:lstStyle/>
          <a:p>
            <a:r>
              <a:rPr lang="en-GB" dirty="0"/>
              <a:t>Paragraph 37 of Management of inspector handbook</a:t>
            </a:r>
          </a:p>
          <a:p>
            <a:endParaRPr lang="en-GB" dirty="0"/>
          </a:p>
        </p:txBody>
      </p:sp>
      <p:sp>
        <p:nvSpPr>
          <p:cNvPr id="4" name="Slide Number Placeholder 3">
            <a:extLst>
              <a:ext uri="{FF2B5EF4-FFF2-40B4-BE49-F238E27FC236}">
                <a16:creationId xmlns:a16="http://schemas.microsoft.com/office/drawing/2014/main" id="{403C162E-2511-5B8A-B6D6-EE0195EED2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56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CE03A-62CB-772B-FF0A-1EC6B2E9D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161FE-FCA8-77AB-0B18-C52D397844F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1874D16-42F4-B7D8-B1BF-9C44FB736822}"/>
              </a:ext>
            </a:extLst>
          </p:cNvPr>
          <p:cNvSpPr>
            <a:spLocks noGrp="1"/>
          </p:cNvSpPr>
          <p:nvPr>
            <p:ph type="body" idx="1"/>
          </p:nvPr>
        </p:nvSpPr>
        <p:spPr/>
        <p:txBody>
          <a:bodyPr/>
          <a:lstStyle/>
          <a:p>
            <a:pPr marL="158750" indent="0">
              <a:buNone/>
            </a:pPr>
            <a:r>
              <a:rPr lang="en-GB"/>
              <a:t>PR</a:t>
            </a:r>
          </a:p>
        </p:txBody>
      </p:sp>
    </p:spTree>
    <p:extLst>
      <p:ext uri="{BB962C8B-B14F-4D97-AF65-F5344CB8AC3E}">
        <p14:creationId xmlns:p14="http://schemas.microsoft.com/office/powerpoint/2010/main" val="1481817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DF4F-9BF1-5952-A2E5-4DAA01653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95568D6-F281-5310-D203-D1FDE5BAA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4593" y="-13903"/>
            <a:ext cx="3807407" cy="6858000"/>
          </a:xfrm>
          <a:prstGeom prst="rect">
            <a:avLst/>
          </a:prstGeom>
        </p:spPr>
      </p:pic>
    </p:spTree>
    <p:extLst>
      <p:ext uri="{BB962C8B-B14F-4D97-AF65-F5344CB8AC3E}">
        <p14:creationId xmlns:p14="http://schemas.microsoft.com/office/powerpoint/2010/main" val="417947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3D11-E9A7-21EB-8CEE-0B5D763905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1F8C8A-C5F3-E0B8-4280-D26E0C5BA6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3247C-52FC-0E90-AA36-F0C34AEFAFA0}"/>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5" name="Footer Placeholder 4">
            <a:extLst>
              <a:ext uri="{FF2B5EF4-FFF2-40B4-BE49-F238E27FC236}">
                <a16:creationId xmlns:a16="http://schemas.microsoft.com/office/drawing/2014/main" id="{38131D8B-C63B-D644-2F41-C0DEEC5F24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4C1F8D-358B-7E8D-1B2D-85AA22A4CCDF}"/>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5019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82947-3145-26F2-FAE0-45839BD73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0EF8E-11E2-BFA7-1972-D949C412D6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FB50D3-7B31-F82A-2888-8660B5FDDC4B}"/>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5" name="Footer Placeholder 4">
            <a:extLst>
              <a:ext uri="{FF2B5EF4-FFF2-40B4-BE49-F238E27FC236}">
                <a16:creationId xmlns:a16="http://schemas.microsoft.com/office/drawing/2014/main" id="{84F729EA-0B57-6A9F-F7C7-D01B174290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93538FE-6095-D0B6-AECC-DBA43AC83A66}"/>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1176044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2C6F5796-703A-4E76-9688-F8258ECDF146}" type="datetimeFigureOut">
              <a:rPr lang="en-GB" smtClean="0"/>
              <a:t>22/11/2024</a:t>
            </a:fld>
            <a:endParaRPr lang="en-GB"/>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B1FA67E4-E812-4D83-BFF1-8E6697FC0E19}" type="slidenum">
              <a:rPr lang="en-GB" smtClean="0"/>
              <a:t>‹#›</a:t>
            </a:fld>
            <a:endParaRPr lang="en-GB"/>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4833258"/>
            <a:ext cx="9144000" cy="1204687"/>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descr="Logo&#10;&#10;Description automatically generated">
            <a:extLst>
              <a:ext uri="{FF2B5EF4-FFF2-40B4-BE49-F238E27FC236}">
                <a16:creationId xmlns:a16="http://schemas.microsoft.com/office/drawing/2014/main" id="{C35C19A4-0B23-4BCE-984A-FDA9F19588BE}"/>
              </a:ext>
            </a:extLst>
          </p:cNvPr>
          <p:cNvPicPr>
            <a:picLocks noChangeAspect="1"/>
          </p:cNvPicPr>
          <p:nvPr/>
        </p:nvPicPr>
        <p:blipFill rotWithShape="1">
          <a:blip r:embed="rId2">
            <a:extLst>
              <a:ext uri="{28A0092B-C50C-407E-A947-70E740481C1C}">
                <a14:useLocalDpi xmlns:a14="http://schemas.microsoft.com/office/drawing/2010/main" val="0"/>
              </a:ext>
            </a:extLst>
          </a:blip>
          <a:srcRect l="-157" t="31150" r="1719" b="31263"/>
          <a:stretch/>
        </p:blipFill>
        <p:spPr>
          <a:xfrm>
            <a:off x="198588" y="246743"/>
            <a:ext cx="12030761" cy="3248932"/>
          </a:xfrm>
          <a:prstGeom prst="rect">
            <a:avLst/>
          </a:prstGeom>
        </p:spPr>
      </p:pic>
      <p:sp>
        <p:nvSpPr>
          <p:cNvPr id="11" name="Title 1">
            <a:extLst>
              <a:ext uri="{FF2B5EF4-FFF2-40B4-BE49-F238E27FC236}">
                <a16:creationId xmlns:a16="http://schemas.microsoft.com/office/drawing/2014/main" id="{99A08623-7446-46A0-BB48-B4CF5273B048}"/>
              </a:ext>
            </a:extLst>
          </p:cNvPr>
          <p:cNvSpPr>
            <a:spLocks noGrp="1"/>
          </p:cNvSpPr>
          <p:nvPr>
            <p:ph type="ctrTitle" hasCustomPrompt="1"/>
          </p:nvPr>
        </p:nvSpPr>
        <p:spPr>
          <a:xfrm>
            <a:off x="1524000" y="3384775"/>
            <a:ext cx="9144000" cy="1376363"/>
          </a:xfrm>
        </p:spPr>
        <p:txBody>
          <a:bodyPr anchor="b">
            <a:normAutofit/>
          </a:bodyPr>
          <a:lstStyle>
            <a:lvl1pPr algn="ctr">
              <a:defRPr sz="4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004279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5" y="365761"/>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6"/>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45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3A2D-CB09-49CF-B8C5-1777E716295A}"/>
              </a:ext>
            </a:extLst>
          </p:cNvPr>
          <p:cNvSpPr>
            <a:spLocks noGrp="1"/>
          </p:cNvSpPr>
          <p:nvPr>
            <p:ph type="title"/>
          </p:nvPr>
        </p:nvSpPr>
        <p:spPr>
          <a:xfrm>
            <a:off x="2374901" y="1709739"/>
            <a:ext cx="8972551" cy="2803525"/>
          </a:xfrm>
        </p:spPr>
        <p:txBody>
          <a:bodyPr anchor="b"/>
          <a:lstStyle>
            <a:lvl1pPr>
              <a:defRPr sz="6000">
                <a:solidFill>
                  <a:schemeClr val="accent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2F6F8-2D22-482E-A2EA-562B1B7AE627}"/>
              </a:ext>
            </a:extLst>
          </p:cNvPr>
          <p:cNvSpPr>
            <a:spLocks noGrp="1"/>
          </p:cNvSpPr>
          <p:nvPr>
            <p:ph type="body" idx="1"/>
          </p:nvPr>
        </p:nvSpPr>
        <p:spPr>
          <a:xfrm>
            <a:off x="2374901" y="4652965"/>
            <a:ext cx="8972551" cy="1436687"/>
          </a:xfrm>
        </p:spPr>
        <p:txBody>
          <a:bodyPr/>
          <a:lstStyle>
            <a:lvl1pPr marL="0" indent="0">
              <a:spcBef>
                <a:spcPts val="1000"/>
              </a:spcBef>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9F55F-5EF1-4C5F-A6AD-AD1F8E5D40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71F6FCE0-55E9-4C71-9FBB-856250C7C9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C0EAC7BE-2990-43B5-914C-2ACB16FEE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pic>
        <p:nvPicPr>
          <p:cNvPr id="10" name="Picture 9" descr="Logo&#10;&#10;Description automatically generated">
            <a:extLst>
              <a:ext uri="{FF2B5EF4-FFF2-40B4-BE49-F238E27FC236}">
                <a16:creationId xmlns:a16="http://schemas.microsoft.com/office/drawing/2014/main" id="{0B98AD69-EA74-4036-AAC3-CFE16E3F2BBD}"/>
              </a:ext>
            </a:extLst>
          </p:cNvPr>
          <p:cNvPicPr>
            <a:picLocks noChangeAspect="1"/>
          </p:cNvPicPr>
          <p:nvPr/>
        </p:nvPicPr>
        <p:blipFill rotWithShape="1">
          <a:blip r:embed="rId2">
            <a:extLst>
              <a:ext uri="{28A0092B-C50C-407E-A947-70E740481C1C}">
                <a14:useLocalDpi xmlns:a14="http://schemas.microsoft.com/office/drawing/2010/main" val="0"/>
              </a:ext>
            </a:extLst>
          </a:blip>
          <a:srcRect l="8593" t="31150" r="78861" b="31263"/>
          <a:stretch/>
        </p:blipFill>
        <p:spPr>
          <a:xfrm>
            <a:off x="120015" y="1884363"/>
            <a:ext cx="2165987" cy="4589463"/>
          </a:xfrm>
          <a:prstGeom prst="rect">
            <a:avLst/>
          </a:prstGeom>
        </p:spPr>
      </p:pic>
    </p:spTree>
    <p:extLst>
      <p:ext uri="{BB962C8B-B14F-4D97-AF65-F5344CB8AC3E}">
        <p14:creationId xmlns:p14="http://schemas.microsoft.com/office/powerpoint/2010/main" val="260488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00C6635-6816-4824-8ADE-9664C71D5218}"/>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7"/>
            <a:ext cx="9144000" cy="1655763"/>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0" name="Picture 9" descr="Logo&#10;&#10;Description automatically generated">
            <a:extLst>
              <a:ext uri="{FF2B5EF4-FFF2-40B4-BE49-F238E27FC236}">
                <a16:creationId xmlns:a16="http://schemas.microsoft.com/office/drawing/2014/main" id="{83F9CA08-C65F-403E-87A9-477E86241D78}"/>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Tree>
    <p:extLst>
      <p:ext uri="{BB962C8B-B14F-4D97-AF65-F5344CB8AC3E}">
        <p14:creationId xmlns:p14="http://schemas.microsoft.com/office/powerpoint/2010/main" val="3403973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white sans logo">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C385C5-6E54-443C-BBC7-DF739837E3B8}"/>
              </a:ext>
            </a:extLst>
          </p:cNvPr>
          <p:cNvSpPr/>
          <p:nvPr/>
        </p:nvSpPr>
        <p:spPr>
          <a:xfrm>
            <a:off x="0" y="5559669"/>
            <a:ext cx="12192000" cy="1450732"/>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pic>
        <p:nvPicPr>
          <p:cNvPr id="13" name="Picture 12" descr="Logo&#10;&#10;Description automatically generated">
            <a:extLst>
              <a:ext uri="{FF2B5EF4-FFF2-40B4-BE49-F238E27FC236}">
                <a16:creationId xmlns:a16="http://schemas.microsoft.com/office/drawing/2014/main" id="{70890E6E-D20E-4A6C-B471-606C0AC6813F}"/>
              </a:ext>
            </a:extLst>
          </p:cNvPr>
          <p:cNvPicPr>
            <a:picLocks noChangeAspect="1"/>
          </p:cNvPicPr>
          <p:nvPr/>
        </p:nvPicPr>
        <p:blipFill rotWithShape="1">
          <a:blip r:embed="rId2">
            <a:extLst>
              <a:ext uri="{28A0092B-C50C-407E-A947-70E740481C1C}">
                <a14:useLocalDpi xmlns:a14="http://schemas.microsoft.com/office/drawing/2010/main" val="0"/>
              </a:ext>
            </a:extLst>
          </a:blip>
          <a:srcRect t="37551" b="36599"/>
          <a:stretch/>
        </p:blipFill>
        <p:spPr>
          <a:xfrm>
            <a:off x="8077588" y="6029586"/>
            <a:ext cx="4114413" cy="752215"/>
          </a:xfrm>
          <a:prstGeom prst="rect">
            <a:avLst/>
          </a:prstGeom>
        </p:spPr>
      </p:pic>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7"/>
            <a:ext cx="9144000" cy="1655763"/>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7FA29951-923C-493D-93AC-9E81E519E45A}"/>
              </a:ext>
            </a:extLst>
          </p:cNvPr>
          <p:cNvSpPr/>
          <p:nvPr/>
        </p:nvSpPr>
        <p:spPr>
          <a:xfrm>
            <a:off x="0" y="5760000"/>
            <a:ext cx="12192000" cy="12504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15249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sans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5" y="365761"/>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6"/>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38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C3FB6E91-23BF-475B-A6EE-F28BE798CCCE}"/>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1274611"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6"/>
            <a:ext cx="5561107"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6"/>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485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white sans logo">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1274611"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6"/>
            <a:ext cx="5561107"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6"/>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73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9EB8-D0DA-1F22-EAA2-A65A2FE481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50A264-85D0-DD53-2246-4E4CFB198398}"/>
              </a:ext>
            </a:extLst>
          </p:cNvPr>
          <p:cNvSpPr>
            <a:spLocks noGrp="1"/>
          </p:cNvSpPr>
          <p:nvPr>
            <p:ph idx="1"/>
          </p:nvPr>
        </p:nvSpPr>
        <p:spPr>
          <a:xfrm>
            <a:off x="838200" y="1723372"/>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676B57-C92F-7C0F-7871-8F9CADEBA10E}"/>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5" name="Footer Placeholder 4">
            <a:extLst>
              <a:ext uri="{FF2B5EF4-FFF2-40B4-BE49-F238E27FC236}">
                <a16:creationId xmlns:a16="http://schemas.microsoft.com/office/drawing/2014/main" id="{AF227870-1AAA-6C8B-8341-3B2C889EAF9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8D22120-67C2-8569-8D47-70AE57AF10ED}"/>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117832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Tree>
    <p:extLst>
      <p:ext uri="{BB962C8B-B14F-4D97-AF65-F5344CB8AC3E}">
        <p14:creationId xmlns:p14="http://schemas.microsoft.com/office/powerpoint/2010/main" val="3791346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88859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ouble 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pic>
        <p:nvPicPr>
          <p:cNvPr id="7" name="Picture 6" descr="Logo&#10;&#10;Description automatically generated">
            <a:extLst>
              <a:ext uri="{FF2B5EF4-FFF2-40B4-BE49-F238E27FC236}">
                <a16:creationId xmlns:a16="http://schemas.microsoft.com/office/drawing/2014/main" id="{1032033F-BDDE-45A8-A629-6320D7B9510F}"/>
              </a:ext>
            </a:extLst>
          </p:cNvPr>
          <p:cNvPicPr>
            <a:picLocks noChangeAspect="1"/>
          </p:cNvPicPr>
          <p:nvPr/>
        </p:nvPicPr>
        <p:blipFill rotWithShape="1">
          <a:blip r:embed="rId2">
            <a:extLst>
              <a:ext uri="{28A0092B-C50C-407E-A947-70E740481C1C}">
                <a14:useLocalDpi xmlns:a14="http://schemas.microsoft.com/office/drawing/2010/main" val="0"/>
              </a:ext>
            </a:extLst>
          </a:blip>
          <a:srcRect t="37551" b="36599"/>
          <a:stretch/>
        </p:blipFill>
        <p:spPr>
          <a:xfrm>
            <a:off x="8077588" y="6029586"/>
            <a:ext cx="4114413" cy="752215"/>
          </a:xfrm>
          <a:prstGeom prst="rect">
            <a:avLst/>
          </a:prstGeom>
        </p:spPr>
      </p:pic>
    </p:spTree>
    <p:extLst>
      <p:ext uri="{BB962C8B-B14F-4D97-AF65-F5344CB8AC3E}">
        <p14:creationId xmlns:p14="http://schemas.microsoft.com/office/powerpoint/2010/main" val="2119897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6_Double 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935136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A6662E-FAF4-44BC-88B5-85A7CBFB6D30}"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4833257"/>
            <a:ext cx="9144000" cy="1204686"/>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Catholic Schools Inspectorate:&#10;The National Framework for the Inspection of Catholic Schools, Colleges and Academies">
            <a:extLst>
              <a:ext uri="{FF2B5EF4-FFF2-40B4-BE49-F238E27FC236}">
                <a16:creationId xmlns:a16="http://schemas.microsoft.com/office/drawing/2014/main" id="{C35C19A4-0B23-4BCE-984A-FDA9F19588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7" t="31150" r="1719" b="31263"/>
          <a:stretch/>
        </p:blipFill>
        <p:spPr>
          <a:xfrm>
            <a:off x="198586" y="246743"/>
            <a:ext cx="12030761" cy="3248932"/>
          </a:xfrm>
          <a:prstGeom prst="rect">
            <a:avLst/>
          </a:prstGeom>
        </p:spPr>
      </p:pic>
      <p:sp>
        <p:nvSpPr>
          <p:cNvPr id="11" name="Title 1">
            <a:extLst>
              <a:ext uri="{FF2B5EF4-FFF2-40B4-BE49-F238E27FC236}">
                <a16:creationId xmlns:a16="http://schemas.microsoft.com/office/drawing/2014/main" id="{99A08623-7446-46A0-BB48-B4CF5273B048}"/>
              </a:ext>
            </a:extLst>
          </p:cNvPr>
          <p:cNvSpPr>
            <a:spLocks noGrp="1"/>
          </p:cNvSpPr>
          <p:nvPr>
            <p:ph type="ctrTitle" hasCustomPrompt="1"/>
          </p:nvPr>
        </p:nvSpPr>
        <p:spPr>
          <a:xfrm>
            <a:off x="1524000" y="3384774"/>
            <a:ext cx="9144000" cy="1376363"/>
          </a:xfrm>
        </p:spPr>
        <p:txBody>
          <a:bodyPr anchor="b">
            <a:normAutofit/>
          </a:bodyPr>
          <a:lstStyle>
            <a:lvl1pPr algn="ctr">
              <a:defRPr sz="4000">
                <a:solidFill>
                  <a:schemeClr val="accent1"/>
                </a:solidFill>
              </a:defRPr>
            </a:lvl1pPr>
          </a:lstStyle>
          <a:p>
            <a:r>
              <a:rPr lang="en-US"/>
              <a:t>CLICK TO EDIT MASTER TITLE STYLE</a:t>
            </a:r>
          </a:p>
        </p:txBody>
      </p:sp>
    </p:spTree>
    <p:extLst>
      <p:ext uri="{BB962C8B-B14F-4D97-AF65-F5344CB8AC3E}">
        <p14:creationId xmlns:p14="http://schemas.microsoft.com/office/powerpoint/2010/main" val="457728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3A2D-CB09-49CF-B8C5-1777E716295A}"/>
              </a:ext>
            </a:extLst>
          </p:cNvPr>
          <p:cNvSpPr>
            <a:spLocks noGrp="1"/>
          </p:cNvSpPr>
          <p:nvPr>
            <p:ph type="title"/>
          </p:nvPr>
        </p:nvSpPr>
        <p:spPr>
          <a:xfrm>
            <a:off x="2374900" y="2554517"/>
            <a:ext cx="8972550" cy="1958746"/>
          </a:xfrm>
        </p:spPr>
        <p:txBody>
          <a:bodyPr anchor="b"/>
          <a:lstStyle>
            <a:lvl1pPr>
              <a:defRPr sz="6000">
                <a:solidFill>
                  <a:schemeClr val="accent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2F6F8-2D22-482E-A2EA-562B1B7AE627}"/>
              </a:ext>
            </a:extLst>
          </p:cNvPr>
          <p:cNvSpPr>
            <a:spLocks noGrp="1"/>
          </p:cNvSpPr>
          <p:nvPr>
            <p:ph type="body" idx="1"/>
          </p:nvPr>
        </p:nvSpPr>
        <p:spPr>
          <a:xfrm>
            <a:off x="2374900" y="4652963"/>
            <a:ext cx="8972550" cy="1436687"/>
          </a:xfrm>
        </p:spPr>
        <p:txBody>
          <a:bodyPr/>
          <a:lstStyle>
            <a:lvl1pPr marL="0" indent="0">
              <a:spcBef>
                <a:spcPts val="1000"/>
              </a:spcBef>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9F55F-5EF1-4C5F-A6AD-AD1F8E5D40EA}"/>
              </a:ext>
            </a:extLst>
          </p:cNvPr>
          <p:cNvSpPr>
            <a:spLocks noGrp="1"/>
          </p:cNvSpPr>
          <p:nvPr>
            <p:ph type="dt" sz="half" idx="10"/>
          </p:nvPr>
        </p:nvSpPr>
        <p:spPr/>
        <p:txBody>
          <a:bodyPr/>
          <a:lstStyle/>
          <a:p>
            <a:fld id="{7D2F5015-292A-4B38-8DB3-9480439529C9}" type="datetimeFigureOut">
              <a:rPr lang="en-GB" smtClean="0"/>
              <a:t>22/11/2024</a:t>
            </a:fld>
            <a:endParaRPr lang="en-GB"/>
          </a:p>
        </p:txBody>
      </p:sp>
      <p:sp>
        <p:nvSpPr>
          <p:cNvPr id="5" name="Footer Placeholder 4">
            <a:extLst>
              <a:ext uri="{FF2B5EF4-FFF2-40B4-BE49-F238E27FC236}">
                <a16:creationId xmlns:a16="http://schemas.microsoft.com/office/drawing/2014/main" id="{71F6FCE0-55E9-4C71-9FBB-856250C7C9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EAC7BE-2990-43B5-914C-2ACB16FEE12F}"/>
              </a:ext>
            </a:extLst>
          </p:cNvPr>
          <p:cNvSpPr>
            <a:spLocks noGrp="1"/>
          </p:cNvSpPr>
          <p:nvPr>
            <p:ph type="sldNum" sz="quarter" idx="12"/>
          </p:nvPr>
        </p:nvSpPr>
        <p:spPr/>
        <p:txBody>
          <a:bodyPr/>
          <a:lstStyle/>
          <a:p>
            <a:fld id="{347AA99C-E6BB-46CB-88AB-CD1747C15BA0}"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0B98AD69-EA74-4036-AAC3-CFE16E3F2B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93" t="31150" r="78861" b="31263"/>
          <a:stretch/>
        </p:blipFill>
        <p:spPr>
          <a:xfrm>
            <a:off x="120015" y="1884362"/>
            <a:ext cx="2165986" cy="4589463"/>
          </a:xfrm>
          <a:prstGeom prst="rect">
            <a:avLst/>
          </a:prstGeom>
        </p:spPr>
      </p:pic>
      <p:cxnSp>
        <p:nvCxnSpPr>
          <p:cNvPr id="8" name="Straight Connector 7">
            <a:extLst>
              <a:ext uri="{FF2B5EF4-FFF2-40B4-BE49-F238E27FC236}">
                <a16:creationId xmlns:a16="http://schemas.microsoft.com/office/drawing/2014/main" id="{678899EA-6B3C-4A49-8BB9-E122F098057F}"/>
              </a:ext>
            </a:extLst>
          </p:cNvPr>
          <p:cNvCxnSpPr>
            <a:cxnSpLocks/>
          </p:cNvCxnSpPr>
          <p:nvPr userDrawn="1"/>
        </p:nvCxnSpPr>
        <p:spPr>
          <a:xfrm>
            <a:off x="2374900" y="4580393"/>
            <a:ext cx="89725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269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urpl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048FA-06AB-4884-A69B-986B96E68A24}"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reeform: Shape 4">
            <a:extLst>
              <a:ext uri="{FF2B5EF4-FFF2-40B4-BE49-F238E27FC236}">
                <a16:creationId xmlns:a16="http://schemas.microsoft.com/office/drawing/2014/main" id="{66D9DC43-279B-49D0-9B67-9D00192F03D7}"/>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6" name="Picture 5" descr="Logo&#10;&#10;Description automatically generated">
            <a:extLst>
              <a:ext uri="{FF2B5EF4-FFF2-40B4-BE49-F238E27FC236}">
                <a16:creationId xmlns:a16="http://schemas.microsoft.com/office/drawing/2014/main" id="{C17C9517-D095-4107-981B-1B0FA9AD24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551" b="36599"/>
          <a:stretch/>
        </p:blipFill>
        <p:spPr>
          <a:xfrm>
            <a:off x="8077587" y="6029586"/>
            <a:ext cx="4114413" cy="752214"/>
          </a:xfrm>
          <a:prstGeom prst="rect">
            <a:avLst/>
          </a:prstGeom>
        </p:spPr>
      </p:pic>
    </p:spTree>
    <p:extLst>
      <p:ext uri="{BB962C8B-B14F-4D97-AF65-F5344CB8AC3E}">
        <p14:creationId xmlns:p14="http://schemas.microsoft.com/office/powerpoint/2010/main" val="341919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urple sans logo">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048FA-06AB-4884-A69B-986B96E68A24}"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reeform: Shape 4">
            <a:extLst>
              <a:ext uri="{FF2B5EF4-FFF2-40B4-BE49-F238E27FC236}">
                <a16:creationId xmlns:a16="http://schemas.microsoft.com/office/drawing/2014/main" id="{66D9DC43-279B-49D0-9B67-9D00192F03D7}"/>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101612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Double Blank">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048FA-06AB-4884-A69B-986B96E68A24}"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pic>
        <p:nvPicPr>
          <p:cNvPr id="5" name="Picture 4" descr="Logo&#10;&#10;Description automatically generated">
            <a:extLst>
              <a:ext uri="{FF2B5EF4-FFF2-40B4-BE49-F238E27FC236}">
                <a16:creationId xmlns:a16="http://schemas.microsoft.com/office/drawing/2014/main" id="{B7C5AF9C-D100-42C1-8248-8273C4CED4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spTree>
    <p:extLst>
      <p:ext uri="{BB962C8B-B14F-4D97-AF65-F5344CB8AC3E}">
        <p14:creationId xmlns:p14="http://schemas.microsoft.com/office/powerpoint/2010/main" val="4202864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Double Blank purple sans logo">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6048FA-06AB-4884-A69B-986B96E68A24}"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Tree>
    <p:extLst>
      <p:ext uri="{BB962C8B-B14F-4D97-AF65-F5344CB8AC3E}">
        <p14:creationId xmlns:p14="http://schemas.microsoft.com/office/powerpoint/2010/main" val="402102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EB32-B813-C61E-6890-DFF882793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D7F74-C37F-8C97-3FFF-584E04077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B046A2-09C8-4AA5-9672-3B1FBE467B91}"/>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5" name="Footer Placeholder 4">
            <a:extLst>
              <a:ext uri="{FF2B5EF4-FFF2-40B4-BE49-F238E27FC236}">
                <a16:creationId xmlns:a16="http://schemas.microsoft.com/office/drawing/2014/main" id="{AE26D247-4481-8B5F-83FF-91F51B5340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F204617-9616-CA49-7D72-BE437B84BF69}"/>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449182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00C6635-6816-4824-8ADE-9664C71D5218}"/>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A6662E-FAF4-44BC-88B5-85A7CBFB6D30}"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Logo&#10;&#10;Description automatically generated">
            <a:extLst>
              <a:ext uri="{FF2B5EF4-FFF2-40B4-BE49-F238E27FC236}">
                <a16:creationId xmlns:a16="http://schemas.microsoft.com/office/drawing/2014/main" id="{83F9CA08-C65F-403E-87A9-477E86241D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spTree>
    <p:extLst>
      <p:ext uri="{BB962C8B-B14F-4D97-AF65-F5344CB8AC3E}">
        <p14:creationId xmlns:p14="http://schemas.microsoft.com/office/powerpoint/2010/main" val="2904431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hite sans logo">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C385C5-6E54-443C-BBC7-DF739837E3B8}"/>
              </a:ext>
            </a:extLst>
          </p:cNvPr>
          <p:cNvSpPr/>
          <p:nvPr userDrawn="1"/>
        </p:nvSpPr>
        <p:spPr>
          <a:xfrm>
            <a:off x="0" y="5559668"/>
            <a:ext cx="12192000" cy="1450732"/>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A6662E-FAF4-44BC-88B5-85A7CBFB6D30}"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pic>
        <p:nvPicPr>
          <p:cNvPr id="13" name="Picture 12" descr="Logo&#10;&#10;Description automatically generated">
            <a:extLst>
              <a:ext uri="{FF2B5EF4-FFF2-40B4-BE49-F238E27FC236}">
                <a16:creationId xmlns:a16="http://schemas.microsoft.com/office/drawing/2014/main" id="{70890E6E-D20E-4A6C-B471-606C0AC681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551" b="36599"/>
          <a:stretch/>
        </p:blipFill>
        <p:spPr>
          <a:xfrm>
            <a:off x="8077587" y="6029586"/>
            <a:ext cx="4114413" cy="752214"/>
          </a:xfrm>
          <a:prstGeom prst="rect">
            <a:avLst/>
          </a:prstGeom>
        </p:spPr>
      </p:pic>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7FA29951-923C-493D-93AC-9E81E519E45A}"/>
              </a:ext>
            </a:extLst>
          </p:cNvPr>
          <p:cNvSpPr/>
          <p:nvPr userDrawn="1"/>
        </p:nvSpPr>
        <p:spPr>
          <a:xfrm>
            <a:off x="0" y="5760000"/>
            <a:ext cx="12192000" cy="12504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1173180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5"/>
            <a:ext cx="11274611" cy="3934375"/>
          </a:xfrm>
        </p:spPr>
        <p:txBody>
          <a:bodyPr/>
          <a:lstStyle>
            <a:lvl1pPr>
              <a:lnSpc>
                <a:spcPct val="100000"/>
              </a:lnSpc>
              <a:defRPr>
                <a:solidFill>
                  <a:schemeClr val="accent2"/>
                </a:solidFill>
              </a:defRPr>
            </a:lvl1pPr>
            <a:lvl2pPr>
              <a:lnSpc>
                <a:spcPct val="100000"/>
              </a:lnSpc>
              <a:defRPr>
                <a:solidFill>
                  <a:schemeClr val="accent2"/>
                </a:solidFill>
              </a:defRPr>
            </a:lvl2pPr>
            <a:lvl3pPr>
              <a:lnSpc>
                <a:spcPct val="100000"/>
              </a:lnSpc>
              <a:defRPr>
                <a:solidFill>
                  <a:schemeClr val="accent2"/>
                </a:solidFill>
              </a:defRPr>
            </a:lvl3pPr>
            <a:lvl4pPr>
              <a:lnSpc>
                <a:spcPct val="100000"/>
              </a:lnSpc>
              <a:defRPr>
                <a:solidFill>
                  <a:schemeClr val="accent2"/>
                </a:solidFill>
              </a:defRPr>
            </a:lvl4pPr>
            <a:lvl5pPr>
              <a:lnSpc>
                <a:spcPct val="100000"/>
              </a:lnSpc>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394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white sans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5"/>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388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white sans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5"/>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3160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31DA2F-80B8-49CF-99FB-5ABCA53A607A}"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C3FB6E91-23BF-475B-A6EE-F28BE798CC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1274610"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1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white sans logo">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F31DA2F-80B8-49CF-99FB-5ABCA53A607A}"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1274610"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1901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spTree>
    <p:extLst>
      <p:ext uri="{BB962C8B-B14F-4D97-AF65-F5344CB8AC3E}">
        <p14:creationId xmlns:p14="http://schemas.microsoft.com/office/powerpoint/2010/main" val="2625300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userDrawn="1"/>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335986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ouble 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pic>
        <p:nvPicPr>
          <p:cNvPr id="7" name="Picture 6" descr="Logo&#10;&#10;Description automatically generated">
            <a:extLst>
              <a:ext uri="{FF2B5EF4-FFF2-40B4-BE49-F238E27FC236}">
                <a16:creationId xmlns:a16="http://schemas.microsoft.com/office/drawing/2014/main" id="{1032033F-BDDE-45A8-A629-6320D7B951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7551" b="36599"/>
          <a:stretch/>
        </p:blipFill>
        <p:spPr>
          <a:xfrm>
            <a:off x="8077587" y="6029586"/>
            <a:ext cx="4114413" cy="752214"/>
          </a:xfrm>
          <a:prstGeom prst="rect">
            <a:avLst/>
          </a:prstGeom>
        </p:spPr>
      </p:pic>
    </p:spTree>
    <p:extLst>
      <p:ext uri="{BB962C8B-B14F-4D97-AF65-F5344CB8AC3E}">
        <p14:creationId xmlns:p14="http://schemas.microsoft.com/office/powerpoint/2010/main" val="393275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78BD-1E7B-46E3-F75C-52AD196173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2965C5-1C5B-234F-22FC-97C16C967D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5D1C8D-3233-962A-99EB-0472AB2535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D4BFB1-FAA8-0AE0-4153-37430E5B4E0E}"/>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6" name="Footer Placeholder 5">
            <a:extLst>
              <a:ext uri="{FF2B5EF4-FFF2-40B4-BE49-F238E27FC236}">
                <a16:creationId xmlns:a16="http://schemas.microsoft.com/office/drawing/2014/main" id="{08BAFECD-39DF-7F7B-199F-5C7349F39EF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043982D-0883-2D47-E006-5CD33EFD9726}"/>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236450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Double 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55F08A-1E71-4B2B-BB49-E743F2903911}" type="datetime1">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11/22/2024</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srgbClr val="000000">
                    <a:alpha val="60000"/>
                  </a:srgb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alpha val="60000"/>
                </a:srgbClr>
              </a:solidFill>
              <a:effectLst/>
              <a:uLnTx/>
              <a:uFillTx/>
              <a:latin typeface="Avenir Next LT Pro"/>
              <a:ea typeface="+mn-ea"/>
              <a:cs typeface="+mn-cs"/>
            </a:endParaRPr>
          </a:p>
        </p:txBody>
      </p:sp>
    </p:spTree>
    <p:extLst>
      <p:ext uri="{BB962C8B-B14F-4D97-AF65-F5344CB8AC3E}">
        <p14:creationId xmlns:p14="http://schemas.microsoft.com/office/powerpoint/2010/main" val="829171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Blank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1338-FD5A-48D2-B174-673EFD2A9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D0BCA1-F0A3-49FE-A62A-379406654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6886CB-769A-4B59-A466-0A88A55F760A}"/>
              </a:ext>
            </a:extLst>
          </p:cNvPr>
          <p:cNvSpPr>
            <a:spLocks noGrp="1"/>
          </p:cNvSpPr>
          <p:nvPr>
            <p:ph type="dt" sz="half" idx="10"/>
          </p:nvPr>
        </p:nvSpPr>
        <p:spPr/>
        <p:txBody>
          <a:bodyPr/>
          <a:lstStyle/>
          <a:p>
            <a:fld id="{8B8081F3-84D5-49A5-8775-5D2AF4D93A21}" type="datetimeFigureOut">
              <a:rPr lang="en-GB" smtClean="0"/>
              <a:t>22/11/2024</a:t>
            </a:fld>
            <a:endParaRPr lang="en-GB"/>
          </a:p>
        </p:txBody>
      </p:sp>
      <p:sp>
        <p:nvSpPr>
          <p:cNvPr id="5" name="Footer Placeholder 4">
            <a:extLst>
              <a:ext uri="{FF2B5EF4-FFF2-40B4-BE49-F238E27FC236}">
                <a16:creationId xmlns:a16="http://schemas.microsoft.com/office/drawing/2014/main" id="{25DBA511-2C4D-4CC7-A786-1EE65DF349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3B673E-7DB0-46DD-83CA-E923D640BE46}"/>
              </a:ext>
            </a:extLst>
          </p:cNvPr>
          <p:cNvSpPr>
            <a:spLocks noGrp="1"/>
          </p:cNvSpPr>
          <p:nvPr>
            <p:ph type="sldNum" sz="quarter" idx="12"/>
          </p:nvPr>
        </p:nvSpPr>
        <p:spPr/>
        <p:txBody>
          <a:bodyPr/>
          <a:lstStyle/>
          <a:p>
            <a:fld id="{1F6919C1-AFFF-4E0C-9C0C-6419B8574331}" type="slidenum">
              <a:rPr lang="en-GB" smtClean="0"/>
              <a:t>‹#›</a:t>
            </a:fld>
            <a:endParaRPr lang="en-GB"/>
          </a:p>
        </p:txBody>
      </p:sp>
    </p:spTree>
    <p:extLst>
      <p:ext uri="{BB962C8B-B14F-4D97-AF65-F5344CB8AC3E}">
        <p14:creationId xmlns:p14="http://schemas.microsoft.com/office/powerpoint/2010/main" val="334179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B6F2-519A-0EED-EC61-D147E6664D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5C8367-A0BB-5AA4-6F94-62CE0C35C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6A8D05-172B-21B5-C6D9-E22F0D1F21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3ADDB5-C0EF-CEC9-CBC0-7B7D33889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C9DB9C-ABA0-8D78-EA64-0A3E4D268B9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1C5A3A-7257-62F6-3D79-80CFECA332DD}"/>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8" name="Footer Placeholder 7">
            <a:extLst>
              <a:ext uri="{FF2B5EF4-FFF2-40B4-BE49-F238E27FC236}">
                <a16:creationId xmlns:a16="http://schemas.microsoft.com/office/drawing/2014/main" id="{6EBD0EC6-DE2D-BB5E-4371-3ED6376822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95EE17B-891C-262B-3C60-A4649B74E925}"/>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99296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B82E-0BD3-9138-757B-E67680BAAD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6CFC1-779A-4668-0CA5-419808C58895}"/>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4" name="Footer Placeholder 3">
            <a:extLst>
              <a:ext uri="{FF2B5EF4-FFF2-40B4-BE49-F238E27FC236}">
                <a16:creationId xmlns:a16="http://schemas.microsoft.com/office/drawing/2014/main" id="{6A378D0D-DD1C-6136-FD50-DFBAFF7CED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1EFE326-1A70-4AC6-E2BB-F6099BB52CFA}"/>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02107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0630-3E4B-81AB-DD50-ED4E928E1FD9}"/>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3" name="Footer Placeholder 2">
            <a:extLst>
              <a:ext uri="{FF2B5EF4-FFF2-40B4-BE49-F238E27FC236}">
                <a16:creationId xmlns:a16="http://schemas.microsoft.com/office/drawing/2014/main" id="{91C6DB21-5057-3551-6C8E-1D5378695BF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A861163-0BE1-CFF7-3760-7666444A353F}"/>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38285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46A0-8AAA-706A-9A10-25A9CBD64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CE30DD-DAF8-27DB-11CD-07AE4787D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10754B-A1D2-1D9E-8550-4DCBDA8FC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4F24B9-C85A-25A6-9D25-6A002854E714}"/>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6" name="Footer Placeholder 5">
            <a:extLst>
              <a:ext uri="{FF2B5EF4-FFF2-40B4-BE49-F238E27FC236}">
                <a16:creationId xmlns:a16="http://schemas.microsoft.com/office/drawing/2014/main" id="{4C00E158-9A38-860D-91C6-5DA9C8734A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FE6718-6A83-5037-8797-8A4AA6C238A1}"/>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1484330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F6D4-37EB-5421-A63B-F030B13C4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9EDFCF-5A88-F3E3-0BAD-36B8C6BDB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A5F15D5-FD51-3E23-76D0-3D4FDDC10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13C86D-3AC6-AA78-95BE-9FCD8249A055}"/>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22/11/2024</a:t>
            </a:fld>
            <a:endParaRPr lang="en-GB"/>
          </a:p>
        </p:txBody>
      </p:sp>
      <p:sp>
        <p:nvSpPr>
          <p:cNvPr id="6" name="Footer Placeholder 5">
            <a:extLst>
              <a:ext uri="{FF2B5EF4-FFF2-40B4-BE49-F238E27FC236}">
                <a16:creationId xmlns:a16="http://schemas.microsoft.com/office/drawing/2014/main" id="{80E7A935-D672-BB60-085C-0CAA692643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3271358-5C64-B8B3-5055-9E27A65CA9C5}"/>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18427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13" name="Wave 12">
            <a:extLst>
              <a:ext uri="{FF2B5EF4-FFF2-40B4-BE49-F238E27FC236}">
                <a16:creationId xmlns:a16="http://schemas.microsoft.com/office/drawing/2014/main" id="{51E638B7-A552-61F3-E234-2FE1D69C8D0B}"/>
              </a:ext>
            </a:extLst>
          </p:cNvPr>
          <p:cNvSpPr/>
          <p:nvPr userDrawn="1"/>
        </p:nvSpPr>
        <p:spPr>
          <a:xfrm>
            <a:off x="0" y="4736127"/>
            <a:ext cx="12192000" cy="1933165"/>
          </a:xfrm>
          <a:prstGeom prst="wav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77C9D7F-F85C-870C-B9AD-406190F9FD17}"/>
              </a:ext>
            </a:extLst>
          </p:cNvPr>
          <p:cNvSpPr/>
          <p:nvPr userDrawn="1"/>
        </p:nvSpPr>
        <p:spPr>
          <a:xfrm>
            <a:off x="0" y="-13903"/>
            <a:ext cx="12192000" cy="57166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EA075215-79E5-3F39-A04D-B3A3FEB3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1687704-F954-087C-A481-F33D85B51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8929D486-942E-3290-E8B2-7355122D8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BAC42-CDB8-4864-9553-3F4C51595A77}" type="slidenum">
              <a:rPr lang="en-GB" smtClean="0"/>
              <a:t>‹#›</a:t>
            </a:fld>
            <a:endParaRPr lang="en-GB"/>
          </a:p>
        </p:txBody>
      </p:sp>
      <p:sp>
        <p:nvSpPr>
          <p:cNvPr id="9" name="TextBox 8">
            <a:extLst>
              <a:ext uri="{FF2B5EF4-FFF2-40B4-BE49-F238E27FC236}">
                <a16:creationId xmlns:a16="http://schemas.microsoft.com/office/drawing/2014/main" id="{EFC8D05D-AA23-FA65-C692-380BA5D03A2D}"/>
              </a:ext>
            </a:extLst>
          </p:cNvPr>
          <p:cNvSpPr txBox="1"/>
          <p:nvPr userDrawn="1"/>
        </p:nvSpPr>
        <p:spPr>
          <a:xfrm>
            <a:off x="1064501" y="6311900"/>
            <a:ext cx="4174645" cy="523220"/>
          </a:xfrm>
          <a:prstGeom prst="rect">
            <a:avLst/>
          </a:prstGeom>
          <a:noFill/>
        </p:spPr>
        <p:txBody>
          <a:bodyPr wrap="square" rtlCol="0">
            <a:spAutoFit/>
          </a:bodyPr>
          <a:lstStyle/>
          <a:p>
            <a:r>
              <a:rPr lang="en-GB" sz="1400" b="1" dirty="0">
                <a:solidFill>
                  <a:schemeClr val="bg1">
                    <a:lumMod val="95000"/>
                  </a:schemeClr>
                </a:solidFill>
                <a:latin typeface="Garamond" panose="02020404030301010803" pitchFamily="18" charset="0"/>
              </a:rPr>
              <a:t>Department for Education</a:t>
            </a:r>
          </a:p>
          <a:p>
            <a:r>
              <a:rPr lang="en-GB" sz="1400" b="1" dirty="0">
                <a:solidFill>
                  <a:schemeClr val="bg1">
                    <a:lumMod val="95000"/>
                  </a:schemeClr>
                </a:solidFill>
                <a:latin typeface="Garamond" panose="02020404030301010803" pitchFamily="18" charset="0"/>
              </a:rPr>
              <a:t>Diocese of Salford </a:t>
            </a:r>
            <a:r>
              <a:rPr lang="en-GB" sz="1400" b="1" baseline="0" dirty="0">
                <a:solidFill>
                  <a:schemeClr val="bg1">
                    <a:lumMod val="95000"/>
                  </a:schemeClr>
                </a:solidFill>
                <a:latin typeface="Garamond" panose="02020404030301010803" pitchFamily="18" charset="0"/>
              </a:rPr>
              <a:t> </a:t>
            </a:r>
            <a:r>
              <a:rPr lang="en-GB" sz="1400" b="1" dirty="0">
                <a:solidFill>
                  <a:schemeClr val="bg1">
                    <a:lumMod val="95000"/>
                  </a:schemeClr>
                </a:solidFill>
                <a:latin typeface="Garamond" panose="02020404030301010803" pitchFamily="18" charset="0"/>
              </a:rPr>
              <a:t>@RCSalfordEd</a:t>
            </a:r>
          </a:p>
        </p:txBody>
      </p:sp>
    </p:spTree>
    <p:extLst>
      <p:ext uri="{BB962C8B-B14F-4D97-AF65-F5344CB8AC3E}">
        <p14:creationId xmlns:p14="http://schemas.microsoft.com/office/powerpoint/2010/main" val="19250432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8E154-09D5-472C-98B5-74A5C2F11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324AC37-0B1F-4EF0-958B-F38688B985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02BD12-9EF3-4063-A798-CD4C59A87B4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8081F3-84D5-49A5-8775-5D2AF4D93A21}"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23E7EA94-7AB5-496C-AE8F-6D024B17B8B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C559826D-A930-4F3A-848A-FE413B062B9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7054459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914377"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8E154-09D5-472C-98B5-74A5C2F11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24AC37-0B1F-4EF0-958B-F38688B98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02BD12-9EF3-4063-A798-CD4C59A87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081F3-84D5-49A5-8775-5D2AF4D93A21}" type="datetimeFigureOut">
              <a:rPr lang="en-GB" smtClean="0"/>
              <a:t>22/11/2024</a:t>
            </a:fld>
            <a:endParaRPr lang="en-GB"/>
          </a:p>
        </p:txBody>
      </p:sp>
      <p:sp>
        <p:nvSpPr>
          <p:cNvPr id="5" name="Footer Placeholder 4">
            <a:extLst>
              <a:ext uri="{FF2B5EF4-FFF2-40B4-BE49-F238E27FC236}">
                <a16:creationId xmlns:a16="http://schemas.microsoft.com/office/drawing/2014/main" id="{23E7EA94-7AB5-496C-AE8F-6D024B17B8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559826D-A930-4F3A-848A-FE413B062B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6919C1-AFFF-4E0C-9C0C-6419B8574331}" type="slidenum">
              <a:rPr lang="en-GB" smtClean="0"/>
              <a:t>‹#›</a:t>
            </a:fld>
            <a:endParaRPr lang="en-GB"/>
          </a:p>
        </p:txBody>
      </p:sp>
    </p:spTree>
    <p:extLst>
      <p:ext uri="{BB962C8B-B14F-4D97-AF65-F5344CB8AC3E}">
        <p14:creationId xmlns:p14="http://schemas.microsoft.com/office/powerpoint/2010/main" val="41076752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Lst>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4.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jp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jp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F648-BDCB-0E99-162C-0842F8482630}"/>
              </a:ext>
            </a:extLst>
          </p:cNvPr>
          <p:cNvSpPr>
            <a:spLocks noGrp="1"/>
          </p:cNvSpPr>
          <p:nvPr>
            <p:ph type="ctrTitle"/>
          </p:nvPr>
        </p:nvSpPr>
        <p:spPr/>
        <p:txBody>
          <a:bodyPr/>
          <a:lstStyle/>
          <a:p>
            <a:r>
              <a:rPr lang="en-GB" dirty="0">
                <a:latin typeface="Poppins" panose="00000500000000000000" pitchFamily="2" charset="0"/>
                <a:cs typeface="Poppins" panose="00000500000000000000" pitchFamily="2" charset="0"/>
              </a:rPr>
              <a:t>CSI update</a:t>
            </a:r>
          </a:p>
        </p:txBody>
      </p:sp>
      <p:sp>
        <p:nvSpPr>
          <p:cNvPr id="3" name="Subtitle 2">
            <a:extLst>
              <a:ext uri="{FF2B5EF4-FFF2-40B4-BE49-F238E27FC236}">
                <a16:creationId xmlns:a16="http://schemas.microsoft.com/office/drawing/2014/main" id="{F5A20A99-861E-3FE8-1E95-1A782C91375B}"/>
              </a:ext>
            </a:extLst>
          </p:cNvPr>
          <p:cNvSpPr>
            <a:spLocks noGrp="1"/>
          </p:cNvSpPr>
          <p:nvPr>
            <p:ph type="subTitle" idx="1"/>
          </p:nvPr>
        </p:nvSpPr>
        <p:spPr/>
        <p:txBody>
          <a:bodyPr/>
          <a:lstStyle/>
          <a:p>
            <a:r>
              <a:rPr lang="en-GB" dirty="0">
                <a:latin typeface="Poppins" panose="00000500000000000000" pitchFamily="2" charset="0"/>
                <a:cs typeface="Poppins" panose="00000500000000000000" pitchFamily="2" charset="0"/>
              </a:rPr>
              <a:t>20</a:t>
            </a:r>
            <a:r>
              <a:rPr lang="en-GB" baseline="30000" dirty="0">
                <a:latin typeface="Poppins" panose="00000500000000000000" pitchFamily="2" charset="0"/>
                <a:cs typeface="Poppins" panose="00000500000000000000" pitchFamily="2" charset="0"/>
              </a:rPr>
              <a:t>th</a:t>
            </a:r>
            <a:r>
              <a:rPr lang="en-GB" dirty="0">
                <a:latin typeface="Poppins" panose="00000500000000000000" pitchFamily="2" charset="0"/>
                <a:cs typeface="Poppins" panose="00000500000000000000" pitchFamily="2" charset="0"/>
              </a:rPr>
              <a:t> &amp; 21</a:t>
            </a:r>
            <a:r>
              <a:rPr lang="en-GB" baseline="30000" dirty="0">
                <a:latin typeface="Poppins" panose="00000500000000000000" pitchFamily="2" charset="0"/>
                <a:cs typeface="Poppins" panose="00000500000000000000" pitchFamily="2" charset="0"/>
              </a:rPr>
              <a:t>st</a:t>
            </a:r>
            <a:r>
              <a:rPr lang="en-GB" dirty="0">
                <a:latin typeface="Poppins" panose="00000500000000000000" pitchFamily="2" charset="0"/>
                <a:cs typeface="Poppins" panose="00000500000000000000" pitchFamily="2" charset="0"/>
              </a:rPr>
              <a:t> November 2024</a:t>
            </a:r>
          </a:p>
          <a:p>
            <a:r>
              <a:rPr lang="en-GB" dirty="0">
                <a:latin typeface="Poppins" panose="00000500000000000000" pitchFamily="2" charset="0"/>
                <a:cs typeface="Poppins" panose="00000500000000000000" pitchFamily="2" charset="0"/>
              </a:rPr>
              <a:t>RE Leader briefings</a:t>
            </a:r>
          </a:p>
        </p:txBody>
      </p:sp>
    </p:spTree>
    <p:extLst>
      <p:ext uri="{BB962C8B-B14F-4D97-AF65-F5344CB8AC3E}">
        <p14:creationId xmlns:p14="http://schemas.microsoft.com/office/powerpoint/2010/main" val="346624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3AB6-4995-1D63-41B1-CCC4B7520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C9B781-B2AD-C447-5CF6-7133C6645025}"/>
              </a:ext>
            </a:extLst>
          </p:cNvPr>
          <p:cNvSpPr>
            <a:spLocks noGrp="1"/>
          </p:cNvSpPr>
          <p:nvPr>
            <p:ph type="title"/>
          </p:nvPr>
        </p:nvSpPr>
        <p:spPr>
          <a:xfrm>
            <a:off x="458693" y="365761"/>
            <a:ext cx="11274611" cy="1325563"/>
          </a:xfrm>
        </p:spPr>
        <p:txBody>
          <a:bodyPr anchor="ctr">
            <a:normAutofit/>
          </a:bodyPr>
          <a:lstStyle/>
          <a:p>
            <a:r>
              <a:rPr lang="en-GB" dirty="0"/>
              <a:t>Roles of different kinds of inspector</a:t>
            </a:r>
          </a:p>
        </p:txBody>
      </p:sp>
      <p:pic>
        <p:nvPicPr>
          <p:cNvPr id="5" name="Content Placeholder 4" descr="A line drawing of people looking at a computer&#10;&#10;Description automatically generated">
            <a:extLst>
              <a:ext uri="{FF2B5EF4-FFF2-40B4-BE49-F238E27FC236}">
                <a16:creationId xmlns:a16="http://schemas.microsoft.com/office/drawing/2014/main" id="{62D2816D-7345-FE4E-C393-6565DE95A087}"/>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58695" y="2124481"/>
            <a:ext cx="5561107" cy="3336664"/>
          </a:xfrm>
          <a:noFill/>
        </p:spPr>
      </p:pic>
      <p:sp>
        <p:nvSpPr>
          <p:cNvPr id="10" name="Content Placeholder 3">
            <a:extLst>
              <a:ext uri="{FF2B5EF4-FFF2-40B4-BE49-F238E27FC236}">
                <a16:creationId xmlns:a16="http://schemas.microsoft.com/office/drawing/2014/main" id="{C5A481B0-6679-6FFD-6C20-2853627D2B68}"/>
              </a:ext>
            </a:extLst>
          </p:cNvPr>
          <p:cNvSpPr>
            <a:spLocks noGrp="1"/>
          </p:cNvSpPr>
          <p:nvPr>
            <p:ph sz="half" idx="2"/>
          </p:nvPr>
        </p:nvSpPr>
        <p:spPr>
          <a:xfrm>
            <a:off x="6019803" y="1825626"/>
            <a:ext cx="5713504" cy="3934375"/>
          </a:xfrm>
        </p:spPr>
        <p:txBody>
          <a:bodyPr/>
          <a:lstStyle/>
          <a:p>
            <a:pPr marL="0" indent="0">
              <a:buNone/>
            </a:pPr>
            <a:r>
              <a:rPr lang="en-US" dirty="0"/>
              <a:t>Lead inspector is responsible for:</a:t>
            </a:r>
          </a:p>
          <a:p>
            <a:r>
              <a:rPr lang="en-US" dirty="0"/>
              <a:t>Preparing joining instructions for the team</a:t>
            </a:r>
          </a:p>
          <a:p>
            <a:r>
              <a:rPr lang="en-US" dirty="0"/>
              <a:t>Pre-inspection analysis</a:t>
            </a:r>
          </a:p>
          <a:p>
            <a:r>
              <a:rPr lang="en-US" dirty="0"/>
              <a:t>Writing the report</a:t>
            </a:r>
          </a:p>
          <a:p>
            <a:pPr marL="0" indent="0">
              <a:buNone/>
            </a:pPr>
            <a:endParaRPr lang="en-US" dirty="0"/>
          </a:p>
        </p:txBody>
      </p:sp>
      <p:pic>
        <p:nvPicPr>
          <p:cNvPr id="58" name="Picture 57">
            <a:extLst>
              <a:ext uri="{FF2B5EF4-FFF2-40B4-BE49-F238E27FC236}">
                <a16:creationId xmlns:a16="http://schemas.microsoft.com/office/drawing/2014/main" id="{8485C826-4230-D05E-713A-D87EC6D6F1F5}"/>
              </a:ext>
            </a:extLst>
          </p:cNvPr>
          <p:cNvPicPr>
            <a:picLocks noChangeAspect="1"/>
          </p:cNvPicPr>
          <p:nvPr/>
        </p:nvPicPr>
        <p:blipFill rotWithShape="1">
          <a:blip r:embed="rId5">
            <a:duotone>
              <a:prstClr val="black"/>
              <a:schemeClr val="accent2">
                <a:tint val="45000"/>
                <a:satMod val="400000"/>
              </a:schemeClr>
            </a:duotone>
          </a:blip>
          <a:srcRect l="57955"/>
          <a:stretch/>
        </p:blipFill>
        <p:spPr>
          <a:xfrm>
            <a:off x="3624147" y="2308616"/>
            <a:ext cx="2093156" cy="3035300"/>
          </a:xfrm>
          <a:custGeom>
            <a:avLst/>
            <a:gdLst>
              <a:gd name="connsiteX0" fmla="*/ 979450 w 2093156"/>
              <a:gd name="connsiteY0" fmla="*/ 0 h 3035300"/>
              <a:gd name="connsiteX1" fmla="*/ 1113706 w 2093156"/>
              <a:gd name="connsiteY1" fmla="*/ 0 h 3035300"/>
              <a:gd name="connsiteX2" fmla="*/ 2093156 w 2093156"/>
              <a:gd name="connsiteY2" fmla="*/ 979450 h 3035300"/>
              <a:gd name="connsiteX3" fmla="*/ 2093156 w 2093156"/>
              <a:gd name="connsiteY3" fmla="*/ 3035300 h 3035300"/>
              <a:gd name="connsiteX4" fmla="*/ 0 w 2093156"/>
              <a:gd name="connsiteY4" fmla="*/ 3035300 h 3035300"/>
              <a:gd name="connsiteX5" fmla="*/ 0 w 2093156"/>
              <a:gd name="connsiteY5" fmla="*/ 3014018 h 3035300"/>
              <a:gd name="connsiteX6" fmla="*/ 337762 w 2093156"/>
              <a:gd name="connsiteY6" fmla="*/ 3021423 h 3035300"/>
              <a:gd name="connsiteX7" fmla="*/ 1185460 w 2093156"/>
              <a:gd name="connsiteY7" fmla="*/ 3035299 h 3035300"/>
              <a:gd name="connsiteX8" fmla="*/ 1179660 w 2093156"/>
              <a:gd name="connsiteY8" fmla="*/ 2971904 h 3035300"/>
              <a:gd name="connsiteX9" fmla="*/ 1108143 w 2093156"/>
              <a:gd name="connsiteY9" fmla="*/ 1941993 h 3035300"/>
              <a:gd name="connsiteX10" fmla="*/ 1064690 w 2093156"/>
              <a:gd name="connsiteY10" fmla="*/ 1895394 h 3035300"/>
              <a:gd name="connsiteX11" fmla="*/ 250348 w 2093156"/>
              <a:gd name="connsiteY11" fmla="*/ 1895394 h 3035300"/>
              <a:gd name="connsiteX12" fmla="*/ 260656 w 2093156"/>
              <a:gd name="connsiteY12" fmla="*/ 1820424 h 3035300"/>
              <a:gd name="connsiteX13" fmla="*/ 278780 w 2093156"/>
              <a:gd name="connsiteY13" fmla="*/ 1484197 h 3035300"/>
              <a:gd name="connsiteX14" fmla="*/ 208675 w 2093156"/>
              <a:gd name="connsiteY14" fmla="*/ 834807 h 3035300"/>
              <a:gd name="connsiteX15" fmla="*/ 195560 w 2093156"/>
              <a:gd name="connsiteY15" fmla="*/ 783891 h 3035300"/>
              <a:gd name="connsiteX16" fmla="*/ 979450 w 2093156"/>
              <a:gd name="connsiteY16" fmla="*/ 0 h 3035300"/>
              <a:gd name="connsiteX17" fmla="*/ 1467275 w 2093156"/>
              <a:gd name="connsiteY17" fmla="*/ 2214688 h 3035300"/>
              <a:gd name="connsiteX18" fmla="*/ 1488918 w 2093156"/>
              <a:gd name="connsiteY18" fmla="*/ 2501453 h 3035300"/>
              <a:gd name="connsiteX19" fmla="*/ 1472686 w 2093156"/>
              <a:gd name="connsiteY19" fmla="*/ 2528506 h 3035300"/>
              <a:gd name="connsiteX20" fmla="*/ 1472686 w 2093156"/>
              <a:gd name="connsiteY20" fmla="*/ 2625898 h 3035300"/>
              <a:gd name="connsiteX21" fmla="*/ 1635006 w 2093156"/>
              <a:gd name="connsiteY21" fmla="*/ 2566380 h 3035300"/>
              <a:gd name="connsiteX22" fmla="*/ 1553846 w 2093156"/>
              <a:gd name="connsiteY22" fmla="*/ 2382418 h 3035300"/>
              <a:gd name="connsiteX23" fmla="*/ 1553846 w 2093156"/>
              <a:gd name="connsiteY23" fmla="*/ 2355365 h 3035300"/>
              <a:gd name="connsiteX24" fmla="*/ 1467275 w 2093156"/>
              <a:gd name="connsiteY24" fmla="*/ 2214688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3156" h="3035300">
                <a:moveTo>
                  <a:pt x="979450" y="0"/>
                </a:moveTo>
                <a:lnTo>
                  <a:pt x="1113706" y="0"/>
                </a:lnTo>
                <a:lnTo>
                  <a:pt x="2093156" y="979450"/>
                </a:lnTo>
                <a:lnTo>
                  <a:pt x="2093156" y="3035300"/>
                </a:lnTo>
                <a:lnTo>
                  <a:pt x="0" y="3035300"/>
                </a:lnTo>
                <a:lnTo>
                  <a:pt x="0" y="3014018"/>
                </a:lnTo>
                <a:lnTo>
                  <a:pt x="337762" y="3021423"/>
                </a:lnTo>
                <a:cubicBezTo>
                  <a:pt x="630392" y="3028361"/>
                  <a:pt x="923023" y="3035299"/>
                  <a:pt x="1185460" y="3035299"/>
                </a:cubicBezTo>
                <a:cubicBezTo>
                  <a:pt x="1209458" y="3035299"/>
                  <a:pt x="1179660" y="2997640"/>
                  <a:pt x="1179660" y="2971904"/>
                </a:cubicBezTo>
                <a:lnTo>
                  <a:pt x="1108143" y="1941993"/>
                </a:lnTo>
                <a:cubicBezTo>
                  <a:pt x="1108143" y="1916258"/>
                  <a:pt x="1088688" y="1895394"/>
                  <a:pt x="1064690" y="1895394"/>
                </a:cubicBezTo>
                <a:lnTo>
                  <a:pt x="250348" y="1895394"/>
                </a:lnTo>
                <a:lnTo>
                  <a:pt x="260656" y="1820424"/>
                </a:lnTo>
                <a:cubicBezTo>
                  <a:pt x="272539" y="1711820"/>
                  <a:pt x="278780" y="1599371"/>
                  <a:pt x="278780" y="1484197"/>
                </a:cubicBezTo>
                <a:cubicBezTo>
                  <a:pt x="278780" y="1253849"/>
                  <a:pt x="253817" y="1034404"/>
                  <a:pt x="208675" y="834807"/>
                </a:cubicBezTo>
                <a:lnTo>
                  <a:pt x="195560" y="783891"/>
                </a:lnTo>
                <a:lnTo>
                  <a:pt x="979450" y="0"/>
                </a:lnTo>
                <a:close/>
                <a:moveTo>
                  <a:pt x="1467275" y="2214688"/>
                </a:moveTo>
                <a:lnTo>
                  <a:pt x="1488918" y="2501453"/>
                </a:lnTo>
                <a:lnTo>
                  <a:pt x="1472686" y="2528506"/>
                </a:lnTo>
                <a:lnTo>
                  <a:pt x="1472686" y="2625898"/>
                </a:lnTo>
                <a:lnTo>
                  <a:pt x="1635006" y="2566380"/>
                </a:lnTo>
                <a:lnTo>
                  <a:pt x="1553846" y="2382418"/>
                </a:lnTo>
                <a:lnTo>
                  <a:pt x="1553846" y="2355365"/>
                </a:lnTo>
                <a:lnTo>
                  <a:pt x="1467275" y="2214688"/>
                </a:lnTo>
                <a:close/>
              </a:path>
            </a:pathLst>
          </a:custGeom>
        </p:spPr>
      </p:pic>
    </p:spTree>
    <p:extLst>
      <p:ext uri="{BB962C8B-B14F-4D97-AF65-F5344CB8AC3E}">
        <p14:creationId xmlns:p14="http://schemas.microsoft.com/office/powerpoint/2010/main" val="76944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AA32B-ABF6-C8CD-5F43-843A21709120}"/>
            </a:ext>
          </a:extLst>
        </p:cNvPr>
        <p:cNvGrpSpPr/>
        <p:nvPr/>
      </p:nvGrpSpPr>
      <p:grpSpPr>
        <a:xfrm>
          <a:off x="0" y="0"/>
          <a:ext cx="0" cy="0"/>
          <a:chOff x="0" y="0"/>
          <a:chExt cx="0" cy="0"/>
        </a:xfrm>
      </p:grpSpPr>
      <p:pic>
        <p:nvPicPr>
          <p:cNvPr id="5" name="Content Placeholder 4" descr="A line drawing of people looking at a computer&#10;&#10;Description automatically generated">
            <a:extLst>
              <a:ext uri="{FF2B5EF4-FFF2-40B4-BE49-F238E27FC236}">
                <a16:creationId xmlns:a16="http://schemas.microsoft.com/office/drawing/2014/main" id="{F64B7C94-9737-35A2-AB74-CC1F000CB26F}"/>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58695" y="2124481"/>
            <a:ext cx="5561107" cy="3336664"/>
          </a:xfrm>
          <a:noFill/>
        </p:spPr>
      </p:pic>
      <p:sp>
        <p:nvSpPr>
          <p:cNvPr id="10" name="Content Placeholder 3">
            <a:extLst>
              <a:ext uri="{FF2B5EF4-FFF2-40B4-BE49-F238E27FC236}">
                <a16:creationId xmlns:a16="http://schemas.microsoft.com/office/drawing/2014/main" id="{DE7EDEAE-A22F-4192-6FFF-17D5D240D504}"/>
              </a:ext>
            </a:extLst>
          </p:cNvPr>
          <p:cNvSpPr>
            <a:spLocks noGrp="1"/>
          </p:cNvSpPr>
          <p:nvPr>
            <p:ph sz="half" idx="2"/>
          </p:nvPr>
        </p:nvSpPr>
        <p:spPr>
          <a:xfrm>
            <a:off x="5892801" y="1825626"/>
            <a:ext cx="5840506" cy="3934375"/>
          </a:xfrm>
        </p:spPr>
        <p:txBody>
          <a:bodyPr/>
          <a:lstStyle/>
          <a:p>
            <a:pPr marL="0" indent="0">
              <a:buNone/>
            </a:pPr>
            <a:r>
              <a:rPr lang="en-US" dirty="0"/>
              <a:t>Team inspector is responsible for:</a:t>
            </a:r>
          </a:p>
          <a:p>
            <a:r>
              <a:rPr lang="en-US" dirty="0"/>
              <a:t>Carrying out agreed inspection activities during inspection</a:t>
            </a:r>
          </a:p>
          <a:p>
            <a:r>
              <a:rPr lang="en-US" dirty="0"/>
              <a:t>Maintaining their own EFs accurately</a:t>
            </a:r>
          </a:p>
          <a:p>
            <a:r>
              <a:rPr lang="en-US" dirty="0"/>
              <a:t>Contributing to team KIT meetings</a:t>
            </a:r>
          </a:p>
          <a:p>
            <a:pPr marL="0" indent="0">
              <a:buNone/>
            </a:pPr>
            <a:endParaRPr lang="en-US" dirty="0"/>
          </a:p>
        </p:txBody>
      </p:sp>
      <p:pic>
        <p:nvPicPr>
          <p:cNvPr id="53" name="Picture 52">
            <a:extLst>
              <a:ext uri="{FF2B5EF4-FFF2-40B4-BE49-F238E27FC236}">
                <a16:creationId xmlns:a16="http://schemas.microsoft.com/office/drawing/2014/main" id="{B4BCB7EB-8340-778B-8B01-9D0E59114E0E}"/>
              </a:ext>
            </a:extLst>
          </p:cNvPr>
          <p:cNvPicPr>
            <a:picLocks noChangeAspect="1"/>
          </p:cNvPicPr>
          <p:nvPr/>
        </p:nvPicPr>
        <p:blipFill>
          <a:blip r:embed="rId5">
            <a:duotone>
              <a:prstClr val="black"/>
              <a:srgbClr val="582C5F">
                <a:tint val="45000"/>
                <a:satMod val="400000"/>
              </a:srgbClr>
            </a:duotone>
          </a:blip>
          <a:srcRect r="64269"/>
          <a:stretch/>
        </p:blipFill>
        <p:spPr>
          <a:xfrm>
            <a:off x="750048" y="2308616"/>
            <a:ext cx="1778840" cy="3035300"/>
          </a:xfrm>
          <a:custGeom>
            <a:avLst/>
            <a:gdLst>
              <a:gd name="connsiteX0" fmla="*/ 0 w 1778840"/>
              <a:gd name="connsiteY0" fmla="*/ 0 h 3035300"/>
              <a:gd name="connsiteX1" fmla="*/ 1778840 w 1778840"/>
              <a:gd name="connsiteY1" fmla="*/ 0 h 3035300"/>
              <a:gd name="connsiteX2" fmla="*/ 1778840 w 1778840"/>
              <a:gd name="connsiteY2" fmla="*/ 127085 h 3035300"/>
              <a:gd name="connsiteX3" fmla="*/ 1364904 w 1778840"/>
              <a:gd name="connsiteY3" fmla="*/ 442550 h 3035300"/>
              <a:gd name="connsiteX4" fmla="*/ 1507699 w 1778840"/>
              <a:gd name="connsiteY4" fmla="*/ 629916 h 3035300"/>
              <a:gd name="connsiteX5" fmla="*/ 1506193 w 1778840"/>
              <a:gd name="connsiteY5" fmla="*/ 629367 h 3035300"/>
              <a:gd name="connsiteX6" fmla="*/ 1625227 w 1778840"/>
              <a:gd name="connsiteY6" fmla="*/ 786276 h 3035300"/>
              <a:gd name="connsiteX7" fmla="*/ 1684744 w 1778840"/>
              <a:gd name="connsiteY7" fmla="*/ 921543 h 3035300"/>
              <a:gd name="connsiteX8" fmla="*/ 1684744 w 1778840"/>
              <a:gd name="connsiteY8" fmla="*/ 954006 h 3035300"/>
              <a:gd name="connsiteX9" fmla="*/ 1663102 w 1778840"/>
              <a:gd name="connsiteY9" fmla="*/ 1067630 h 3035300"/>
              <a:gd name="connsiteX10" fmla="*/ 1598174 w 1778840"/>
              <a:gd name="connsiteY10" fmla="*/ 1159611 h 3035300"/>
              <a:gd name="connsiteX11" fmla="*/ 1576531 w 1778840"/>
              <a:gd name="connsiteY11" fmla="*/ 1300288 h 3035300"/>
              <a:gd name="connsiteX12" fmla="*/ 1578883 w 1778840"/>
              <a:gd name="connsiteY12" fmla="*/ 1299230 h 3035300"/>
              <a:gd name="connsiteX13" fmla="*/ 1432161 w 1778840"/>
              <a:gd name="connsiteY13" fmla="*/ 1536207 h 3035300"/>
              <a:gd name="connsiteX14" fmla="*/ 1392569 w 1778840"/>
              <a:gd name="connsiteY14" fmla="*/ 1554589 h 3035300"/>
              <a:gd name="connsiteX15" fmla="*/ 1368346 w 1778840"/>
              <a:gd name="connsiteY15" fmla="*/ 1560179 h 3035300"/>
              <a:gd name="connsiteX16" fmla="*/ 1312666 w 1778840"/>
              <a:gd name="connsiteY16" fmla="*/ 1560179 h 3035300"/>
              <a:gd name="connsiteX17" fmla="*/ 1312666 w 1778840"/>
              <a:gd name="connsiteY17" fmla="*/ 1564444 h 3035300"/>
              <a:gd name="connsiteX18" fmla="*/ 1241071 w 1778840"/>
              <a:gd name="connsiteY18" fmla="*/ 1516714 h 3035300"/>
              <a:gd name="connsiteX19" fmla="*/ 1165322 w 1778840"/>
              <a:gd name="connsiteY19" fmla="*/ 1614106 h 3035300"/>
              <a:gd name="connsiteX20" fmla="*/ 1284356 w 1778840"/>
              <a:gd name="connsiteY20" fmla="*/ 1771015 h 3035300"/>
              <a:gd name="connsiteX21" fmla="*/ 1278946 w 1778840"/>
              <a:gd name="connsiteY21" fmla="*/ 2106475 h 3035300"/>
              <a:gd name="connsiteX22" fmla="*/ 1312666 w 1778840"/>
              <a:gd name="connsiteY22" fmla="*/ 2099184 h 3035300"/>
              <a:gd name="connsiteX23" fmla="*/ 1312666 w 1778840"/>
              <a:gd name="connsiteY23" fmla="*/ 2577554 h 3035300"/>
              <a:gd name="connsiteX24" fmla="*/ 1290023 w 1778840"/>
              <a:gd name="connsiteY24" fmla="*/ 2596995 h 3035300"/>
              <a:gd name="connsiteX25" fmla="*/ 1268125 w 1778840"/>
              <a:gd name="connsiteY25" fmla="*/ 2647541 h 3035300"/>
              <a:gd name="connsiteX26" fmla="*/ 1271043 w 1778840"/>
              <a:gd name="connsiteY26" fmla="*/ 2661031 h 3035300"/>
              <a:gd name="connsiteX27" fmla="*/ 1220855 w 1778840"/>
              <a:gd name="connsiteY27" fmla="*/ 2663674 h 3035300"/>
              <a:gd name="connsiteX28" fmla="*/ 1121282 w 1778840"/>
              <a:gd name="connsiteY28" fmla="*/ 2702863 h 3035300"/>
              <a:gd name="connsiteX29" fmla="*/ 1284315 w 1778840"/>
              <a:gd name="connsiteY29" fmla="*/ 2745394 h 3035300"/>
              <a:gd name="connsiteX30" fmla="*/ 1347775 w 1778840"/>
              <a:gd name="connsiteY30" fmla="*/ 2742052 h 3035300"/>
              <a:gd name="connsiteX31" fmla="*/ 1354521 w 1778840"/>
              <a:gd name="connsiteY31" fmla="*/ 2740866 h 3035300"/>
              <a:gd name="connsiteX32" fmla="*/ 1438311 w 1778840"/>
              <a:gd name="connsiteY32" fmla="*/ 2767192 h 3035300"/>
              <a:gd name="connsiteX33" fmla="*/ 1546774 w 1778840"/>
              <a:gd name="connsiteY33" fmla="*/ 2777397 h 3035300"/>
              <a:gd name="connsiteX34" fmla="*/ 1743809 w 1778840"/>
              <a:gd name="connsiteY34" fmla="*/ 2739363 h 3035300"/>
              <a:gd name="connsiteX35" fmla="*/ 1770781 w 1778840"/>
              <a:gd name="connsiteY35" fmla="*/ 2724129 h 3035300"/>
              <a:gd name="connsiteX36" fmla="*/ 1778840 w 1778840"/>
              <a:gd name="connsiteY36" fmla="*/ 2724129 h 3035300"/>
              <a:gd name="connsiteX37" fmla="*/ 1778840 w 1778840"/>
              <a:gd name="connsiteY37" fmla="*/ 3035300 h 3035300"/>
              <a:gd name="connsiteX38" fmla="*/ 0 w 1778840"/>
              <a:gd name="connsiteY38" fmla="*/ 3035300 h 3035300"/>
              <a:gd name="connsiteX39" fmla="*/ 0 w 1778840"/>
              <a:gd name="connsiteY39" fmla="*/ 0 h 303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78840" h="3035300">
                <a:moveTo>
                  <a:pt x="0" y="0"/>
                </a:moveTo>
                <a:lnTo>
                  <a:pt x="1778840" y="0"/>
                </a:lnTo>
                <a:lnTo>
                  <a:pt x="1778840" y="127085"/>
                </a:lnTo>
                <a:lnTo>
                  <a:pt x="1364904" y="442550"/>
                </a:lnTo>
                <a:lnTo>
                  <a:pt x="1507699" y="629916"/>
                </a:lnTo>
                <a:lnTo>
                  <a:pt x="1506193" y="629367"/>
                </a:lnTo>
                <a:lnTo>
                  <a:pt x="1625227" y="786276"/>
                </a:lnTo>
                <a:lnTo>
                  <a:pt x="1684744" y="921543"/>
                </a:lnTo>
                <a:lnTo>
                  <a:pt x="1684744" y="954006"/>
                </a:lnTo>
                <a:lnTo>
                  <a:pt x="1663102" y="1067630"/>
                </a:lnTo>
                <a:lnTo>
                  <a:pt x="1598174" y="1159611"/>
                </a:lnTo>
                <a:lnTo>
                  <a:pt x="1576531" y="1300288"/>
                </a:lnTo>
                <a:lnTo>
                  <a:pt x="1578883" y="1299230"/>
                </a:lnTo>
                <a:lnTo>
                  <a:pt x="1432161" y="1536207"/>
                </a:lnTo>
                <a:lnTo>
                  <a:pt x="1392569" y="1554589"/>
                </a:lnTo>
                <a:lnTo>
                  <a:pt x="1368346" y="1560179"/>
                </a:lnTo>
                <a:lnTo>
                  <a:pt x="1312666" y="1560179"/>
                </a:lnTo>
                <a:lnTo>
                  <a:pt x="1312666" y="1564444"/>
                </a:lnTo>
                <a:lnTo>
                  <a:pt x="1241071" y="1516714"/>
                </a:lnTo>
                <a:lnTo>
                  <a:pt x="1165322" y="1614106"/>
                </a:lnTo>
                <a:lnTo>
                  <a:pt x="1284356" y="1771015"/>
                </a:lnTo>
                <a:cubicBezTo>
                  <a:pt x="1282553" y="1882835"/>
                  <a:pt x="1280749" y="1994655"/>
                  <a:pt x="1278946" y="2106475"/>
                </a:cubicBezTo>
                <a:lnTo>
                  <a:pt x="1312666" y="2099184"/>
                </a:lnTo>
                <a:lnTo>
                  <a:pt x="1312666" y="2577554"/>
                </a:lnTo>
                <a:lnTo>
                  <a:pt x="1290023" y="2596995"/>
                </a:lnTo>
                <a:cubicBezTo>
                  <a:pt x="1275922" y="2612531"/>
                  <a:pt x="1268125" y="2629612"/>
                  <a:pt x="1268125" y="2647541"/>
                </a:cubicBezTo>
                <a:lnTo>
                  <a:pt x="1271043" y="2661031"/>
                </a:lnTo>
                <a:lnTo>
                  <a:pt x="1220855" y="2663674"/>
                </a:lnTo>
                <a:cubicBezTo>
                  <a:pt x="1162340" y="2670131"/>
                  <a:pt x="1121282" y="2685246"/>
                  <a:pt x="1121282" y="2702863"/>
                </a:cubicBezTo>
                <a:cubicBezTo>
                  <a:pt x="1121282" y="2726352"/>
                  <a:pt x="1194274" y="2745394"/>
                  <a:pt x="1284315" y="2745394"/>
                </a:cubicBezTo>
                <a:cubicBezTo>
                  <a:pt x="1306826" y="2745394"/>
                  <a:pt x="1328270" y="2744204"/>
                  <a:pt x="1347775" y="2742052"/>
                </a:cubicBezTo>
                <a:lnTo>
                  <a:pt x="1354521" y="2740866"/>
                </a:lnTo>
                <a:lnTo>
                  <a:pt x="1438311" y="2767192"/>
                </a:lnTo>
                <a:cubicBezTo>
                  <a:pt x="1471648" y="2773764"/>
                  <a:pt x="1508301" y="2777397"/>
                  <a:pt x="1546774" y="2777397"/>
                </a:cubicBezTo>
                <a:cubicBezTo>
                  <a:pt x="1623721" y="2777397"/>
                  <a:pt x="1693383" y="2762862"/>
                  <a:pt x="1743809" y="2739363"/>
                </a:cubicBezTo>
                <a:lnTo>
                  <a:pt x="1770781" y="2724129"/>
                </a:lnTo>
                <a:lnTo>
                  <a:pt x="1778840" y="2724129"/>
                </a:lnTo>
                <a:lnTo>
                  <a:pt x="1778840" y="3035300"/>
                </a:lnTo>
                <a:lnTo>
                  <a:pt x="0" y="3035300"/>
                </a:lnTo>
                <a:lnTo>
                  <a:pt x="0" y="0"/>
                </a:lnTo>
                <a:close/>
              </a:path>
            </a:pathLst>
          </a:custGeom>
        </p:spPr>
      </p:pic>
      <p:sp>
        <p:nvSpPr>
          <p:cNvPr id="6" name="Title 1">
            <a:extLst>
              <a:ext uri="{FF2B5EF4-FFF2-40B4-BE49-F238E27FC236}">
                <a16:creationId xmlns:a16="http://schemas.microsoft.com/office/drawing/2014/main" id="{66162996-32E5-D8C4-EFB5-DA75E0F1C352}"/>
              </a:ext>
            </a:extLst>
          </p:cNvPr>
          <p:cNvSpPr>
            <a:spLocks noGrp="1"/>
          </p:cNvSpPr>
          <p:nvPr>
            <p:ph type="title"/>
          </p:nvPr>
        </p:nvSpPr>
        <p:spPr/>
        <p:txBody>
          <a:bodyPr anchor="ctr">
            <a:normAutofit/>
          </a:bodyPr>
          <a:lstStyle/>
          <a:p>
            <a:r>
              <a:rPr lang="en-GB" dirty="0"/>
              <a:t>Roles of different kinds of inspector</a:t>
            </a:r>
          </a:p>
        </p:txBody>
      </p:sp>
    </p:spTree>
    <p:extLst>
      <p:ext uri="{BB962C8B-B14F-4D97-AF65-F5344CB8AC3E}">
        <p14:creationId xmlns:p14="http://schemas.microsoft.com/office/powerpoint/2010/main" val="370280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1A74-1F68-4DB3-AB21-1A199B21F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0FBE9D-BA3E-01F0-BABF-56424CEB4B24}"/>
              </a:ext>
            </a:extLst>
          </p:cNvPr>
          <p:cNvSpPr>
            <a:spLocks noGrp="1"/>
          </p:cNvSpPr>
          <p:nvPr>
            <p:ph type="title"/>
          </p:nvPr>
        </p:nvSpPr>
        <p:spPr>
          <a:xfrm>
            <a:off x="458693" y="365761"/>
            <a:ext cx="11274611" cy="1325563"/>
          </a:xfrm>
        </p:spPr>
        <p:txBody>
          <a:bodyPr anchor="ctr">
            <a:normAutofit/>
          </a:bodyPr>
          <a:lstStyle/>
          <a:p>
            <a:r>
              <a:rPr lang="en-GB" dirty="0"/>
              <a:t>Roles of lead and team</a:t>
            </a:r>
          </a:p>
        </p:txBody>
      </p:sp>
      <p:pic>
        <p:nvPicPr>
          <p:cNvPr id="5" name="Content Placeholder 4" descr="A line drawing of people looking at a computer&#10;&#10;Description automatically generated">
            <a:extLst>
              <a:ext uri="{FF2B5EF4-FFF2-40B4-BE49-F238E27FC236}">
                <a16:creationId xmlns:a16="http://schemas.microsoft.com/office/drawing/2014/main" id="{6C914C0D-B580-3B67-22E0-19210290EE18}"/>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58695" y="2124481"/>
            <a:ext cx="5561107" cy="3336664"/>
          </a:xfrm>
          <a:noFill/>
        </p:spPr>
      </p:pic>
      <p:sp>
        <p:nvSpPr>
          <p:cNvPr id="10" name="Content Placeholder 3">
            <a:extLst>
              <a:ext uri="{FF2B5EF4-FFF2-40B4-BE49-F238E27FC236}">
                <a16:creationId xmlns:a16="http://schemas.microsoft.com/office/drawing/2014/main" id="{A86B6A12-6E67-4B42-D9BE-BA9E116CCB23}"/>
              </a:ext>
            </a:extLst>
          </p:cNvPr>
          <p:cNvSpPr>
            <a:spLocks noGrp="1"/>
          </p:cNvSpPr>
          <p:nvPr>
            <p:ph sz="half" idx="2"/>
          </p:nvPr>
        </p:nvSpPr>
        <p:spPr>
          <a:xfrm>
            <a:off x="5892801" y="1825626"/>
            <a:ext cx="5840506" cy="3934375"/>
          </a:xfrm>
        </p:spPr>
        <p:txBody>
          <a:bodyPr>
            <a:normAutofit fontScale="77500" lnSpcReduction="20000"/>
          </a:bodyPr>
          <a:lstStyle/>
          <a:p>
            <a:pPr marL="0" indent="0">
              <a:lnSpc>
                <a:spcPct val="110000"/>
              </a:lnSpc>
              <a:buNone/>
            </a:pPr>
            <a:r>
              <a:rPr lang="en-US" dirty="0"/>
              <a:t>Inspectors who are shadowing should be included in the team by:</a:t>
            </a:r>
          </a:p>
          <a:p>
            <a:pPr>
              <a:lnSpc>
                <a:spcPct val="110000"/>
              </a:lnSpc>
            </a:pPr>
            <a:r>
              <a:rPr lang="en-US" dirty="0"/>
              <a:t>Taking part in a wide variety of inspection activities, for example, accompanying a member of the team, including meetings with the head and leadership team, governors, pupils.</a:t>
            </a:r>
          </a:p>
          <a:p>
            <a:pPr>
              <a:lnSpc>
                <a:spcPct val="110000"/>
              </a:lnSpc>
            </a:pPr>
            <a:r>
              <a:rPr lang="en-US" dirty="0"/>
              <a:t>Being present for team discussions, including asking questions for clarification.</a:t>
            </a:r>
          </a:p>
          <a:p>
            <a:pPr>
              <a:lnSpc>
                <a:spcPct val="110000"/>
              </a:lnSpc>
            </a:pPr>
            <a:r>
              <a:rPr lang="en-US" dirty="0"/>
              <a:t>Completing practice evidence forms.</a:t>
            </a:r>
          </a:p>
          <a:p>
            <a:pPr marL="0" indent="0">
              <a:lnSpc>
                <a:spcPct val="110000"/>
              </a:lnSpc>
              <a:buNone/>
            </a:pPr>
            <a:endParaRPr lang="en-US" dirty="0"/>
          </a:p>
          <a:p>
            <a:pPr marL="0" indent="0">
              <a:lnSpc>
                <a:spcPct val="110000"/>
              </a:lnSpc>
              <a:buNone/>
            </a:pPr>
            <a:endParaRPr lang="en-US" dirty="0"/>
          </a:p>
        </p:txBody>
      </p:sp>
      <p:pic>
        <p:nvPicPr>
          <p:cNvPr id="46" name="Picture 45" descr="A line drawing of people looking at a computer&#10;&#10;Description automatically generated">
            <a:extLst>
              <a:ext uri="{FF2B5EF4-FFF2-40B4-BE49-F238E27FC236}">
                <a16:creationId xmlns:a16="http://schemas.microsoft.com/office/drawing/2014/main" id="{2F19B78C-8700-6DA9-F8A6-2BD3EA25148B}"/>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28637" t="5443" r="37367" b="11761"/>
          <a:stretch/>
        </p:blipFill>
        <p:spPr>
          <a:xfrm>
            <a:off x="2051222" y="2306097"/>
            <a:ext cx="1890583" cy="2762614"/>
          </a:xfrm>
          <a:custGeom>
            <a:avLst/>
            <a:gdLst>
              <a:gd name="connsiteX0" fmla="*/ 1013525 w 1890583"/>
              <a:gd name="connsiteY0" fmla="*/ 0 h 2762614"/>
              <a:gd name="connsiteX1" fmla="*/ 1068791 w 1890583"/>
              <a:gd name="connsiteY1" fmla="*/ 0 h 2762614"/>
              <a:gd name="connsiteX2" fmla="*/ 1129081 w 1890583"/>
              <a:gd name="connsiteY2" fmla="*/ 0 h 2762614"/>
              <a:gd name="connsiteX3" fmla="*/ 1194396 w 1890583"/>
              <a:gd name="connsiteY3" fmla="*/ 20096 h 2762614"/>
              <a:gd name="connsiteX4" fmla="*/ 1269758 w 1890583"/>
              <a:gd name="connsiteY4" fmla="*/ 55266 h 2762614"/>
              <a:gd name="connsiteX5" fmla="*/ 1304928 w 1890583"/>
              <a:gd name="connsiteY5" fmla="*/ 90435 h 2762614"/>
              <a:gd name="connsiteX6" fmla="*/ 1380290 w 1890583"/>
              <a:gd name="connsiteY6" fmla="*/ 180870 h 2762614"/>
              <a:gd name="connsiteX7" fmla="*/ 1415459 w 1890583"/>
              <a:gd name="connsiteY7" fmla="*/ 271305 h 2762614"/>
              <a:gd name="connsiteX8" fmla="*/ 1440580 w 1890583"/>
              <a:gd name="connsiteY8" fmla="*/ 356716 h 2762614"/>
              <a:gd name="connsiteX9" fmla="*/ 1425508 w 1890583"/>
              <a:gd name="connsiteY9" fmla="*/ 406958 h 2762614"/>
              <a:gd name="connsiteX10" fmla="*/ 1385314 w 1890583"/>
              <a:gd name="connsiteY10" fmla="*/ 477296 h 2762614"/>
              <a:gd name="connsiteX11" fmla="*/ 1510919 w 1890583"/>
              <a:gd name="connsiteY11" fmla="*/ 492369 h 2762614"/>
              <a:gd name="connsiteX12" fmla="*/ 1611402 w 1890583"/>
              <a:gd name="connsiteY12" fmla="*/ 517490 h 2762614"/>
              <a:gd name="connsiteX13" fmla="*/ 1676717 w 1890583"/>
              <a:gd name="connsiteY13" fmla="*/ 552659 h 2762614"/>
              <a:gd name="connsiteX14" fmla="*/ 1721934 w 1890583"/>
              <a:gd name="connsiteY14" fmla="*/ 602901 h 2762614"/>
              <a:gd name="connsiteX15" fmla="*/ 1767152 w 1890583"/>
              <a:gd name="connsiteY15" fmla="*/ 768699 h 2762614"/>
              <a:gd name="connsiteX16" fmla="*/ 1792273 w 1890583"/>
              <a:gd name="connsiteY16" fmla="*/ 849085 h 2762614"/>
              <a:gd name="connsiteX17" fmla="*/ 1837490 w 1890583"/>
              <a:gd name="connsiteY17" fmla="*/ 1100294 h 2762614"/>
              <a:gd name="connsiteX18" fmla="*/ 1827442 w 1890583"/>
              <a:gd name="connsiteY18" fmla="*/ 1446962 h 2762614"/>
              <a:gd name="connsiteX19" fmla="*/ 1862611 w 1890583"/>
              <a:gd name="connsiteY19" fmla="*/ 1517301 h 2762614"/>
              <a:gd name="connsiteX20" fmla="*/ 1842514 w 1890583"/>
              <a:gd name="connsiteY20" fmla="*/ 1592663 h 2762614"/>
              <a:gd name="connsiteX21" fmla="*/ 1797297 w 1890583"/>
              <a:gd name="connsiteY21" fmla="*/ 1683099 h 2762614"/>
              <a:gd name="connsiteX22" fmla="*/ 1797297 w 1890583"/>
              <a:gd name="connsiteY22" fmla="*/ 1728316 h 2762614"/>
              <a:gd name="connsiteX23" fmla="*/ 1782224 w 1890583"/>
              <a:gd name="connsiteY23" fmla="*/ 1879041 h 2762614"/>
              <a:gd name="connsiteX24" fmla="*/ 1890583 w 1890583"/>
              <a:gd name="connsiteY24" fmla="*/ 1674826 h 2762614"/>
              <a:gd name="connsiteX25" fmla="*/ 1890583 w 1890583"/>
              <a:gd name="connsiteY25" fmla="*/ 1870015 h 2762614"/>
              <a:gd name="connsiteX26" fmla="*/ 1773355 w 1890583"/>
              <a:gd name="connsiteY26" fmla="*/ 1892193 h 2762614"/>
              <a:gd name="connsiteX27" fmla="*/ 1395716 w 1890583"/>
              <a:gd name="connsiteY27" fmla="*/ 1900143 h 2762614"/>
              <a:gd name="connsiteX28" fmla="*/ 954371 w 1890583"/>
              <a:gd name="connsiteY28" fmla="*/ 1900143 h 2762614"/>
              <a:gd name="connsiteX29" fmla="*/ 954371 w 1890583"/>
              <a:gd name="connsiteY29" fmla="*/ 2003510 h 2762614"/>
              <a:gd name="connsiteX30" fmla="*/ 978662 w 1890583"/>
              <a:gd name="connsiteY30" fmla="*/ 2003510 h 2762614"/>
              <a:gd name="connsiteX31" fmla="*/ 1097495 w 1890583"/>
              <a:gd name="connsiteY31" fmla="*/ 2679372 h 2762614"/>
              <a:gd name="connsiteX32" fmla="*/ 525922 w 1890583"/>
              <a:gd name="connsiteY32" fmla="*/ 2692216 h 2762614"/>
              <a:gd name="connsiteX33" fmla="*/ 488778 w 1890583"/>
              <a:gd name="connsiteY33" fmla="*/ 2553770 h 2762614"/>
              <a:gd name="connsiteX34" fmla="*/ 454911 w 1890583"/>
              <a:gd name="connsiteY34" fmla="*/ 2356214 h 2762614"/>
              <a:gd name="connsiteX35" fmla="*/ 443622 w 1890583"/>
              <a:gd name="connsiteY35" fmla="*/ 2130436 h 2762614"/>
              <a:gd name="connsiteX36" fmla="*/ 494422 w 1890583"/>
              <a:gd name="connsiteY36" fmla="*/ 1915947 h 2762614"/>
              <a:gd name="connsiteX37" fmla="*/ 517000 w 1890583"/>
              <a:gd name="connsiteY37" fmla="*/ 1842570 h 2762614"/>
              <a:gd name="connsiteX38" fmla="*/ 494422 w 1890583"/>
              <a:gd name="connsiteY38" fmla="*/ 1729681 h 2762614"/>
              <a:gd name="connsiteX39" fmla="*/ 545222 w 1890583"/>
              <a:gd name="connsiteY39" fmla="*/ 1622436 h 2762614"/>
              <a:gd name="connsiteX40" fmla="*/ 556511 w 1890583"/>
              <a:gd name="connsiteY40" fmla="*/ 1503903 h 2762614"/>
              <a:gd name="connsiteX41" fmla="*/ 511356 w 1890583"/>
              <a:gd name="connsiteY41" fmla="*/ 1424881 h 2762614"/>
              <a:gd name="connsiteX42" fmla="*/ 517000 w 1890583"/>
              <a:gd name="connsiteY42" fmla="*/ 1345859 h 2762614"/>
              <a:gd name="connsiteX43" fmla="*/ 460556 w 1890583"/>
              <a:gd name="connsiteY43" fmla="*/ 1532125 h 2762614"/>
              <a:gd name="connsiteX44" fmla="*/ 421045 w 1890583"/>
              <a:gd name="connsiteY44" fmla="*/ 1543414 h 2762614"/>
              <a:gd name="connsiteX45" fmla="*/ 443622 w 1890583"/>
              <a:gd name="connsiteY45" fmla="*/ 1599859 h 2762614"/>
              <a:gd name="connsiteX46" fmla="*/ 375889 w 1890583"/>
              <a:gd name="connsiteY46" fmla="*/ 1707103 h 2762614"/>
              <a:gd name="connsiteX47" fmla="*/ 370245 w 1890583"/>
              <a:gd name="connsiteY47" fmla="*/ 1769192 h 2762614"/>
              <a:gd name="connsiteX48" fmla="*/ 375889 w 1890583"/>
              <a:gd name="connsiteY48" fmla="*/ 1876436 h 2762614"/>
              <a:gd name="connsiteX49" fmla="*/ 342022 w 1890583"/>
              <a:gd name="connsiteY49" fmla="*/ 1972392 h 2762614"/>
              <a:gd name="connsiteX50" fmla="*/ 353311 w 1890583"/>
              <a:gd name="connsiteY50" fmla="*/ 2062703 h 2762614"/>
              <a:gd name="connsiteX51" fmla="*/ 358956 w 1890583"/>
              <a:gd name="connsiteY51" fmla="*/ 2265903 h 2762614"/>
              <a:gd name="connsiteX52" fmla="*/ 353311 w 1890583"/>
              <a:gd name="connsiteY52" fmla="*/ 2311059 h 2762614"/>
              <a:gd name="connsiteX53" fmla="*/ 364600 w 1890583"/>
              <a:gd name="connsiteY53" fmla="*/ 2457814 h 2762614"/>
              <a:gd name="connsiteX54" fmla="*/ 409756 w 1890583"/>
              <a:gd name="connsiteY54" fmla="*/ 2559414 h 2762614"/>
              <a:gd name="connsiteX55" fmla="*/ 421045 w 1890583"/>
              <a:gd name="connsiteY55" fmla="*/ 2677947 h 2762614"/>
              <a:gd name="connsiteX56" fmla="*/ 404037 w 1890583"/>
              <a:gd name="connsiteY56" fmla="*/ 2694955 h 2762614"/>
              <a:gd name="connsiteX57" fmla="*/ 389828 w 1890583"/>
              <a:gd name="connsiteY57" fmla="*/ 2695274 h 2762614"/>
              <a:gd name="connsiteX58" fmla="*/ 388836 w 1890583"/>
              <a:gd name="connsiteY58" fmla="*/ 2710156 h 2762614"/>
              <a:gd name="connsiteX59" fmla="*/ 387178 w 1890583"/>
              <a:gd name="connsiteY59" fmla="*/ 2711814 h 2762614"/>
              <a:gd name="connsiteX60" fmla="*/ 388681 w 1890583"/>
              <a:gd name="connsiteY60" fmla="*/ 2712488 h 2762614"/>
              <a:gd name="connsiteX61" fmla="*/ 385339 w 1890583"/>
              <a:gd name="connsiteY61" fmla="*/ 2762614 h 2762614"/>
              <a:gd name="connsiteX62" fmla="*/ 143250 w 1890583"/>
              <a:gd name="connsiteY62" fmla="*/ 2762614 h 2762614"/>
              <a:gd name="connsiteX63" fmla="*/ 123325 w 1890583"/>
              <a:gd name="connsiteY63" fmla="*/ 2754225 h 2762614"/>
              <a:gd name="connsiteX64" fmla="*/ 93667 w 1890583"/>
              <a:gd name="connsiteY64" fmla="*/ 2661014 h 2762614"/>
              <a:gd name="connsiteX65" fmla="*/ 99311 w 1890583"/>
              <a:gd name="connsiteY65" fmla="*/ 2486036 h 2762614"/>
              <a:gd name="connsiteX66" fmla="*/ 65445 w 1890583"/>
              <a:gd name="connsiteY66" fmla="*/ 2327992 h 2762614"/>
              <a:gd name="connsiteX67" fmla="*/ 37222 w 1890583"/>
              <a:gd name="connsiteY67" fmla="*/ 2141725 h 2762614"/>
              <a:gd name="connsiteX68" fmla="*/ 20289 w 1890583"/>
              <a:gd name="connsiteY68" fmla="*/ 2017547 h 2762614"/>
              <a:gd name="connsiteX69" fmla="*/ 25934 w 1890583"/>
              <a:gd name="connsiteY69" fmla="*/ 1899014 h 2762614"/>
              <a:gd name="connsiteX70" fmla="*/ 25934 w 1890583"/>
              <a:gd name="connsiteY70" fmla="*/ 1752259 h 2762614"/>
              <a:gd name="connsiteX71" fmla="*/ 0 w 1890583"/>
              <a:gd name="connsiteY71" fmla="*/ 1723443 h 2762614"/>
              <a:gd name="connsiteX72" fmla="*/ 0 w 1890583"/>
              <a:gd name="connsiteY72" fmla="*/ 1649907 h 2762614"/>
              <a:gd name="connsiteX73" fmla="*/ 48511 w 1890583"/>
              <a:gd name="connsiteY73" fmla="*/ 1560347 h 2762614"/>
              <a:gd name="connsiteX74" fmla="*/ 21135 w 1890583"/>
              <a:gd name="connsiteY74" fmla="*/ 1556925 h 2762614"/>
              <a:gd name="connsiteX75" fmla="*/ 32692 w 1890583"/>
              <a:gd name="connsiteY75" fmla="*/ 1555527 h 2762614"/>
              <a:gd name="connsiteX76" fmla="*/ 381878 w 1890583"/>
              <a:gd name="connsiteY76" fmla="*/ 1041403 h 2762614"/>
              <a:gd name="connsiteX77" fmla="*/ 323938 w 1890583"/>
              <a:gd name="connsiteY77" fmla="*/ 780187 h 2762614"/>
              <a:gd name="connsiteX78" fmla="*/ 299626 w 1890583"/>
              <a:gd name="connsiteY78" fmla="*/ 738087 h 2762614"/>
              <a:gd name="connsiteX79" fmla="*/ 305117 w 1890583"/>
              <a:gd name="connsiteY79" fmla="*/ 743578 h 2762614"/>
              <a:gd name="connsiteX80" fmla="*/ 345310 w 1890583"/>
              <a:gd name="connsiteY80" fmla="*/ 638070 h 2762614"/>
              <a:gd name="connsiteX81" fmla="*/ 400576 w 1890583"/>
              <a:gd name="connsiteY81" fmla="*/ 587828 h 2762614"/>
              <a:gd name="connsiteX82" fmla="*/ 475939 w 1890583"/>
              <a:gd name="connsiteY82" fmla="*/ 547635 h 2762614"/>
              <a:gd name="connsiteX83" fmla="*/ 616616 w 1890583"/>
              <a:gd name="connsiteY83" fmla="*/ 512466 h 2762614"/>
              <a:gd name="connsiteX84" fmla="*/ 681930 w 1890583"/>
              <a:gd name="connsiteY84" fmla="*/ 492369 h 2762614"/>
              <a:gd name="connsiteX85" fmla="*/ 702027 w 1890583"/>
              <a:gd name="connsiteY85" fmla="*/ 492369 h 2762614"/>
              <a:gd name="connsiteX86" fmla="*/ 712075 w 1890583"/>
              <a:gd name="connsiteY86" fmla="*/ 477296 h 2762614"/>
              <a:gd name="connsiteX87" fmla="*/ 717099 w 1890583"/>
              <a:gd name="connsiteY87" fmla="*/ 462224 h 2762614"/>
              <a:gd name="connsiteX88" fmla="*/ 732172 w 1890583"/>
              <a:gd name="connsiteY88" fmla="*/ 442127 h 2762614"/>
              <a:gd name="connsiteX89" fmla="*/ 742220 w 1890583"/>
              <a:gd name="connsiteY89" fmla="*/ 442127 h 2762614"/>
              <a:gd name="connsiteX90" fmla="*/ 722123 w 1890583"/>
              <a:gd name="connsiteY90" fmla="*/ 366765 h 2762614"/>
              <a:gd name="connsiteX91" fmla="*/ 722123 w 1890583"/>
              <a:gd name="connsiteY91" fmla="*/ 286378 h 2762614"/>
              <a:gd name="connsiteX92" fmla="*/ 762317 w 1890583"/>
              <a:gd name="connsiteY92" fmla="*/ 195943 h 2762614"/>
              <a:gd name="connsiteX93" fmla="*/ 822607 w 1890583"/>
              <a:gd name="connsiteY93" fmla="*/ 145701 h 2762614"/>
              <a:gd name="connsiteX94" fmla="*/ 867824 w 1890583"/>
              <a:gd name="connsiteY94" fmla="*/ 125604 h 2762614"/>
              <a:gd name="connsiteX95" fmla="*/ 908018 w 1890583"/>
              <a:gd name="connsiteY95" fmla="*/ 55266 h 2762614"/>
              <a:gd name="connsiteX96" fmla="*/ 943187 w 1890583"/>
              <a:gd name="connsiteY96" fmla="*/ 20096 h 27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890583" h="2762614">
                <a:moveTo>
                  <a:pt x="1013525" y="0"/>
                </a:moveTo>
                <a:lnTo>
                  <a:pt x="1068791" y="0"/>
                </a:lnTo>
                <a:lnTo>
                  <a:pt x="1129081" y="0"/>
                </a:lnTo>
                <a:lnTo>
                  <a:pt x="1194396" y="20096"/>
                </a:lnTo>
                <a:lnTo>
                  <a:pt x="1269758" y="55266"/>
                </a:lnTo>
                <a:lnTo>
                  <a:pt x="1304928" y="90435"/>
                </a:lnTo>
                <a:lnTo>
                  <a:pt x="1380290" y="180870"/>
                </a:lnTo>
                <a:lnTo>
                  <a:pt x="1415459" y="271305"/>
                </a:lnTo>
                <a:lnTo>
                  <a:pt x="1440580" y="356716"/>
                </a:lnTo>
                <a:lnTo>
                  <a:pt x="1425508" y="406958"/>
                </a:lnTo>
                <a:lnTo>
                  <a:pt x="1385314" y="477296"/>
                </a:lnTo>
                <a:lnTo>
                  <a:pt x="1510919" y="492369"/>
                </a:lnTo>
                <a:lnTo>
                  <a:pt x="1611402" y="517490"/>
                </a:lnTo>
                <a:lnTo>
                  <a:pt x="1676717" y="552659"/>
                </a:lnTo>
                <a:lnTo>
                  <a:pt x="1721934" y="602901"/>
                </a:lnTo>
                <a:lnTo>
                  <a:pt x="1767152" y="768699"/>
                </a:lnTo>
                <a:lnTo>
                  <a:pt x="1792273" y="849085"/>
                </a:lnTo>
                <a:lnTo>
                  <a:pt x="1837490" y="1100294"/>
                </a:lnTo>
                <a:lnTo>
                  <a:pt x="1827442" y="1446962"/>
                </a:lnTo>
                <a:lnTo>
                  <a:pt x="1862611" y="1517301"/>
                </a:lnTo>
                <a:lnTo>
                  <a:pt x="1842514" y="1592663"/>
                </a:lnTo>
                <a:lnTo>
                  <a:pt x="1797297" y="1683099"/>
                </a:lnTo>
                <a:lnTo>
                  <a:pt x="1797297" y="1728316"/>
                </a:lnTo>
                <a:lnTo>
                  <a:pt x="1782224" y="1879041"/>
                </a:lnTo>
                <a:lnTo>
                  <a:pt x="1890583" y="1674826"/>
                </a:lnTo>
                <a:lnTo>
                  <a:pt x="1890583" y="1870015"/>
                </a:lnTo>
                <a:lnTo>
                  <a:pt x="1773355" y="1892193"/>
                </a:lnTo>
                <a:lnTo>
                  <a:pt x="1395716" y="1900143"/>
                </a:lnTo>
                <a:lnTo>
                  <a:pt x="954371" y="1900143"/>
                </a:lnTo>
                <a:lnTo>
                  <a:pt x="954371" y="2003510"/>
                </a:lnTo>
                <a:lnTo>
                  <a:pt x="978662" y="2003510"/>
                </a:lnTo>
                <a:lnTo>
                  <a:pt x="1097495" y="2679372"/>
                </a:lnTo>
                <a:lnTo>
                  <a:pt x="525922" y="2692216"/>
                </a:lnTo>
                <a:lnTo>
                  <a:pt x="488778" y="2553770"/>
                </a:lnTo>
                <a:lnTo>
                  <a:pt x="454911" y="2356214"/>
                </a:lnTo>
                <a:lnTo>
                  <a:pt x="443622" y="2130436"/>
                </a:lnTo>
                <a:lnTo>
                  <a:pt x="494422" y="1915947"/>
                </a:lnTo>
                <a:lnTo>
                  <a:pt x="517000" y="1842570"/>
                </a:lnTo>
                <a:lnTo>
                  <a:pt x="494422" y="1729681"/>
                </a:lnTo>
                <a:lnTo>
                  <a:pt x="545222" y="1622436"/>
                </a:lnTo>
                <a:lnTo>
                  <a:pt x="556511" y="1503903"/>
                </a:lnTo>
                <a:lnTo>
                  <a:pt x="511356" y="1424881"/>
                </a:lnTo>
                <a:lnTo>
                  <a:pt x="517000" y="1345859"/>
                </a:lnTo>
                <a:lnTo>
                  <a:pt x="460556" y="1532125"/>
                </a:lnTo>
                <a:lnTo>
                  <a:pt x="421045" y="1543414"/>
                </a:lnTo>
                <a:lnTo>
                  <a:pt x="443622" y="1599859"/>
                </a:lnTo>
                <a:lnTo>
                  <a:pt x="375889" y="1707103"/>
                </a:lnTo>
                <a:lnTo>
                  <a:pt x="370245" y="1769192"/>
                </a:lnTo>
                <a:lnTo>
                  <a:pt x="375889" y="1876436"/>
                </a:lnTo>
                <a:lnTo>
                  <a:pt x="342022" y="1972392"/>
                </a:lnTo>
                <a:lnTo>
                  <a:pt x="353311" y="2062703"/>
                </a:lnTo>
                <a:lnTo>
                  <a:pt x="358956" y="2265903"/>
                </a:lnTo>
                <a:lnTo>
                  <a:pt x="353311" y="2311059"/>
                </a:lnTo>
                <a:lnTo>
                  <a:pt x="364600" y="2457814"/>
                </a:lnTo>
                <a:lnTo>
                  <a:pt x="409756" y="2559414"/>
                </a:lnTo>
                <a:lnTo>
                  <a:pt x="421045" y="2677947"/>
                </a:lnTo>
                <a:lnTo>
                  <a:pt x="404037" y="2694955"/>
                </a:lnTo>
                <a:lnTo>
                  <a:pt x="389828" y="2695274"/>
                </a:lnTo>
                <a:lnTo>
                  <a:pt x="388836" y="2710156"/>
                </a:lnTo>
                <a:lnTo>
                  <a:pt x="387178" y="2711814"/>
                </a:lnTo>
                <a:lnTo>
                  <a:pt x="388681" y="2712488"/>
                </a:lnTo>
                <a:lnTo>
                  <a:pt x="385339" y="2762614"/>
                </a:lnTo>
                <a:lnTo>
                  <a:pt x="143250" y="2762614"/>
                </a:lnTo>
                <a:lnTo>
                  <a:pt x="123325" y="2754225"/>
                </a:lnTo>
                <a:lnTo>
                  <a:pt x="93667" y="2661014"/>
                </a:lnTo>
                <a:lnTo>
                  <a:pt x="99311" y="2486036"/>
                </a:lnTo>
                <a:lnTo>
                  <a:pt x="65445" y="2327992"/>
                </a:lnTo>
                <a:lnTo>
                  <a:pt x="37222" y="2141725"/>
                </a:lnTo>
                <a:lnTo>
                  <a:pt x="20289" y="2017547"/>
                </a:lnTo>
                <a:lnTo>
                  <a:pt x="25934" y="1899014"/>
                </a:lnTo>
                <a:lnTo>
                  <a:pt x="25934" y="1752259"/>
                </a:lnTo>
                <a:lnTo>
                  <a:pt x="0" y="1723443"/>
                </a:lnTo>
                <a:lnTo>
                  <a:pt x="0" y="1649907"/>
                </a:lnTo>
                <a:lnTo>
                  <a:pt x="48511" y="1560347"/>
                </a:lnTo>
                <a:lnTo>
                  <a:pt x="21135" y="1556925"/>
                </a:lnTo>
                <a:lnTo>
                  <a:pt x="32692" y="1555527"/>
                </a:lnTo>
                <a:cubicBezTo>
                  <a:pt x="231972" y="1506593"/>
                  <a:pt x="381878" y="1295005"/>
                  <a:pt x="381878" y="1041403"/>
                </a:cubicBezTo>
                <a:cubicBezTo>
                  <a:pt x="381878" y="946302"/>
                  <a:pt x="360798" y="857110"/>
                  <a:pt x="323938" y="780187"/>
                </a:cubicBezTo>
                <a:lnTo>
                  <a:pt x="299626" y="738087"/>
                </a:lnTo>
                <a:lnTo>
                  <a:pt x="305117" y="743578"/>
                </a:lnTo>
                <a:lnTo>
                  <a:pt x="345310" y="638070"/>
                </a:lnTo>
                <a:lnTo>
                  <a:pt x="400576" y="587828"/>
                </a:lnTo>
                <a:lnTo>
                  <a:pt x="475939" y="547635"/>
                </a:lnTo>
                <a:lnTo>
                  <a:pt x="616616" y="512466"/>
                </a:lnTo>
                <a:lnTo>
                  <a:pt x="681930" y="492369"/>
                </a:lnTo>
                <a:lnTo>
                  <a:pt x="702027" y="492369"/>
                </a:lnTo>
                <a:lnTo>
                  <a:pt x="712075" y="477296"/>
                </a:lnTo>
                <a:lnTo>
                  <a:pt x="717099" y="462224"/>
                </a:lnTo>
                <a:lnTo>
                  <a:pt x="732172" y="442127"/>
                </a:lnTo>
                <a:lnTo>
                  <a:pt x="742220" y="442127"/>
                </a:lnTo>
                <a:lnTo>
                  <a:pt x="722123" y="366765"/>
                </a:lnTo>
                <a:lnTo>
                  <a:pt x="722123" y="286378"/>
                </a:lnTo>
                <a:lnTo>
                  <a:pt x="762317" y="195943"/>
                </a:lnTo>
                <a:lnTo>
                  <a:pt x="822607" y="145701"/>
                </a:lnTo>
                <a:lnTo>
                  <a:pt x="867824" y="125604"/>
                </a:lnTo>
                <a:lnTo>
                  <a:pt x="908018" y="55266"/>
                </a:lnTo>
                <a:lnTo>
                  <a:pt x="943187" y="20096"/>
                </a:lnTo>
                <a:close/>
              </a:path>
            </a:pathLst>
          </a:custGeom>
          <a:noFill/>
        </p:spPr>
      </p:pic>
    </p:spTree>
    <p:extLst>
      <p:ext uri="{BB962C8B-B14F-4D97-AF65-F5344CB8AC3E}">
        <p14:creationId xmlns:p14="http://schemas.microsoft.com/office/powerpoint/2010/main" val="255429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3A90-668E-693A-6D3D-3310584A0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C04D89-F222-727E-12E4-DBE90724B03B}"/>
              </a:ext>
            </a:extLst>
          </p:cNvPr>
          <p:cNvSpPr>
            <a:spLocks noGrp="1"/>
          </p:cNvSpPr>
          <p:nvPr>
            <p:ph type="title"/>
          </p:nvPr>
        </p:nvSpPr>
        <p:spPr>
          <a:xfrm>
            <a:off x="458693" y="365761"/>
            <a:ext cx="11274611" cy="1325563"/>
          </a:xfrm>
        </p:spPr>
        <p:txBody>
          <a:bodyPr anchor="ctr">
            <a:normAutofit/>
          </a:bodyPr>
          <a:lstStyle/>
          <a:p>
            <a:r>
              <a:rPr lang="en-GB" dirty="0"/>
              <a:t>Roles of lead and team</a:t>
            </a:r>
          </a:p>
        </p:txBody>
      </p:sp>
      <p:pic>
        <p:nvPicPr>
          <p:cNvPr id="5" name="Content Placeholder 4" descr="A line drawing of people looking at a computer&#10;&#10;Description automatically generated">
            <a:extLst>
              <a:ext uri="{FF2B5EF4-FFF2-40B4-BE49-F238E27FC236}">
                <a16:creationId xmlns:a16="http://schemas.microsoft.com/office/drawing/2014/main" id="{40068E6F-63D7-F458-B9BB-8DEE447D571C}"/>
              </a:ext>
            </a:extLst>
          </p:cNvPr>
          <p:cNvPicPr>
            <a:picLocks noGrp="1" noChangeAspect="1"/>
          </p:cNvPicPr>
          <p:nvPr>
            <p:ph sz="half" idx="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58695" y="2124481"/>
            <a:ext cx="5561107" cy="3336664"/>
          </a:xfrm>
          <a:noFill/>
        </p:spPr>
      </p:pic>
      <p:sp>
        <p:nvSpPr>
          <p:cNvPr id="10" name="Content Placeholder 3">
            <a:extLst>
              <a:ext uri="{FF2B5EF4-FFF2-40B4-BE49-F238E27FC236}">
                <a16:creationId xmlns:a16="http://schemas.microsoft.com/office/drawing/2014/main" id="{6811DCCD-A024-EF1B-4D9A-D233FFF12BBF}"/>
              </a:ext>
            </a:extLst>
          </p:cNvPr>
          <p:cNvSpPr>
            <a:spLocks noGrp="1"/>
          </p:cNvSpPr>
          <p:nvPr>
            <p:ph sz="half" idx="2"/>
          </p:nvPr>
        </p:nvSpPr>
        <p:spPr>
          <a:xfrm>
            <a:off x="5892801" y="1825626"/>
            <a:ext cx="5840506" cy="3934375"/>
          </a:xfrm>
        </p:spPr>
        <p:txBody>
          <a:bodyPr>
            <a:normAutofit fontScale="77500" lnSpcReduction="20000"/>
          </a:bodyPr>
          <a:lstStyle/>
          <a:p>
            <a:pPr marL="0" indent="0">
              <a:lnSpc>
                <a:spcPct val="110000"/>
              </a:lnSpc>
              <a:buNone/>
            </a:pPr>
            <a:r>
              <a:rPr lang="en-US" dirty="0"/>
              <a:t>An inspector who is shadowing must not:</a:t>
            </a:r>
          </a:p>
          <a:p>
            <a:pPr>
              <a:lnSpc>
                <a:spcPct val="110000"/>
              </a:lnSpc>
            </a:pPr>
            <a:r>
              <a:rPr lang="en-US" dirty="0"/>
              <a:t>Undertake inspection activities alone.</a:t>
            </a:r>
          </a:p>
          <a:p>
            <a:pPr>
              <a:lnSpc>
                <a:spcPct val="110000"/>
              </a:lnSpc>
            </a:pPr>
            <a:r>
              <a:rPr lang="en-US" dirty="0"/>
              <a:t>Be part of the decision-making process, although they would be there to observe it.</a:t>
            </a:r>
          </a:p>
          <a:p>
            <a:pPr>
              <a:lnSpc>
                <a:spcPct val="110000"/>
              </a:lnSpc>
            </a:pPr>
            <a:r>
              <a:rPr lang="en-US" dirty="0"/>
              <a:t>Submit their evidence forms as part of the evidence base, although these should be part of the QA of evidence forms process during the inspection so that the new inspectors can improve in writing evaluative evidence forms.</a:t>
            </a:r>
          </a:p>
          <a:p>
            <a:pPr>
              <a:lnSpc>
                <a:spcPct val="110000"/>
              </a:lnSpc>
            </a:pPr>
            <a:endParaRPr lang="en-US" dirty="0"/>
          </a:p>
          <a:p>
            <a:pPr marL="0" indent="0">
              <a:lnSpc>
                <a:spcPct val="110000"/>
              </a:lnSpc>
              <a:buNone/>
            </a:pPr>
            <a:endParaRPr lang="en-US" dirty="0"/>
          </a:p>
          <a:p>
            <a:pPr marL="0" indent="0">
              <a:lnSpc>
                <a:spcPct val="110000"/>
              </a:lnSpc>
              <a:buNone/>
            </a:pPr>
            <a:endParaRPr lang="en-US" dirty="0"/>
          </a:p>
        </p:txBody>
      </p:sp>
      <p:pic>
        <p:nvPicPr>
          <p:cNvPr id="46" name="Picture 45" descr="A line drawing of people looking at a computer&#10;&#10;Description automatically generated">
            <a:extLst>
              <a:ext uri="{FF2B5EF4-FFF2-40B4-BE49-F238E27FC236}">
                <a16:creationId xmlns:a16="http://schemas.microsoft.com/office/drawing/2014/main" id="{6E6DB8F4-A5F1-422C-435D-BC967043AD74}"/>
              </a:ext>
            </a:extLst>
          </p:cNvPr>
          <p:cNvPicPr>
            <a:picLocks noChangeAspect="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28637" t="5443" r="37367" b="11761"/>
          <a:stretch/>
        </p:blipFill>
        <p:spPr>
          <a:xfrm>
            <a:off x="2051222" y="2306097"/>
            <a:ext cx="1890583" cy="2762614"/>
          </a:xfrm>
          <a:custGeom>
            <a:avLst/>
            <a:gdLst>
              <a:gd name="connsiteX0" fmla="*/ 1013525 w 1890583"/>
              <a:gd name="connsiteY0" fmla="*/ 0 h 2762614"/>
              <a:gd name="connsiteX1" fmla="*/ 1068791 w 1890583"/>
              <a:gd name="connsiteY1" fmla="*/ 0 h 2762614"/>
              <a:gd name="connsiteX2" fmla="*/ 1129081 w 1890583"/>
              <a:gd name="connsiteY2" fmla="*/ 0 h 2762614"/>
              <a:gd name="connsiteX3" fmla="*/ 1194396 w 1890583"/>
              <a:gd name="connsiteY3" fmla="*/ 20096 h 2762614"/>
              <a:gd name="connsiteX4" fmla="*/ 1269758 w 1890583"/>
              <a:gd name="connsiteY4" fmla="*/ 55266 h 2762614"/>
              <a:gd name="connsiteX5" fmla="*/ 1304928 w 1890583"/>
              <a:gd name="connsiteY5" fmla="*/ 90435 h 2762614"/>
              <a:gd name="connsiteX6" fmla="*/ 1380290 w 1890583"/>
              <a:gd name="connsiteY6" fmla="*/ 180870 h 2762614"/>
              <a:gd name="connsiteX7" fmla="*/ 1415459 w 1890583"/>
              <a:gd name="connsiteY7" fmla="*/ 271305 h 2762614"/>
              <a:gd name="connsiteX8" fmla="*/ 1440580 w 1890583"/>
              <a:gd name="connsiteY8" fmla="*/ 356716 h 2762614"/>
              <a:gd name="connsiteX9" fmla="*/ 1425508 w 1890583"/>
              <a:gd name="connsiteY9" fmla="*/ 406958 h 2762614"/>
              <a:gd name="connsiteX10" fmla="*/ 1385314 w 1890583"/>
              <a:gd name="connsiteY10" fmla="*/ 477296 h 2762614"/>
              <a:gd name="connsiteX11" fmla="*/ 1510919 w 1890583"/>
              <a:gd name="connsiteY11" fmla="*/ 492369 h 2762614"/>
              <a:gd name="connsiteX12" fmla="*/ 1611402 w 1890583"/>
              <a:gd name="connsiteY12" fmla="*/ 517490 h 2762614"/>
              <a:gd name="connsiteX13" fmla="*/ 1676717 w 1890583"/>
              <a:gd name="connsiteY13" fmla="*/ 552659 h 2762614"/>
              <a:gd name="connsiteX14" fmla="*/ 1721934 w 1890583"/>
              <a:gd name="connsiteY14" fmla="*/ 602901 h 2762614"/>
              <a:gd name="connsiteX15" fmla="*/ 1767152 w 1890583"/>
              <a:gd name="connsiteY15" fmla="*/ 768699 h 2762614"/>
              <a:gd name="connsiteX16" fmla="*/ 1792273 w 1890583"/>
              <a:gd name="connsiteY16" fmla="*/ 849085 h 2762614"/>
              <a:gd name="connsiteX17" fmla="*/ 1837490 w 1890583"/>
              <a:gd name="connsiteY17" fmla="*/ 1100294 h 2762614"/>
              <a:gd name="connsiteX18" fmla="*/ 1827442 w 1890583"/>
              <a:gd name="connsiteY18" fmla="*/ 1446962 h 2762614"/>
              <a:gd name="connsiteX19" fmla="*/ 1862611 w 1890583"/>
              <a:gd name="connsiteY19" fmla="*/ 1517301 h 2762614"/>
              <a:gd name="connsiteX20" fmla="*/ 1842514 w 1890583"/>
              <a:gd name="connsiteY20" fmla="*/ 1592663 h 2762614"/>
              <a:gd name="connsiteX21" fmla="*/ 1797297 w 1890583"/>
              <a:gd name="connsiteY21" fmla="*/ 1683099 h 2762614"/>
              <a:gd name="connsiteX22" fmla="*/ 1797297 w 1890583"/>
              <a:gd name="connsiteY22" fmla="*/ 1728316 h 2762614"/>
              <a:gd name="connsiteX23" fmla="*/ 1782224 w 1890583"/>
              <a:gd name="connsiteY23" fmla="*/ 1879041 h 2762614"/>
              <a:gd name="connsiteX24" fmla="*/ 1890583 w 1890583"/>
              <a:gd name="connsiteY24" fmla="*/ 1674826 h 2762614"/>
              <a:gd name="connsiteX25" fmla="*/ 1890583 w 1890583"/>
              <a:gd name="connsiteY25" fmla="*/ 1870015 h 2762614"/>
              <a:gd name="connsiteX26" fmla="*/ 1773355 w 1890583"/>
              <a:gd name="connsiteY26" fmla="*/ 1892193 h 2762614"/>
              <a:gd name="connsiteX27" fmla="*/ 1395716 w 1890583"/>
              <a:gd name="connsiteY27" fmla="*/ 1900143 h 2762614"/>
              <a:gd name="connsiteX28" fmla="*/ 954371 w 1890583"/>
              <a:gd name="connsiteY28" fmla="*/ 1900143 h 2762614"/>
              <a:gd name="connsiteX29" fmla="*/ 954371 w 1890583"/>
              <a:gd name="connsiteY29" fmla="*/ 2003510 h 2762614"/>
              <a:gd name="connsiteX30" fmla="*/ 978662 w 1890583"/>
              <a:gd name="connsiteY30" fmla="*/ 2003510 h 2762614"/>
              <a:gd name="connsiteX31" fmla="*/ 1097495 w 1890583"/>
              <a:gd name="connsiteY31" fmla="*/ 2679372 h 2762614"/>
              <a:gd name="connsiteX32" fmla="*/ 525922 w 1890583"/>
              <a:gd name="connsiteY32" fmla="*/ 2692216 h 2762614"/>
              <a:gd name="connsiteX33" fmla="*/ 488778 w 1890583"/>
              <a:gd name="connsiteY33" fmla="*/ 2553770 h 2762614"/>
              <a:gd name="connsiteX34" fmla="*/ 454911 w 1890583"/>
              <a:gd name="connsiteY34" fmla="*/ 2356214 h 2762614"/>
              <a:gd name="connsiteX35" fmla="*/ 443622 w 1890583"/>
              <a:gd name="connsiteY35" fmla="*/ 2130436 h 2762614"/>
              <a:gd name="connsiteX36" fmla="*/ 494422 w 1890583"/>
              <a:gd name="connsiteY36" fmla="*/ 1915947 h 2762614"/>
              <a:gd name="connsiteX37" fmla="*/ 517000 w 1890583"/>
              <a:gd name="connsiteY37" fmla="*/ 1842570 h 2762614"/>
              <a:gd name="connsiteX38" fmla="*/ 494422 w 1890583"/>
              <a:gd name="connsiteY38" fmla="*/ 1729681 h 2762614"/>
              <a:gd name="connsiteX39" fmla="*/ 545222 w 1890583"/>
              <a:gd name="connsiteY39" fmla="*/ 1622436 h 2762614"/>
              <a:gd name="connsiteX40" fmla="*/ 556511 w 1890583"/>
              <a:gd name="connsiteY40" fmla="*/ 1503903 h 2762614"/>
              <a:gd name="connsiteX41" fmla="*/ 511356 w 1890583"/>
              <a:gd name="connsiteY41" fmla="*/ 1424881 h 2762614"/>
              <a:gd name="connsiteX42" fmla="*/ 517000 w 1890583"/>
              <a:gd name="connsiteY42" fmla="*/ 1345859 h 2762614"/>
              <a:gd name="connsiteX43" fmla="*/ 460556 w 1890583"/>
              <a:gd name="connsiteY43" fmla="*/ 1532125 h 2762614"/>
              <a:gd name="connsiteX44" fmla="*/ 421045 w 1890583"/>
              <a:gd name="connsiteY44" fmla="*/ 1543414 h 2762614"/>
              <a:gd name="connsiteX45" fmla="*/ 443622 w 1890583"/>
              <a:gd name="connsiteY45" fmla="*/ 1599859 h 2762614"/>
              <a:gd name="connsiteX46" fmla="*/ 375889 w 1890583"/>
              <a:gd name="connsiteY46" fmla="*/ 1707103 h 2762614"/>
              <a:gd name="connsiteX47" fmla="*/ 370245 w 1890583"/>
              <a:gd name="connsiteY47" fmla="*/ 1769192 h 2762614"/>
              <a:gd name="connsiteX48" fmla="*/ 375889 w 1890583"/>
              <a:gd name="connsiteY48" fmla="*/ 1876436 h 2762614"/>
              <a:gd name="connsiteX49" fmla="*/ 342022 w 1890583"/>
              <a:gd name="connsiteY49" fmla="*/ 1972392 h 2762614"/>
              <a:gd name="connsiteX50" fmla="*/ 353311 w 1890583"/>
              <a:gd name="connsiteY50" fmla="*/ 2062703 h 2762614"/>
              <a:gd name="connsiteX51" fmla="*/ 358956 w 1890583"/>
              <a:gd name="connsiteY51" fmla="*/ 2265903 h 2762614"/>
              <a:gd name="connsiteX52" fmla="*/ 353311 w 1890583"/>
              <a:gd name="connsiteY52" fmla="*/ 2311059 h 2762614"/>
              <a:gd name="connsiteX53" fmla="*/ 364600 w 1890583"/>
              <a:gd name="connsiteY53" fmla="*/ 2457814 h 2762614"/>
              <a:gd name="connsiteX54" fmla="*/ 409756 w 1890583"/>
              <a:gd name="connsiteY54" fmla="*/ 2559414 h 2762614"/>
              <a:gd name="connsiteX55" fmla="*/ 421045 w 1890583"/>
              <a:gd name="connsiteY55" fmla="*/ 2677947 h 2762614"/>
              <a:gd name="connsiteX56" fmla="*/ 404037 w 1890583"/>
              <a:gd name="connsiteY56" fmla="*/ 2694955 h 2762614"/>
              <a:gd name="connsiteX57" fmla="*/ 389828 w 1890583"/>
              <a:gd name="connsiteY57" fmla="*/ 2695274 h 2762614"/>
              <a:gd name="connsiteX58" fmla="*/ 388836 w 1890583"/>
              <a:gd name="connsiteY58" fmla="*/ 2710156 h 2762614"/>
              <a:gd name="connsiteX59" fmla="*/ 387178 w 1890583"/>
              <a:gd name="connsiteY59" fmla="*/ 2711814 h 2762614"/>
              <a:gd name="connsiteX60" fmla="*/ 388681 w 1890583"/>
              <a:gd name="connsiteY60" fmla="*/ 2712488 h 2762614"/>
              <a:gd name="connsiteX61" fmla="*/ 385339 w 1890583"/>
              <a:gd name="connsiteY61" fmla="*/ 2762614 h 2762614"/>
              <a:gd name="connsiteX62" fmla="*/ 143250 w 1890583"/>
              <a:gd name="connsiteY62" fmla="*/ 2762614 h 2762614"/>
              <a:gd name="connsiteX63" fmla="*/ 123325 w 1890583"/>
              <a:gd name="connsiteY63" fmla="*/ 2754225 h 2762614"/>
              <a:gd name="connsiteX64" fmla="*/ 93667 w 1890583"/>
              <a:gd name="connsiteY64" fmla="*/ 2661014 h 2762614"/>
              <a:gd name="connsiteX65" fmla="*/ 99311 w 1890583"/>
              <a:gd name="connsiteY65" fmla="*/ 2486036 h 2762614"/>
              <a:gd name="connsiteX66" fmla="*/ 65445 w 1890583"/>
              <a:gd name="connsiteY66" fmla="*/ 2327992 h 2762614"/>
              <a:gd name="connsiteX67" fmla="*/ 37222 w 1890583"/>
              <a:gd name="connsiteY67" fmla="*/ 2141725 h 2762614"/>
              <a:gd name="connsiteX68" fmla="*/ 20289 w 1890583"/>
              <a:gd name="connsiteY68" fmla="*/ 2017547 h 2762614"/>
              <a:gd name="connsiteX69" fmla="*/ 25934 w 1890583"/>
              <a:gd name="connsiteY69" fmla="*/ 1899014 h 2762614"/>
              <a:gd name="connsiteX70" fmla="*/ 25934 w 1890583"/>
              <a:gd name="connsiteY70" fmla="*/ 1752259 h 2762614"/>
              <a:gd name="connsiteX71" fmla="*/ 0 w 1890583"/>
              <a:gd name="connsiteY71" fmla="*/ 1723443 h 2762614"/>
              <a:gd name="connsiteX72" fmla="*/ 0 w 1890583"/>
              <a:gd name="connsiteY72" fmla="*/ 1649907 h 2762614"/>
              <a:gd name="connsiteX73" fmla="*/ 48511 w 1890583"/>
              <a:gd name="connsiteY73" fmla="*/ 1560347 h 2762614"/>
              <a:gd name="connsiteX74" fmla="*/ 21135 w 1890583"/>
              <a:gd name="connsiteY74" fmla="*/ 1556925 h 2762614"/>
              <a:gd name="connsiteX75" fmla="*/ 32692 w 1890583"/>
              <a:gd name="connsiteY75" fmla="*/ 1555527 h 2762614"/>
              <a:gd name="connsiteX76" fmla="*/ 381878 w 1890583"/>
              <a:gd name="connsiteY76" fmla="*/ 1041403 h 2762614"/>
              <a:gd name="connsiteX77" fmla="*/ 323938 w 1890583"/>
              <a:gd name="connsiteY77" fmla="*/ 780187 h 2762614"/>
              <a:gd name="connsiteX78" fmla="*/ 299626 w 1890583"/>
              <a:gd name="connsiteY78" fmla="*/ 738087 h 2762614"/>
              <a:gd name="connsiteX79" fmla="*/ 305117 w 1890583"/>
              <a:gd name="connsiteY79" fmla="*/ 743578 h 2762614"/>
              <a:gd name="connsiteX80" fmla="*/ 345310 w 1890583"/>
              <a:gd name="connsiteY80" fmla="*/ 638070 h 2762614"/>
              <a:gd name="connsiteX81" fmla="*/ 400576 w 1890583"/>
              <a:gd name="connsiteY81" fmla="*/ 587828 h 2762614"/>
              <a:gd name="connsiteX82" fmla="*/ 475939 w 1890583"/>
              <a:gd name="connsiteY82" fmla="*/ 547635 h 2762614"/>
              <a:gd name="connsiteX83" fmla="*/ 616616 w 1890583"/>
              <a:gd name="connsiteY83" fmla="*/ 512466 h 2762614"/>
              <a:gd name="connsiteX84" fmla="*/ 681930 w 1890583"/>
              <a:gd name="connsiteY84" fmla="*/ 492369 h 2762614"/>
              <a:gd name="connsiteX85" fmla="*/ 702027 w 1890583"/>
              <a:gd name="connsiteY85" fmla="*/ 492369 h 2762614"/>
              <a:gd name="connsiteX86" fmla="*/ 712075 w 1890583"/>
              <a:gd name="connsiteY86" fmla="*/ 477296 h 2762614"/>
              <a:gd name="connsiteX87" fmla="*/ 717099 w 1890583"/>
              <a:gd name="connsiteY87" fmla="*/ 462224 h 2762614"/>
              <a:gd name="connsiteX88" fmla="*/ 732172 w 1890583"/>
              <a:gd name="connsiteY88" fmla="*/ 442127 h 2762614"/>
              <a:gd name="connsiteX89" fmla="*/ 742220 w 1890583"/>
              <a:gd name="connsiteY89" fmla="*/ 442127 h 2762614"/>
              <a:gd name="connsiteX90" fmla="*/ 722123 w 1890583"/>
              <a:gd name="connsiteY90" fmla="*/ 366765 h 2762614"/>
              <a:gd name="connsiteX91" fmla="*/ 722123 w 1890583"/>
              <a:gd name="connsiteY91" fmla="*/ 286378 h 2762614"/>
              <a:gd name="connsiteX92" fmla="*/ 762317 w 1890583"/>
              <a:gd name="connsiteY92" fmla="*/ 195943 h 2762614"/>
              <a:gd name="connsiteX93" fmla="*/ 822607 w 1890583"/>
              <a:gd name="connsiteY93" fmla="*/ 145701 h 2762614"/>
              <a:gd name="connsiteX94" fmla="*/ 867824 w 1890583"/>
              <a:gd name="connsiteY94" fmla="*/ 125604 h 2762614"/>
              <a:gd name="connsiteX95" fmla="*/ 908018 w 1890583"/>
              <a:gd name="connsiteY95" fmla="*/ 55266 h 2762614"/>
              <a:gd name="connsiteX96" fmla="*/ 943187 w 1890583"/>
              <a:gd name="connsiteY96" fmla="*/ 20096 h 27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890583" h="2762614">
                <a:moveTo>
                  <a:pt x="1013525" y="0"/>
                </a:moveTo>
                <a:lnTo>
                  <a:pt x="1068791" y="0"/>
                </a:lnTo>
                <a:lnTo>
                  <a:pt x="1129081" y="0"/>
                </a:lnTo>
                <a:lnTo>
                  <a:pt x="1194396" y="20096"/>
                </a:lnTo>
                <a:lnTo>
                  <a:pt x="1269758" y="55266"/>
                </a:lnTo>
                <a:lnTo>
                  <a:pt x="1304928" y="90435"/>
                </a:lnTo>
                <a:lnTo>
                  <a:pt x="1380290" y="180870"/>
                </a:lnTo>
                <a:lnTo>
                  <a:pt x="1415459" y="271305"/>
                </a:lnTo>
                <a:lnTo>
                  <a:pt x="1440580" y="356716"/>
                </a:lnTo>
                <a:lnTo>
                  <a:pt x="1425508" y="406958"/>
                </a:lnTo>
                <a:lnTo>
                  <a:pt x="1385314" y="477296"/>
                </a:lnTo>
                <a:lnTo>
                  <a:pt x="1510919" y="492369"/>
                </a:lnTo>
                <a:lnTo>
                  <a:pt x="1611402" y="517490"/>
                </a:lnTo>
                <a:lnTo>
                  <a:pt x="1676717" y="552659"/>
                </a:lnTo>
                <a:lnTo>
                  <a:pt x="1721934" y="602901"/>
                </a:lnTo>
                <a:lnTo>
                  <a:pt x="1767152" y="768699"/>
                </a:lnTo>
                <a:lnTo>
                  <a:pt x="1792273" y="849085"/>
                </a:lnTo>
                <a:lnTo>
                  <a:pt x="1837490" y="1100294"/>
                </a:lnTo>
                <a:lnTo>
                  <a:pt x="1827442" y="1446962"/>
                </a:lnTo>
                <a:lnTo>
                  <a:pt x="1862611" y="1517301"/>
                </a:lnTo>
                <a:lnTo>
                  <a:pt x="1842514" y="1592663"/>
                </a:lnTo>
                <a:lnTo>
                  <a:pt x="1797297" y="1683099"/>
                </a:lnTo>
                <a:lnTo>
                  <a:pt x="1797297" y="1728316"/>
                </a:lnTo>
                <a:lnTo>
                  <a:pt x="1782224" y="1879041"/>
                </a:lnTo>
                <a:lnTo>
                  <a:pt x="1890583" y="1674826"/>
                </a:lnTo>
                <a:lnTo>
                  <a:pt x="1890583" y="1870015"/>
                </a:lnTo>
                <a:lnTo>
                  <a:pt x="1773355" y="1892193"/>
                </a:lnTo>
                <a:lnTo>
                  <a:pt x="1395716" y="1900143"/>
                </a:lnTo>
                <a:lnTo>
                  <a:pt x="954371" y="1900143"/>
                </a:lnTo>
                <a:lnTo>
                  <a:pt x="954371" y="2003510"/>
                </a:lnTo>
                <a:lnTo>
                  <a:pt x="978662" y="2003510"/>
                </a:lnTo>
                <a:lnTo>
                  <a:pt x="1097495" y="2679372"/>
                </a:lnTo>
                <a:lnTo>
                  <a:pt x="525922" y="2692216"/>
                </a:lnTo>
                <a:lnTo>
                  <a:pt x="488778" y="2553770"/>
                </a:lnTo>
                <a:lnTo>
                  <a:pt x="454911" y="2356214"/>
                </a:lnTo>
                <a:lnTo>
                  <a:pt x="443622" y="2130436"/>
                </a:lnTo>
                <a:lnTo>
                  <a:pt x="494422" y="1915947"/>
                </a:lnTo>
                <a:lnTo>
                  <a:pt x="517000" y="1842570"/>
                </a:lnTo>
                <a:lnTo>
                  <a:pt x="494422" y="1729681"/>
                </a:lnTo>
                <a:lnTo>
                  <a:pt x="545222" y="1622436"/>
                </a:lnTo>
                <a:lnTo>
                  <a:pt x="556511" y="1503903"/>
                </a:lnTo>
                <a:lnTo>
                  <a:pt x="511356" y="1424881"/>
                </a:lnTo>
                <a:lnTo>
                  <a:pt x="517000" y="1345859"/>
                </a:lnTo>
                <a:lnTo>
                  <a:pt x="460556" y="1532125"/>
                </a:lnTo>
                <a:lnTo>
                  <a:pt x="421045" y="1543414"/>
                </a:lnTo>
                <a:lnTo>
                  <a:pt x="443622" y="1599859"/>
                </a:lnTo>
                <a:lnTo>
                  <a:pt x="375889" y="1707103"/>
                </a:lnTo>
                <a:lnTo>
                  <a:pt x="370245" y="1769192"/>
                </a:lnTo>
                <a:lnTo>
                  <a:pt x="375889" y="1876436"/>
                </a:lnTo>
                <a:lnTo>
                  <a:pt x="342022" y="1972392"/>
                </a:lnTo>
                <a:lnTo>
                  <a:pt x="353311" y="2062703"/>
                </a:lnTo>
                <a:lnTo>
                  <a:pt x="358956" y="2265903"/>
                </a:lnTo>
                <a:lnTo>
                  <a:pt x="353311" y="2311059"/>
                </a:lnTo>
                <a:lnTo>
                  <a:pt x="364600" y="2457814"/>
                </a:lnTo>
                <a:lnTo>
                  <a:pt x="409756" y="2559414"/>
                </a:lnTo>
                <a:lnTo>
                  <a:pt x="421045" y="2677947"/>
                </a:lnTo>
                <a:lnTo>
                  <a:pt x="404037" y="2694955"/>
                </a:lnTo>
                <a:lnTo>
                  <a:pt x="389828" y="2695274"/>
                </a:lnTo>
                <a:lnTo>
                  <a:pt x="388836" y="2710156"/>
                </a:lnTo>
                <a:lnTo>
                  <a:pt x="387178" y="2711814"/>
                </a:lnTo>
                <a:lnTo>
                  <a:pt x="388681" y="2712488"/>
                </a:lnTo>
                <a:lnTo>
                  <a:pt x="385339" y="2762614"/>
                </a:lnTo>
                <a:lnTo>
                  <a:pt x="143250" y="2762614"/>
                </a:lnTo>
                <a:lnTo>
                  <a:pt x="123325" y="2754225"/>
                </a:lnTo>
                <a:lnTo>
                  <a:pt x="93667" y="2661014"/>
                </a:lnTo>
                <a:lnTo>
                  <a:pt x="99311" y="2486036"/>
                </a:lnTo>
                <a:lnTo>
                  <a:pt x="65445" y="2327992"/>
                </a:lnTo>
                <a:lnTo>
                  <a:pt x="37222" y="2141725"/>
                </a:lnTo>
                <a:lnTo>
                  <a:pt x="20289" y="2017547"/>
                </a:lnTo>
                <a:lnTo>
                  <a:pt x="25934" y="1899014"/>
                </a:lnTo>
                <a:lnTo>
                  <a:pt x="25934" y="1752259"/>
                </a:lnTo>
                <a:lnTo>
                  <a:pt x="0" y="1723443"/>
                </a:lnTo>
                <a:lnTo>
                  <a:pt x="0" y="1649907"/>
                </a:lnTo>
                <a:lnTo>
                  <a:pt x="48511" y="1560347"/>
                </a:lnTo>
                <a:lnTo>
                  <a:pt x="21135" y="1556925"/>
                </a:lnTo>
                <a:lnTo>
                  <a:pt x="32692" y="1555527"/>
                </a:lnTo>
                <a:cubicBezTo>
                  <a:pt x="231972" y="1506593"/>
                  <a:pt x="381878" y="1295005"/>
                  <a:pt x="381878" y="1041403"/>
                </a:cubicBezTo>
                <a:cubicBezTo>
                  <a:pt x="381878" y="946302"/>
                  <a:pt x="360798" y="857110"/>
                  <a:pt x="323938" y="780187"/>
                </a:cubicBezTo>
                <a:lnTo>
                  <a:pt x="299626" y="738087"/>
                </a:lnTo>
                <a:lnTo>
                  <a:pt x="305117" y="743578"/>
                </a:lnTo>
                <a:lnTo>
                  <a:pt x="345310" y="638070"/>
                </a:lnTo>
                <a:lnTo>
                  <a:pt x="400576" y="587828"/>
                </a:lnTo>
                <a:lnTo>
                  <a:pt x="475939" y="547635"/>
                </a:lnTo>
                <a:lnTo>
                  <a:pt x="616616" y="512466"/>
                </a:lnTo>
                <a:lnTo>
                  <a:pt x="681930" y="492369"/>
                </a:lnTo>
                <a:lnTo>
                  <a:pt x="702027" y="492369"/>
                </a:lnTo>
                <a:lnTo>
                  <a:pt x="712075" y="477296"/>
                </a:lnTo>
                <a:lnTo>
                  <a:pt x="717099" y="462224"/>
                </a:lnTo>
                <a:lnTo>
                  <a:pt x="732172" y="442127"/>
                </a:lnTo>
                <a:lnTo>
                  <a:pt x="742220" y="442127"/>
                </a:lnTo>
                <a:lnTo>
                  <a:pt x="722123" y="366765"/>
                </a:lnTo>
                <a:lnTo>
                  <a:pt x="722123" y="286378"/>
                </a:lnTo>
                <a:lnTo>
                  <a:pt x="762317" y="195943"/>
                </a:lnTo>
                <a:lnTo>
                  <a:pt x="822607" y="145701"/>
                </a:lnTo>
                <a:lnTo>
                  <a:pt x="867824" y="125604"/>
                </a:lnTo>
                <a:lnTo>
                  <a:pt x="908018" y="55266"/>
                </a:lnTo>
                <a:lnTo>
                  <a:pt x="943187" y="20096"/>
                </a:lnTo>
                <a:close/>
              </a:path>
            </a:pathLst>
          </a:custGeom>
          <a:noFill/>
        </p:spPr>
      </p:pic>
    </p:spTree>
    <p:extLst>
      <p:ext uri="{BB962C8B-B14F-4D97-AF65-F5344CB8AC3E}">
        <p14:creationId xmlns:p14="http://schemas.microsoft.com/office/powerpoint/2010/main" val="162368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397A5-F990-817D-E6E8-7B72B58A886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0C8010-26C8-8BF2-94CA-403C3DC5DF0D}"/>
              </a:ext>
            </a:extLst>
          </p:cNvPr>
          <p:cNvSpPr>
            <a:spLocks noGrp="1"/>
          </p:cNvSpPr>
          <p:nvPr>
            <p:ph idx="1"/>
          </p:nvPr>
        </p:nvSpPr>
        <p:spPr/>
        <p:txBody>
          <a:bodyPr/>
          <a:lstStyle/>
          <a:p>
            <a:pPr marL="0" indent="0">
              <a:buNone/>
            </a:pPr>
            <a:r>
              <a:rPr lang="en-GB" dirty="0"/>
              <a:t>Overall effectiveness descriptor, p.29:</a:t>
            </a:r>
          </a:p>
        </p:txBody>
      </p:sp>
      <p:sp>
        <p:nvSpPr>
          <p:cNvPr id="6" name="Title 3">
            <a:extLst>
              <a:ext uri="{FF2B5EF4-FFF2-40B4-BE49-F238E27FC236}">
                <a16:creationId xmlns:a16="http://schemas.microsoft.com/office/drawing/2014/main" id="{0CF0363E-20E8-5E65-60D8-AEAB612C9ECA}"/>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pic>
        <p:nvPicPr>
          <p:cNvPr id="8" name="Picture 7">
            <a:extLst>
              <a:ext uri="{FF2B5EF4-FFF2-40B4-BE49-F238E27FC236}">
                <a16:creationId xmlns:a16="http://schemas.microsoft.com/office/drawing/2014/main" id="{4B0970BB-B4EE-98E1-374C-BD570ECC1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290" y="2590155"/>
            <a:ext cx="11095416" cy="246446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C9372018-E789-7CDA-BF10-179D705038AB}"/>
              </a:ext>
            </a:extLst>
          </p:cNvPr>
          <p:cNvPicPr>
            <a:picLocks noChangeAspect="1"/>
          </p:cNvPicPr>
          <p:nvPr/>
        </p:nvPicPr>
        <p:blipFill>
          <a:blip r:embed="rId4">
            <a:alphaModFix amt="50000"/>
          </a:blip>
          <a:stretch>
            <a:fillRect/>
          </a:stretch>
        </p:blipFill>
        <p:spPr>
          <a:xfrm>
            <a:off x="4886958" y="2964180"/>
            <a:ext cx="2001522" cy="415209"/>
          </a:xfrm>
          <a:prstGeom prst="rect">
            <a:avLst/>
          </a:prstGeom>
        </p:spPr>
      </p:pic>
    </p:spTree>
    <p:extLst>
      <p:ext uri="{BB962C8B-B14F-4D97-AF65-F5344CB8AC3E}">
        <p14:creationId xmlns:p14="http://schemas.microsoft.com/office/powerpoint/2010/main" val="39222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D90415-FBE1-7D5D-B46C-2A3506A38810}"/>
              </a:ext>
            </a:extLst>
          </p:cNvPr>
          <p:cNvSpPr>
            <a:spLocks noGrp="1"/>
          </p:cNvSpPr>
          <p:nvPr>
            <p:ph idx="1"/>
          </p:nvPr>
        </p:nvSpPr>
        <p:spPr/>
        <p:txBody>
          <a:bodyPr/>
          <a:lstStyle/>
          <a:p>
            <a:pPr marL="0" indent="0">
              <a:buNone/>
            </a:pPr>
            <a:r>
              <a:rPr lang="en-GB" dirty="0"/>
              <a:t>Overall effectiveness descriptor, p.29:</a:t>
            </a:r>
          </a:p>
        </p:txBody>
      </p:sp>
      <p:sp>
        <p:nvSpPr>
          <p:cNvPr id="6" name="Title 3">
            <a:extLst>
              <a:ext uri="{FF2B5EF4-FFF2-40B4-BE49-F238E27FC236}">
                <a16:creationId xmlns:a16="http://schemas.microsoft.com/office/drawing/2014/main" id="{CE656513-4CEF-25D2-FE07-64B4644C6361}"/>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pic>
        <p:nvPicPr>
          <p:cNvPr id="8" name="Picture 7">
            <a:extLst>
              <a:ext uri="{FF2B5EF4-FFF2-40B4-BE49-F238E27FC236}">
                <a16:creationId xmlns:a16="http://schemas.microsoft.com/office/drawing/2014/main" id="{93067DA8-D619-F9B3-2984-80207BA016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290" y="2590155"/>
            <a:ext cx="11095416" cy="2464462"/>
          </a:xfrm>
          <a:prstGeom prst="rect">
            <a:avLst/>
          </a:prstGeom>
          <a:ln>
            <a:noFill/>
          </a:ln>
          <a:effectLst>
            <a:outerShdw blurRad="292100" dist="139700" dir="2700000" algn="tl" rotWithShape="0">
              <a:srgbClr val="333333">
                <a:alpha val="65000"/>
              </a:srgbClr>
            </a:outerShdw>
          </a:effectLst>
        </p:spPr>
      </p:pic>
      <p:sp>
        <p:nvSpPr>
          <p:cNvPr id="7" name="Callout: Line with Border and Accent Bar 1">
            <a:extLst>
              <a:ext uri="{FF2B5EF4-FFF2-40B4-BE49-F238E27FC236}">
                <a16:creationId xmlns:a16="http://schemas.microsoft.com/office/drawing/2014/main" id="{A6F9E468-4024-55FA-FA31-78EB6931845D}"/>
              </a:ext>
            </a:extLst>
          </p:cNvPr>
          <p:cNvSpPr/>
          <p:nvPr/>
        </p:nvSpPr>
        <p:spPr>
          <a:xfrm>
            <a:off x="458692" y="3379389"/>
            <a:ext cx="5116198" cy="3112850"/>
          </a:xfrm>
          <a:prstGeom prst="accentBorderCallout1">
            <a:avLst>
              <a:gd name="adj1" fmla="val 49128"/>
              <a:gd name="adj2" fmla="val 101679"/>
              <a:gd name="adj3" fmla="val -7906"/>
              <a:gd name="adj4" fmla="val 12068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8</a:t>
            </a: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Catholic Bishops Conference of England and Wales (2023), </a:t>
            </a:r>
            <a:r>
              <a:rPr kumimoji="0" lang="en-GB" sz="24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To Know you More Clearly, the Religious Education Directory for Catholic Schools, Academies and Colleges in England and Wales</a:t>
            </a: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‘Section 1.2: General Norms’.</a:t>
            </a:r>
          </a:p>
        </p:txBody>
      </p:sp>
    </p:spTree>
    <p:extLst>
      <p:ext uri="{BB962C8B-B14F-4D97-AF65-F5344CB8AC3E}">
        <p14:creationId xmlns:p14="http://schemas.microsoft.com/office/powerpoint/2010/main" val="230515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AA35-4BB4-48E0-55B1-669FE8A916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CB2F3F-BC51-6580-CEE9-F3AFC9A5B812}"/>
              </a:ext>
            </a:extLst>
          </p:cNvPr>
          <p:cNvSpPr>
            <a:spLocks noGrp="1"/>
          </p:cNvSpPr>
          <p:nvPr>
            <p:ph idx="1"/>
          </p:nvPr>
        </p:nvSpPr>
        <p:spPr/>
        <p:txBody>
          <a:bodyPr/>
          <a:lstStyle/>
          <a:p>
            <a:pPr marL="0" indent="0">
              <a:buNone/>
            </a:pPr>
            <a:r>
              <a:rPr lang="en-GB" dirty="0"/>
              <a:t>Overall effectiveness descriptor, p.29:</a:t>
            </a:r>
          </a:p>
        </p:txBody>
      </p:sp>
      <p:sp>
        <p:nvSpPr>
          <p:cNvPr id="6" name="Title 3">
            <a:extLst>
              <a:ext uri="{FF2B5EF4-FFF2-40B4-BE49-F238E27FC236}">
                <a16:creationId xmlns:a16="http://schemas.microsoft.com/office/drawing/2014/main" id="{69547691-B9A2-1898-E5F1-CA8FA636FDE4}"/>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pic>
        <p:nvPicPr>
          <p:cNvPr id="8" name="Picture 7">
            <a:extLst>
              <a:ext uri="{FF2B5EF4-FFF2-40B4-BE49-F238E27FC236}">
                <a16:creationId xmlns:a16="http://schemas.microsoft.com/office/drawing/2014/main" id="{6CF83FD3-B9A3-3E2A-F9B3-CFD5526A3C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290" y="2590155"/>
            <a:ext cx="11095416" cy="2464462"/>
          </a:xfrm>
          <a:prstGeom prst="rect">
            <a:avLst/>
          </a:prstGeom>
          <a:ln>
            <a:noFill/>
          </a:ln>
          <a:effectLst>
            <a:outerShdw blurRad="292100" dist="139700" dir="2700000" algn="tl" rotWithShape="0">
              <a:srgbClr val="333333">
                <a:alpha val="65000"/>
              </a:srgbClr>
            </a:outerShdw>
          </a:effectLst>
        </p:spPr>
      </p:pic>
      <p:sp>
        <p:nvSpPr>
          <p:cNvPr id="7" name="Callout: Line with Border and Accent Bar 1">
            <a:extLst>
              <a:ext uri="{FF2B5EF4-FFF2-40B4-BE49-F238E27FC236}">
                <a16:creationId xmlns:a16="http://schemas.microsoft.com/office/drawing/2014/main" id="{D43B1B46-C79D-C6CC-AF71-94B449CE7E59}"/>
              </a:ext>
            </a:extLst>
          </p:cNvPr>
          <p:cNvSpPr/>
          <p:nvPr/>
        </p:nvSpPr>
        <p:spPr>
          <a:xfrm>
            <a:off x="548290" y="365761"/>
            <a:ext cx="6343536" cy="3676444"/>
          </a:xfrm>
          <a:prstGeom prst="accentBorderCallout1">
            <a:avLst>
              <a:gd name="adj1" fmla="val 46931"/>
              <a:gd name="adj2" fmla="val 101214"/>
              <a:gd name="adj3" fmla="val 82614"/>
              <a:gd name="adj4" fmla="val 132852"/>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30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9</a:t>
            </a:r>
            <a:r>
              <a:rPr kumimoji="0" lang="en-GB"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 due course these will be expressed as formally promulgated directives in all dioceses. For these dioceses that have already formally promulgate directives, this is what is meant by ‘additional requirements.’ For those dioceses that have not yet issued such directives, these requirements will be codified in another form.</a:t>
            </a:r>
          </a:p>
        </p:txBody>
      </p:sp>
    </p:spTree>
    <p:extLst>
      <p:ext uri="{BB962C8B-B14F-4D97-AF65-F5344CB8AC3E}">
        <p14:creationId xmlns:p14="http://schemas.microsoft.com/office/powerpoint/2010/main" val="10444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C8CCD-BF50-8860-8A43-06B2F16ED93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6C30304-2097-F309-23A6-A82A4D2CC17C}"/>
              </a:ext>
            </a:extLst>
          </p:cNvPr>
          <p:cNvSpPr>
            <a:spLocks noGrp="1"/>
          </p:cNvSpPr>
          <p:nvPr>
            <p:ph idx="1"/>
          </p:nvPr>
        </p:nvSpPr>
        <p:spPr/>
        <p:txBody>
          <a:bodyPr/>
          <a:lstStyle/>
          <a:p>
            <a:pPr marL="0" indent="0">
              <a:buNone/>
            </a:pPr>
            <a:r>
              <a:rPr lang="en-GB" dirty="0"/>
              <a:t>Overall effectiveness descriptor, p.29:</a:t>
            </a:r>
          </a:p>
        </p:txBody>
      </p:sp>
      <p:sp>
        <p:nvSpPr>
          <p:cNvPr id="6" name="Title 3">
            <a:extLst>
              <a:ext uri="{FF2B5EF4-FFF2-40B4-BE49-F238E27FC236}">
                <a16:creationId xmlns:a16="http://schemas.microsoft.com/office/drawing/2014/main" id="{F00BFA72-39F5-EA56-AC28-F2DA6FDA6162}"/>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pic>
        <p:nvPicPr>
          <p:cNvPr id="8" name="Picture 7">
            <a:extLst>
              <a:ext uri="{FF2B5EF4-FFF2-40B4-BE49-F238E27FC236}">
                <a16:creationId xmlns:a16="http://schemas.microsoft.com/office/drawing/2014/main" id="{7F457B7B-9C1D-7F18-0A7C-8D2616B1C9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290" y="2590155"/>
            <a:ext cx="11095416" cy="2464462"/>
          </a:xfrm>
          <a:prstGeom prst="rect">
            <a:avLst/>
          </a:prstGeom>
          <a:ln>
            <a:noFill/>
          </a:ln>
          <a:effectLst>
            <a:outerShdw blurRad="292100" dist="139700" dir="2700000" algn="tl" rotWithShape="0">
              <a:srgbClr val="333333">
                <a:alpha val="65000"/>
              </a:srgbClr>
            </a:outerShdw>
          </a:effectLst>
        </p:spPr>
      </p:pic>
      <p:pic>
        <p:nvPicPr>
          <p:cNvPr id="9" name="GN">
            <a:extLst>
              <a:ext uri="{FF2B5EF4-FFF2-40B4-BE49-F238E27FC236}">
                <a16:creationId xmlns:a16="http://schemas.microsoft.com/office/drawing/2014/main" id="{225625C9-955B-D2AE-8343-F3B85E43CE6E}"/>
              </a:ext>
            </a:extLst>
          </p:cNvPr>
          <p:cNvPicPr>
            <a:picLocks noChangeAspect="1"/>
          </p:cNvPicPr>
          <p:nvPr/>
        </p:nvPicPr>
        <p:blipFill>
          <a:blip r:embed="rId4">
            <a:alphaModFix/>
          </a:blip>
          <a:stretch>
            <a:fillRect/>
          </a:stretch>
        </p:blipFill>
        <p:spPr>
          <a:xfrm>
            <a:off x="4915607" y="2999515"/>
            <a:ext cx="1919977" cy="363886"/>
          </a:xfrm>
          <a:prstGeom prst="rect">
            <a:avLst/>
          </a:prstGeom>
        </p:spPr>
      </p:pic>
    </p:spTree>
    <p:extLst>
      <p:ext uri="{BB962C8B-B14F-4D97-AF65-F5344CB8AC3E}">
        <p14:creationId xmlns:p14="http://schemas.microsoft.com/office/powerpoint/2010/main" val="384941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E656513-4CEF-25D2-FE07-64B4644C6361}"/>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sp>
        <p:nvSpPr>
          <p:cNvPr id="3" name="Content Placeholder 2">
            <a:extLst>
              <a:ext uri="{FF2B5EF4-FFF2-40B4-BE49-F238E27FC236}">
                <a16:creationId xmlns:a16="http://schemas.microsoft.com/office/drawing/2014/main" id="{81DC4673-712D-D97F-3DE9-42BB2B422345}"/>
              </a:ext>
            </a:extLst>
          </p:cNvPr>
          <p:cNvSpPr>
            <a:spLocks noGrp="1"/>
          </p:cNvSpPr>
          <p:nvPr>
            <p:ph sz="half" idx="2"/>
          </p:nvPr>
        </p:nvSpPr>
        <p:spPr/>
        <p:txBody>
          <a:bodyPr/>
          <a:lstStyle/>
          <a:p>
            <a:r>
              <a:rPr lang="en-GB"/>
              <a:t>Compliance determined by the INSPECTION TEAM</a:t>
            </a:r>
          </a:p>
          <a:p>
            <a:r>
              <a:rPr lang="en-GB"/>
              <a:t>DURING inspection</a:t>
            </a:r>
          </a:p>
          <a:p>
            <a:r>
              <a:rPr lang="en-GB"/>
              <a:t>By reviewing:</a:t>
            </a:r>
          </a:p>
          <a:p>
            <a:pPr lvl="1">
              <a:buFont typeface="Wingdings" pitchFamily="2" charset="2"/>
              <a:buChar char="Ø"/>
            </a:pPr>
            <a:r>
              <a:rPr lang="en-GB"/>
              <a:t>Curriculum time</a:t>
            </a:r>
          </a:p>
          <a:p>
            <a:pPr lvl="1">
              <a:buFont typeface="Wingdings" pitchFamily="2" charset="2"/>
              <a:buChar char="Ø"/>
            </a:pPr>
            <a:r>
              <a:rPr lang="en-GB"/>
              <a:t>Curriculum content</a:t>
            </a:r>
          </a:p>
        </p:txBody>
      </p:sp>
      <p:pic>
        <p:nvPicPr>
          <p:cNvPr id="2" name="GN">
            <a:extLst>
              <a:ext uri="{FF2B5EF4-FFF2-40B4-BE49-F238E27FC236}">
                <a16:creationId xmlns:a16="http://schemas.microsoft.com/office/drawing/2014/main" id="{F4DEAE17-AC47-2F18-B095-66326F410DCF}"/>
              </a:ext>
            </a:extLst>
          </p:cNvPr>
          <p:cNvPicPr>
            <a:picLocks noChangeAspect="1"/>
          </p:cNvPicPr>
          <p:nvPr/>
        </p:nvPicPr>
        <p:blipFill>
          <a:blip r:embed="rId3">
            <a:extLst>
              <a:ext uri="{28A0092B-C50C-407E-A947-70E740481C1C}">
                <a14:useLocalDpi xmlns:a14="http://schemas.microsoft.com/office/drawing/2010/main" val="0"/>
              </a:ext>
            </a:extLst>
          </a:blip>
          <a:srcRect l="-3475" t="3528" r="-1370" b="-8358"/>
          <a:stretch/>
        </p:blipFill>
        <p:spPr>
          <a:xfrm>
            <a:off x="748144" y="1862804"/>
            <a:ext cx="5347855" cy="1013432"/>
          </a:xfrm>
          <a:prstGeom prst="roundRect">
            <a:avLst>
              <a:gd name="adj" fmla="val 11495"/>
            </a:avLst>
          </a:prstGeom>
          <a:ln>
            <a:solidFill>
              <a:schemeClr val="accent2"/>
            </a:solidFill>
          </a:ln>
        </p:spPr>
      </p:pic>
    </p:spTree>
    <p:extLst>
      <p:ext uri="{BB962C8B-B14F-4D97-AF65-F5344CB8AC3E}">
        <p14:creationId xmlns:p14="http://schemas.microsoft.com/office/powerpoint/2010/main" val="420225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9DC8-1115-82BD-E96D-2ABFB7AE25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204586-13E2-7211-9788-DDAEDAE0C310}"/>
              </a:ext>
            </a:extLst>
          </p:cNvPr>
          <p:cNvSpPr>
            <a:spLocks noGrp="1"/>
          </p:cNvSpPr>
          <p:nvPr>
            <p:ph idx="1"/>
          </p:nvPr>
        </p:nvSpPr>
        <p:spPr/>
        <p:txBody>
          <a:bodyPr/>
          <a:lstStyle/>
          <a:p>
            <a:pPr marL="0" indent="0">
              <a:buNone/>
            </a:pPr>
            <a:r>
              <a:rPr lang="en-GB" dirty="0"/>
              <a:t>Overall effectiveness descriptor, p.29:</a:t>
            </a:r>
          </a:p>
        </p:txBody>
      </p:sp>
      <p:sp>
        <p:nvSpPr>
          <p:cNvPr id="6" name="Title 3">
            <a:extLst>
              <a:ext uri="{FF2B5EF4-FFF2-40B4-BE49-F238E27FC236}">
                <a16:creationId xmlns:a16="http://schemas.microsoft.com/office/drawing/2014/main" id="{ACE540BB-4D71-30B2-8DF6-BF78688BF4E2}"/>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pic>
        <p:nvPicPr>
          <p:cNvPr id="8" name="Picture 7">
            <a:extLst>
              <a:ext uri="{FF2B5EF4-FFF2-40B4-BE49-F238E27FC236}">
                <a16:creationId xmlns:a16="http://schemas.microsoft.com/office/drawing/2014/main" id="{6958E88E-EAA4-ED71-F02F-935F3215D5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290" y="2590155"/>
            <a:ext cx="11095416" cy="2464462"/>
          </a:xfrm>
          <a:prstGeom prst="rect">
            <a:avLst/>
          </a:prstGeom>
          <a:ln>
            <a:noFill/>
          </a:ln>
          <a:effectLst>
            <a:outerShdw blurRad="292100" dist="139700" dir="2700000" algn="tl" rotWithShape="0">
              <a:srgbClr val="333333">
                <a:alpha val="65000"/>
              </a:srgbClr>
            </a:outerShdw>
          </a:effectLst>
        </p:spPr>
      </p:pic>
      <p:pic>
        <p:nvPicPr>
          <p:cNvPr id="9" name="GN">
            <a:extLst>
              <a:ext uri="{FF2B5EF4-FFF2-40B4-BE49-F238E27FC236}">
                <a16:creationId xmlns:a16="http://schemas.microsoft.com/office/drawing/2014/main" id="{DA02CBF3-6DBA-D88C-2726-48B2D1B84960}"/>
              </a:ext>
            </a:extLst>
          </p:cNvPr>
          <p:cNvPicPr>
            <a:picLocks noChangeAspect="1"/>
          </p:cNvPicPr>
          <p:nvPr/>
        </p:nvPicPr>
        <p:blipFill>
          <a:blip r:embed="rId4">
            <a:alphaModFix/>
          </a:blip>
          <a:stretch>
            <a:fillRect/>
          </a:stretch>
        </p:blipFill>
        <p:spPr>
          <a:xfrm>
            <a:off x="4915607" y="2999515"/>
            <a:ext cx="1919977" cy="363886"/>
          </a:xfrm>
          <a:prstGeom prst="rect">
            <a:avLst/>
          </a:prstGeom>
        </p:spPr>
      </p:pic>
      <p:pic>
        <p:nvPicPr>
          <p:cNvPr id="2" name="AR">
            <a:extLst>
              <a:ext uri="{FF2B5EF4-FFF2-40B4-BE49-F238E27FC236}">
                <a16:creationId xmlns:a16="http://schemas.microsoft.com/office/drawing/2014/main" id="{672C597A-52F7-4081-663C-D7F91D62EB8A}"/>
              </a:ext>
            </a:extLst>
          </p:cNvPr>
          <p:cNvPicPr>
            <a:picLocks noChangeAspect="1"/>
          </p:cNvPicPr>
          <p:nvPr/>
        </p:nvPicPr>
        <p:blipFill>
          <a:blip r:embed="rId5">
            <a:alphaModFix/>
          </a:blip>
          <a:srcRect t="-1" r="-935" b="-935"/>
          <a:stretch/>
        </p:blipFill>
        <p:spPr>
          <a:xfrm>
            <a:off x="5890109" y="3334374"/>
            <a:ext cx="3357586" cy="398526"/>
          </a:xfrm>
          <a:prstGeom prst="rect">
            <a:avLst/>
          </a:prstGeom>
        </p:spPr>
      </p:pic>
    </p:spTree>
    <p:extLst>
      <p:ext uri="{BB962C8B-B14F-4D97-AF65-F5344CB8AC3E}">
        <p14:creationId xmlns:p14="http://schemas.microsoft.com/office/powerpoint/2010/main" val="346113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83168-6209-B3EA-6CA5-9C47703105DD}"/>
              </a:ext>
            </a:extLst>
          </p:cNvPr>
          <p:cNvSpPr>
            <a:spLocks noGrp="1"/>
          </p:cNvSpPr>
          <p:nvPr>
            <p:ph type="title"/>
          </p:nvPr>
        </p:nvSpPr>
        <p:spPr/>
        <p:txBody>
          <a:bodyPr/>
          <a:lstStyle/>
          <a:p>
            <a:r>
              <a:rPr lang="en-GB" dirty="0">
                <a:latin typeface="Poppins" panose="00000500000000000000" pitchFamily="2" charset="0"/>
                <a:cs typeface="Poppins" panose="00000500000000000000" pitchFamily="2" charset="0"/>
              </a:rPr>
              <a:t>CSED</a:t>
            </a:r>
          </a:p>
        </p:txBody>
      </p:sp>
      <p:sp>
        <p:nvSpPr>
          <p:cNvPr id="3" name="Content Placeholder 2">
            <a:extLst>
              <a:ext uri="{FF2B5EF4-FFF2-40B4-BE49-F238E27FC236}">
                <a16:creationId xmlns:a16="http://schemas.microsoft.com/office/drawing/2014/main" id="{C4101359-B6B3-676D-8F8B-0755E7EAF0A0}"/>
              </a:ext>
            </a:extLst>
          </p:cNvPr>
          <p:cNvSpPr>
            <a:spLocks noGrp="1"/>
          </p:cNvSpPr>
          <p:nvPr>
            <p:ph idx="1"/>
          </p:nvPr>
        </p:nvSpPr>
        <p:spPr>
          <a:xfrm>
            <a:off x="838200" y="1386673"/>
            <a:ext cx="10515600" cy="4688037"/>
          </a:xfrm>
        </p:spPr>
        <p:txBody>
          <a:bodyPr/>
          <a:lstStyle/>
          <a:p>
            <a:r>
              <a:rPr lang="en-GB" dirty="0">
                <a:latin typeface="Poppins" panose="00000500000000000000" pitchFamily="2" charset="0"/>
                <a:cs typeface="Poppins" panose="00000500000000000000" pitchFamily="2" charset="0"/>
              </a:rPr>
              <a:t>Working document  - evidenced in governor minutes, reports etc. All own it.</a:t>
            </a:r>
          </a:p>
          <a:p>
            <a:r>
              <a:rPr lang="en-GB" dirty="0">
                <a:latin typeface="Poppins" panose="00000500000000000000" pitchFamily="2" charset="0"/>
                <a:cs typeface="Poppins" panose="00000500000000000000" pitchFamily="2" charset="0"/>
              </a:rPr>
              <a:t>Your format, your length.</a:t>
            </a:r>
          </a:p>
          <a:p>
            <a:r>
              <a:rPr lang="en-GB" dirty="0">
                <a:latin typeface="Poppins" panose="00000500000000000000" pitchFamily="2" charset="0"/>
                <a:cs typeface="Poppins" panose="00000500000000000000" pitchFamily="2" charset="0"/>
              </a:rPr>
              <a:t>Context – telling the story of your setting &amp; journey</a:t>
            </a:r>
          </a:p>
          <a:p>
            <a:r>
              <a:rPr lang="en-GB" dirty="0">
                <a:latin typeface="Poppins" panose="00000500000000000000" pitchFamily="2" charset="0"/>
                <a:cs typeface="Poppins" panose="00000500000000000000" pitchFamily="2" charset="0"/>
              </a:rPr>
              <a:t>So what?</a:t>
            </a:r>
          </a:p>
          <a:p>
            <a:r>
              <a:rPr lang="en-GB" dirty="0">
                <a:latin typeface="Poppins" panose="00000500000000000000" pitchFamily="2" charset="0"/>
                <a:cs typeface="Poppins" panose="00000500000000000000" pitchFamily="2" charset="0"/>
              </a:rPr>
              <a:t>Grades that match next steps.</a:t>
            </a:r>
          </a:p>
          <a:p>
            <a:r>
              <a:rPr lang="en-GB" dirty="0">
                <a:latin typeface="Poppins" panose="00000500000000000000" pitchFamily="2" charset="0"/>
                <a:cs typeface="Poppins" panose="00000500000000000000" pitchFamily="2" charset="0"/>
              </a:rPr>
              <a:t>Next steps match action plans / SIDP</a:t>
            </a:r>
          </a:p>
          <a:p>
            <a:r>
              <a:rPr lang="en-GB" dirty="0">
                <a:latin typeface="Poppins" panose="00000500000000000000" pitchFamily="2" charset="0"/>
                <a:cs typeface="Poppins" panose="00000500000000000000" pitchFamily="2" charset="0"/>
              </a:rPr>
              <a:t>Evidence trail thinking – what do I need to support judgements?</a:t>
            </a:r>
          </a:p>
        </p:txBody>
      </p:sp>
    </p:spTree>
    <p:extLst>
      <p:ext uri="{BB962C8B-B14F-4D97-AF65-F5344CB8AC3E}">
        <p14:creationId xmlns:p14="http://schemas.microsoft.com/office/powerpoint/2010/main" val="2338059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CE656513-4CEF-25D2-FE07-64B4644C6361}"/>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sp>
        <p:nvSpPr>
          <p:cNvPr id="10" name="Content Placeholder 9">
            <a:extLst>
              <a:ext uri="{FF2B5EF4-FFF2-40B4-BE49-F238E27FC236}">
                <a16:creationId xmlns:a16="http://schemas.microsoft.com/office/drawing/2014/main" id="{CC45D372-88D7-84B1-E1E0-5320A4245E32}"/>
              </a:ext>
            </a:extLst>
          </p:cNvPr>
          <p:cNvSpPr>
            <a:spLocks noGrp="1"/>
          </p:cNvSpPr>
          <p:nvPr>
            <p:ph idx="1"/>
          </p:nvPr>
        </p:nvSpPr>
        <p:spPr>
          <a:xfrm>
            <a:off x="681317" y="1691324"/>
            <a:ext cx="5414683" cy="4279170"/>
          </a:xfrm>
        </p:spPr>
        <p:txBody>
          <a:bodyPr>
            <a:normAutofit/>
          </a:bodyPr>
          <a:lstStyle/>
          <a:p>
            <a:pPr>
              <a:lnSpc>
                <a:spcPct val="110000"/>
              </a:lnSpc>
            </a:pPr>
            <a:r>
              <a:rPr lang="en-GB" dirty="0"/>
              <a:t>Compliance determined by the DIOCESE</a:t>
            </a:r>
          </a:p>
          <a:p>
            <a:pPr>
              <a:lnSpc>
                <a:spcPct val="110000"/>
              </a:lnSpc>
            </a:pPr>
            <a:r>
              <a:rPr lang="en-GB" dirty="0"/>
              <a:t>PRIOR to the inspection and communicated to the inspection team</a:t>
            </a:r>
          </a:p>
        </p:txBody>
      </p:sp>
      <p:pic>
        <p:nvPicPr>
          <p:cNvPr id="3" name="AR">
            <a:extLst>
              <a:ext uri="{FF2B5EF4-FFF2-40B4-BE49-F238E27FC236}">
                <a16:creationId xmlns:a16="http://schemas.microsoft.com/office/drawing/2014/main" id="{03983ACB-CA24-1AFD-15C3-59EF19A58B17}"/>
              </a:ext>
            </a:extLst>
          </p:cNvPr>
          <p:cNvPicPr>
            <a:picLocks noChangeAspect="1"/>
          </p:cNvPicPr>
          <p:nvPr/>
        </p:nvPicPr>
        <p:blipFill>
          <a:blip r:embed="rId3">
            <a:extLst>
              <a:ext uri="{28A0092B-C50C-407E-A947-70E740481C1C}">
                <a14:useLocalDpi xmlns:a14="http://schemas.microsoft.com/office/drawing/2010/main" val="0"/>
              </a:ext>
            </a:extLst>
          </a:blip>
          <a:srcRect t="9459" b="9459"/>
          <a:stretch/>
        </p:blipFill>
        <p:spPr>
          <a:xfrm>
            <a:off x="6019892" y="1691325"/>
            <a:ext cx="5713412" cy="549852"/>
          </a:xfrm>
          <a:prstGeom prst="roundRect">
            <a:avLst/>
          </a:prstGeom>
          <a:ln>
            <a:solidFill>
              <a:schemeClr val="accent2"/>
            </a:solidFill>
          </a:ln>
        </p:spPr>
      </p:pic>
    </p:spTree>
    <p:extLst>
      <p:ext uri="{BB962C8B-B14F-4D97-AF65-F5344CB8AC3E}">
        <p14:creationId xmlns:p14="http://schemas.microsoft.com/office/powerpoint/2010/main" val="3928892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EC24B-3B77-C5BC-A39A-19020410A017}"/>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D3D73915-37A7-0793-1184-6929D3E98275}"/>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Compliance update</a:t>
            </a:r>
          </a:p>
        </p:txBody>
      </p:sp>
      <p:sp>
        <p:nvSpPr>
          <p:cNvPr id="10" name="Content Placeholder 9">
            <a:extLst>
              <a:ext uri="{FF2B5EF4-FFF2-40B4-BE49-F238E27FC236}">
                <a16:creationId xmlns:a16="http://schemas.microsoft.com/office/drawing/2014/main" id="{19E4C4ED-DEE8-A488-ABC2-9C1D5AFB945B}"/>
              </a:ext>
            </a:extLst>
          </p:cNvPr>
          <p:cNvSpPr>
            <a:spLocks noGrp="1"/>
          </p:cNvSpPr>
          <p:nvPr>
            <p:ph idx="1"/>
          </p:nvPr>
        </p:nvSpPr>
        <p:spPr>
          <a:xfrm>
            <a:off x="681317" y="1691324"/>
            <a:ext cx="5414683" cy="4279170"/>
          </a:xfrm>
        </p:spPr>
        <p:txBody>
          <a:bodyPr>
            <a:normAutofit/>
          </a:bodyPr>
          <a:lstStyle/>
          <a:p>
            <a:pPr>
              <a:lnSpc>
                <a:spcPct val="110000"/>
              </a:lnSpc>
            </a:pPr>
            <a:r>
              <a:rPr lang="en-GB" dirty="0"/>
              <a:t>The school should know before the inspection team arrives whether or not they comply with diocesan requirements – it is not an area for debate or discussion during the inspection itself</a:t>
            </a:r>
          </a:p>
          <a:p>
            <a:pPr>
              <a:lnSpc>
                <a:spcPct val="110000"/>
              </a:lnSpc>
            </a:pPr>
            <a:endParaRPr lang="en-GB" dirty="0"/>
          </a:p>
        </p:txBody>
      </p:sp>
      <p:pic>
        <p:nvPicPr>
          <p:cNvPr id="3" name="AR">
            <a:extLst>
              <a:ext uri="{FF2B5EF4-FFF2-40B4-BE49-F238E27FC236}">
                <a16:creationId xmlns:a16="http://schemas.microsoft.com/office/drawing/2014/main" id="{88C64469-683D-B225-E054-DD9FB051ED0F}"/>
              </a:ext>
            </a:extLst>
          </p:cNvPr>
          <p:cNvPicPr>
            <a:picLocks noChangeAspect="1"/>
          </p:cNvPicPr>
          <p:nvPr/>
        </p:nvPicPr>
        <p:blipFill>
          <a:blip r:embed="rId3">
            <a:extLst>
              <a:ext uri="{28A0092B-C50C-407E-A947-70E740481C1C}">
                <a14:useLocalDpi xmlns:a14="http://schemas.microsoft.com/office/drawing/2010/main" val="0"/>
              </a:ext>
            </a:extLst>
          </a:blip>
          <a:srcRect t="9459" b="9459"/>
          <a:stretch/>
        </p:blipFill>
        <p:spPr>
          <a:xfrm>
            <a:off x="6019892" y="1691325"/>
            <a:ext cx="5713412" cy="549852"/>
          </a:xfrm>
          <a:prstGeom prst="roundRect">
            <a:avLst/>
          </a:prstGeom>
          <a:ln>
            <a:solidFill>
              <a:schemeClr val="accent2"/>
            </a:solidFill>
          </a:ln>
        </p:spPr>
      </p:pic>
    </p:spTree>
    <p:extLst>
      <p:ext uri="{BB962C8B-B14F-4D97-AF65-F5344CB8AC3E}">
        <p14:creationId xmlns:p14="http://schemas.microsoft.com/office/powerpoint/2010/main" val="963591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231BA4-89B7-F687-B479-99CC1EF963A5}"/>
              </a:ext>
            </a:extLst>
          </p:cNvPr>
          <p:cNvPicPr>
            <a:picLocks noChangeAspect="1"/>
          </p:cNvPicPr>
          <p:nvPr/>
        </p:nvPicPr>
        <p:blipFill>
          <a:blip r:embed="rId2">
            <a:alphaModFix/>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4" name="Rectangle 3">
            <a:extLst>
              <a:ext uri="{FF2B5EF4-FFF2-40B4-BE49-F238E27FC236}">
                <a16:creationId xmlns:a16="http://schemas.microsoft.com/office/drawing/2014/main" id="{8A701559-94B4-E12A-57D2-16684975D612}"/>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8E16F0FC-80F3-5B4F-0628-A018E936A33C}"/>
              </a:ext>
            </a:extLst>
          </p:cNvPr>
          <p:cNvSpPr/>
          <p:nvPr/>
        </p:nvSpPr>
        <p:spPr>
          <a:xfrm>
            <a:off x="9428813" y="4392118"/>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6" name="!!ComplianceCheck2">
            <a:extLst>
              <a:ext uri="{FF2B5EF4-FFF2-40B4-BE49-F238E27FC236}">
                <a16:creationId xmlns:a16="http://schemas.microsoft.com/office/drawing/2014/main" id="{27239D31-1D61-2A86-C289-A6E989E1BE9C}"/>
              </a:ext>
            </a:extLst>
          </p:cNvPr>
          <p:cNvSpPr/>
          <p:nvPr/>
        </p:nvSpPr>
        <p:spPr>
          <a:xfrm>
            <a:off x="9315576" y="4740021"/>
            <a:ext cx="729945" cy="272504"/>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 name="!!ComplianceCheck1">
            <a:extLst>
              <a:ext uri="{FF2B5EF4-FFF2-40B4-BE49-F238E27FC236}">
                <a16:creationId xmlns:a16="http://schemas.microsoft.com/office/drawing/2014/main" id="{4D09DD3F-75C7-B816-0ECD-7D6A89CDAB23}"/>
              </a:ext>
            </a:extLst>
          </p:cNvPr>
          <p:cNvSpPr/>
          <p:nvPr/>
        </p:nvSpPr>
        <p:spPr>
          <a:xfrm>
            <a:off x="9315576" y="4441758"/>
            <a:ext cx="729945" cy="272504"/>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5" name="!!AfI">
            <a:extLst>
              <a:ext uri="{FF2B5EF4-FFF2-40B4-BE49-F238E27FC236}">
                <a16:creationId xmlns:a16="http://schemas.microsoft.com/office/drawing/2014/main" id="{DD1CA802-CFE0-7D6C-7DC1-2B3C7C73BA24}"/>
              </a:ext>
            </a:extLst>
          </p:cNvPr>
          <p:cNvSpPr/>
          <p:nvPr/>
        </p:nvSpPr>
        <p:spPr>
          <a:xfrm>
            <a:off x="9315576" y="5038284"/>
            <a:ext cx="729945" cy="272504"/>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408689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778E84-8481-4457-31C4-7F03FC6A6DF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5" name="!!AfI">
            <a:extLst>
              <a:ext uri="{FF2B5EF4-FFF2-40B4-BE49-F238E27FC236}">
                <a16:creationId xmlns:a16="http://schemas.microsoft.com/office/drawing/2014/main" id="{DD1CA802-CFE0-7D6C-7DC1-2B3C7C73BA24}"/>
              </a:ext>
            </a:extLst>
          </p:cNvPr>
          <p:cNvSpPr/>
          <p:nvPr/>
        </p:nvSpPr>
        <p:spPr>
          <a:xfrm>
            <a:off x="1900921" y="2239792"/>
            <a:ext cx="6612064" cy="2201966"/>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 name="!!ComplianceCheck2">
            <a:extLst>
              <a:ext uri="{FF2B5EF4-FFF2-40B4-BE49-F238E27FC236}">
                <a16:creationId xmlns:a16="http://schemas.microsoft.com/office/drawing/2014/main" id="{27239D31-1D61-2A86-C289-A6E989E1BE9C}"/>
              </a:ext>
            </a:extLst>
          </p:cNvPr>
          <p:cNvSpPr/>
          <p:nvPr/>
        </p:nvSpPr>
        <p:spPr>
          <a:xfrm>
            <a:off x="9315576" y="4740021"/>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 name="!!ComplianceCheck1">
            <a:extLst>
              <a:ext uri="{FF2B5EF4-FFF2-40B4-BE49-F238E27FC236}">
                <a16:creationId xmlns:a16="http://schemas.microsoft.com/office/drawing/2014/main" id="{4D09DD3F-75C7-B816-0ECD-7D6A89CDAB23}"/>
              </a:ext>
            </a:extLst>
          </p:cNvPr>
          <p:cNvSpPr/>
          <p:nvPr/>
        </p:nvSpPr>
        <p:spPr>
          <a:xfrm>
            <a:off x="9315576" y="4441758"/>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B21D6539-48C2-1209-9945-65656EEB1A8C}"/>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2772" b="81094"/>
          <a:stretch/>
        </p:blipFill>
        <p:spPr>
          <a:xfrm>
            <a:off x="1544046" y="2239793"/>
            <a:ext cx="7325814" cy="2201966"/>
          </a:xfrm>
          <a:prstGeom prst="rect">
            <a:avLst/>
          </a:prstGeom>
        </p:spPr>
      </p:pic>
    </p:spTree>
    <p:extLst>
      <p:ext uri="{BB962C8B-B14F-4D97-AF65-F5344CB8AC3E}">
        <p14:creationId xmlns:p14="http://schemas.microsoft.com/office/powerpoint/2010/main" val="3383448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158B40-771D-541E-5FA0-AA0F2BEBDF5B}"/>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5" name="!!AfI">
            <a:extLst>
              <a:ext uri="{FF2B5EF4-FFF2-40B4-BE49-F238E27FC236}">
                <a16:creationId xmlns:a16="http://schemas.microsoft.com/office/drawing/2014/main" id="{DD1CA802-CFE0-7D6C-7DC1-2B3C7C73BA24}"/>
              </a:ext>
            </a:extLst>
          </p:cNvPr>
          <p:cNvSpPr/>
          <p:nvPr/>
        </p:nvSpPr>
        <p:spPr>
          <a:xfrm>
            <a:off x="1902153" y="2239793"/>
            <a:ext cx="6609600" cy="2201966"/>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B21D6539-48C2-1209-9945-65656EEB1A8C}"/>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16847" b="61475"/>
          <a:stretch/>
        </p:blipFill>
        <p:spPr>
          <a:xfrm>
            <a:off x="1544046" y="2239793"/>
            <a:ext cx="7325814" cy="2201966"/>
          </a:xfrm>
          <a:prstGeom prst="rect">
            <a:avLst/>
          </a:prstGeom>
        </p:spPr>
      </p:pic>
      <p:sp>
        <p:nvSpPr>
          <p:cNvPr id="6" name="!!ComplianceCheck2">
            <a:extLst>
              <a:ext uri="{FF2B5EF4-FFF2-40B4-BE49-F238E27FC236}">
                <a16:creationId xmlns:a16="http://schemas.microsoft.com/office/drawing/2014/main" id="{933130B9-DA56-FD94-59E6-17AF743AC5C6}"/>
              </a:ext>
            </a:extLst>
          </p:cNvPr>
          <p:cNvSpPr/>
          <p:nvPr/>
        </p:nvSpPr>
        <p:spPr>
          <a:xfrm>
            <a:off x="9315576" y="4740021"/>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7" name="!!ComplianceCheck1">
            <a:extLst>
              <a:ext uri="{FF2B5EF4-FFF2-40B4-BE49-F238E27FC236}">
                <a16:creationId xmlns:a16="http://schemas.microsoft.com/office/drawing/2014/main" id="{8174EFE1-2C42-7C91-CC19-C93A0DC4A0BA}"/>
              </a:ext>
            </a:extLst>
          </p:cNvPr>
          <p:cNvSpPr/>
          <p:nvPr/>
        </p:nvSpPr>
        <p:spPr>
          <a:xfrm>
            <a:off x="9315576" y="4441758"/>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4334448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0B81B6-7811-9C8D-D9D5-3196267B73C2}"/>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5" name="!!AfI">
            <a:extLst>
              <a:ext uri="{FF2B5EF4-FFF2-40B4-BE49-F238E27FC236}">
                <a16:creationId xmlns:a16="http://schemas.microsoft.com/office/drawing/2014/main" id="{DD1CA802-CFE0-7D6C-7DC1-2B3C7C73BA24}"/>
              </a:ext>
            </a:extLst>
          </p:cNvPr>
          <p:cNvSpPr/>
          <p:nvPr/>
        </p:nvSpPr>
        <p:spPr>
          <a:xfrm>
            <a:off x="1902153" y="2239792"/>
            <a:ext cx="6609600" cy="2201966"/>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B21D6539-48C2-1209-9945-65656EEB1A8C}"/>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35556" b="42766"/>
          <a:stretch/>
        </p:blipFill>
        <p:spPr>
          <a:xfrm>
            <a:off x="1544046" y="2239793"/>
            <a:ext cx="7325814" cy="2201966"/>
          </a:xfrm>
          <a:prstGeom prst="rect">
            <a:avLst/>
          </a:prstGeom>
        </p:spPr>
      </p:pic>
      <p:sp>
        <p:nvSpPr>
          <p:cNvPr id="3" name="!!ComplianceCheck2">
            <a:extLst>
              <a:ext uri="{FF2B5EF4-FFF2-40B4-BE49-F238E27FC236}">
                <a16:creationId xmlns:a16="http://schemas.microsoft.com/office/drawing/2014/main" id="{1553BBC3-5E4A-49C0-8102-F86F51A6BDC8}"/>
              </a:ext>
            </a:extLst>
          </p:cNvPr>
          <p:cNvSpPr/>
          <p:nvPr/>
        </p:nvSpPr>
        <p:spPr>
          <a:xfrm>
            <a:off x="9315576" y="4740021"/>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 name="!!ComplianceCheck1">
            <a:extLst>
              <a:ext uri="{FF2B5EF4-FFF2-40B4-BE49-F238E27FC236}">
                <a16:creationId xmlns:a16="http://schemas.microsoft.com/office/drawing/2014/main" id="{52241080-B1F6-FDE1-CA5E-22E9E440F1B9}"/>
              </a:ext>
            </a:extLst>
          </p:cNvPr>
          <p:cNvSpPr/>
          <p:nvPr/>
        </p:nvSpPr>
        <p:spPr>
          <a:xfrm>
            <a:off x="9315576" y="4441758"/>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8243942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863279-676C-4E19-39CD-D2057302EF46}"/>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5" name="!!AfI">
            <a:extLst>
              <a:ext uri="{FF2B5EF4-FFF2-40B4-BE49-F238E27FC236}">
                <a16:creationId xmlns:a16="http://schemas.microsoft.com/office/drawing/2014/main" id="{DD1CA802-CFE0-7D6C-7DC1-2B3C7C73BA24}"/>
              </a:ext>
            </a:extLst>
          </p:cNvPr>
          <p:cNvSpPr/>
          <p:nvPr/>
        </p:nvSpPr>
        <p:spPr>
          <a:xfrm>
            <a:off x="1902153" y="2239792"/>
            <a:ext cx="6609600" cy="2201966"/>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B21D6539-48C2-1209-9945-65656EEB1A8C}"/>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54534" b="23788"/>
          <a:stretch/>
        </p:blipFill>
        <p:spPr>
          <a:xfrm>
            <a:off x="1544046" y="2239793"/>
            <a:ext cx="7325814" cy="2201966"/>
          </a:xfrm>
          <a:prstGeom prst="rect">
            <a:avLst/>
          </a:prstGeom>
        </p:spPr>
      </p:pic>
      <p:sp>
        <p:nvSpPr>
          <p:cNvPr id="3" name="!!ComplianceCheck2">
            <a:extLst>
              <a:ext uri="{FF2B5EF4-FFF2-40B4-BE49-F238E27FC236}">
                <a16:creationId xmlns:a16="http://schemas.microsoft.com/office/drawing/2014/main" id="{FB806B07-0A01-FDC6-4739-7837219B5CE2}"/>
              </a:ext>
            </a:extLst>
          </p:cNvPr>
          <p:cNvSpPr/>
          <p:nvPr/>
        </p:nvSpPr>
        <p:spPr>
          <a:xfrm>
            <a:off x="9315576" y="4740021"/>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 name="!!ComplianceCheck1">
            <a:extLst>
              <a:ext uri="{FF2B5EF4-FFF2-40B4-BE49-F238E27FC236}">
                <a16:creationId xmlns:a16="http://schemas.microsoft.com/office/drawing/2014/main" id="{EC54D78B-5AEF-CAB9-C659-407740B585FB}"/>
              </a:ext>
            </a:extLst>
          </p:cNvPr>
          <p:cNvSpPr/>
          <p:nvPr/>
        </p:nvSpPr>
        <p:spPr>
          <a:xfrm>
            <a:off x="9315576" y="4441758"/>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30036526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FB24A-6A4E-86CB-6E69-C150B7A0F13A}"/>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8" b="4370"/>
          <a:stretch/>
        </p:blipFill>
        <p:spPr>
          <a:xfrm>
            <a:off x="707462" y="225287"/>
            <a:ext cx="10467204" cy="5298564"/>
          </a:xfrm>
          <a:prstGeom prst="rect">
            <a:avLst/>
          </a:prstGeom>
        </p:spPr>
      </p:pic>
      <p:sp>
        <p:nvSpPr>
          <p:cNvPr id="5" name="!!AfI">
            <a:extLst>
              <a:ext uri="{FF2B5EF4-FFF2-40B4-BE49-F238E27FC236}">
                <a16:creationId xmlns:a16="http://schemas.microsoft.com/office/drawing/2014/main" id="{DD1CA802-CFE0-7D6C-7DC1-2B3C7C73BA24}"/>
              </a:ext>
            </a:extLst>
          </p:cNvPr>
          <p:cNvSpPr/>
          <p:nvPr/>
        </p:nvSpPr>
        <p:spPr>
          <a:xfrm>
            <a:off x="1902153" y="2239792"/>
            <a:ext cx="6609600" cy="2201966"/>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B21D6539-48C2-1209-9945-65656EEB1A8C}"/>
              </a:ext>
            </a:extLst>
          </p:cNvPr>
          <p:cNvSpPr/>
          <p:nvPr/>
        </p:nvSpPr>
        <p:spPr>
          <a:xfrm>
            <a:off x="9448200" y="5077155"/>
            <a:ext cx="464695" cy="2398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72067" b="6255"/>
          <a:stretch/>
        </p:blipFill>
        <p:spPr>
          <a:xfrm>
            <a:off x="1544046" y="2239793"/>
            <a:ext cx="7325814" cy="2201966"/>
          </a:xfrm>
          <a:prstGeom prst="rect">
            <a:avLst/>
          </a:prstGeom>
        </p:spPr>
      </p:pic>
      <p:sp>
        <p:nvSpPr>
          <p:cNvPr id="3" name="!!ComplianceCheck2">
            <a:extLst>
              <a:ext uri="{FF2B5EF4-FFF2-40B4-BE49-F238E27FC236}">
                <a16:creationId xmlns:a16="http://schemas.microsoft.com/office/drawing/2014/main" id="{01AE75B7-F15D-8869-EE20-F6F05609E4A6}"/>
              </a:ext>
            </a:extLst>
          </p:cNvPr>
          <p:cNvSpPr/>
          <p:nvPr/>
        </p:nvSpPr>
        <p:spPr>
          <a:xfrm>
            <a:off x="9315576" y="4740021"/>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6" name="!!ComplianceCheck1">
            <a:extLst>
              <a:ext uri="{FF2B5EF4-FFF2-40B4-BE49-F238E27FC236}">
                <a16:creationId xmlns:a16="http://schemas.microsoft.com/office/drawing/2014/main" id="{00BFDAEF-F012-5265-9C01-0EA0D3B0E51C}"/>
              </a:ext>
            </a:extLst>
          </p:cNvPr>
          <p:cNvSpPr/>
          <p:nvPr/>
        </p:nvSpPr>
        <p:spPr>
          <a:xfrm>
            <a:off x="9315576" y="4441758"/>
            <a:ext cx="729945" cy="272504"/>
          </a:xfrm>
          <a:prstGeom prst="roundRect">
            <a:avLst>
              <a:gd name="adj" fmla="val 5192"/>
            </a:avLst>
          </a:prstGeom>
          <a:ln>
            <a:solidFill>
              <a:srgbClr val="4D8CCA">
                <a:alpha val="29804"/>
              </a:srgb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11518832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I">
            <a:extLst>
              <a:ext uri="{FF2B5EF4-FFF2-40B4-BE49-F238E27FC236}">
                <a16:creationId xmlns:a16="http://schemas.microsoft.com/office/drawing/2014/main" id="{DD1CA802-CFE0-7D6C-7DC1-2B3C7C73BA24}"/>
              </a:ext>
            </a:extLst>
          </p:cNvPr>
          <p:cNvSpPr/>
          <p:nvPr/>
        </p:nvSpPr>
        <p:spPr>
          <a:xfrm>
            <a:off x="662907" y="1825625"/>
            <a:ext cx="4092662" cy="1363457"/>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2">
            <a:extLst>
              <a:ext uri="{28A0092B-C50C-407E-A947-70E740481C1C}">
                <a14:useLocalDpi xmlns:a14="http://schemas.microsoft.com/office/drawing/2010/main" val="0"/>
              </a:ext>
            </a:extLst>
          </a:blip>
          <a:srcRect t="16846" b="61476"/>
          <a:stretch/>
        </p:blipFill>
        <p:spPr>
          <a:xfrm>
            <a:off x="441167" y="1825626"/>
            <a:ext cx="4536141" cy="1363456"/>
          </a:xfrm>
          <a:prstGeom prst="rect">
            <a:avLst/>
          </a:prstGeom>
        </p:spPr>
      </p:pic>
      <p:sp>
        <p:nvSpPr>
          <p:cNvPr id="11" name="Content Placeholder 10">
            <a:extLst>
              <a:ext uri="{FF2B5EF4-FFF2-40B4-BE49-F238E27FC236}">
                <a16:creationId xmlns:a16="http://schemas.microsoft.com/office/drawing/2014/main" id="{E8720DA2-1BCE-7FC4-57CF-A784801E706C}"/>
              </a:ext>
            </a:extLst>
          </p:cNvPr>
          <p:cNvSpPr>
            <a:spLocks noGrp="1"/>
          </p:cNvSpPr>
          <p:nvPr>
            <p:ph sz="half" idx="1"/>
          </p:nvPr>
        </p:nvSpPr>
        <p:spPr>
          <a:xfrm>
            <a:off x="539539" y="3323385"/>
            <a:ext cx="4339398" cy="2436615"/>
          </a:xfrm>
        </p:spPr>
        <p:txBody>
          <a:bodyPr>
            <a:normAutofit fontScale="92500"/>
          </a:bodyPr>
          <a:lstStyle/>
          <a:p>
            <a:pPr marL="0" indent="0">
              <a:buNone/>
            </a:pPr>
            <a:r>
              <a:rPr lang="en-GB"/>
              <a:t>For a school to be GOOD or OUTSTANDING, the ‘Fully’ option must be selected.</a:t>
            </a:r>
          </a:p>
        </p:txBody>
      </p:sp>
      <p:sp>
        <p:nvSpPr>
          <p:cNvPr id="9" name="Content Placeholder 8">
            <a:extLst>
              <a:ext uri="{FF2B5EF4-FFF2-40B4-BE49-F238E27FC236}">
                <a16:creationId xmlns:a16="http://schemas.microsoft.com/office/drawing/2014/main" id="{1AA9CA51-B4FD-82BE-332D-D504512921F4}"/>
              </a:ext>
            </a:extLst>
          </p:cNvPr>
          <p:cNvSpPr>
            <a:spLocks noGrp="1"/>
          </p:cNvSpPr>
          <p:nvPr>
            <p:ph sz="half" idx="2"/>
          </p:nvPr>
        </p:nvSpPr>
        <p:spPr>
          <a:xfrm>
            <a:off x="5352943" y="1825625"/>
            <a:ext cx="6380361" cy="3934375"/>
          </a:xfrm>
        </p:spPr>
        <p:txBody>
          <a:bodyPr>
            <a:normAutofit fontScale="92500"/>
          </a:bodyPr>
          <a:lstStyle/>
          <a:p>
            <a:pPr>
              <a:lnSpc>
                <a:spcPct val="120000"/>
              </a:lnSpc>
            </a:pPr>
            <a:r>
              <a:rPr lang="en-GB" dirty="0"/>
              <a:t>If the school has responded to </a:t>
            </a:r>
            <a:r>
              <a:rPr lang="en-GB" b="1" dirty="0"/>
              <a:t>all </a:t>
            </a:r>
            <a:r>
              <a:rPr lang="en-GB" dirty="0"/>
              <a:t>of the relevant </a:t>
            </a:r>
            <a:r>
              <a:rPr lang="en-GB" dirty="0" err="1"/>
              <a:t>AfIs</a:t>
            </a:r>
            <a:r>
              <a:rPr lang="en-GB" dirty="0"/>
              <a:t> from the last inspection.</a:t>
            </a:r>
          </a:p>
          <a:p>
            <a:pPr>
              <a:lnSpc>
                <a:spcPct val="120000"/>
              </a:lnSpc>
            </a:pPr>
            <a:r>
              <a:rPr lang="en-GB" dirty="0"/>
              <a:t>It can still be given even if some of the </a:t>
            </a:r>
            <a:r>
              <a:rPr lang="en-GB" dirty="0" err="1"/>
              <a:t>AfIs</a:t>
            </a:r>
            <a:r>
              <a:rPr lang="en-GB" dirty="0"/>
              <a:t> have not been fully completed</a:t>
            </a:r>
          </a:p>
          <a:p>
            <a:pPr>
              <a:lnSpc>
                <a:spcPct val="120000"/>
              </a:lnSpc>
            </a:pPr>
            <a:r>
              <a:rPr lang="en-GB" dirty="0"/>
              <a:t>EXCEPT if a previous </a:t>
            </a:r>
            <a:r>
              <a:rPr lang="en-GB" dirty="0" err="1"/>
              <a:t>AfI</a:t>
            </a:r>
            <a:r>
              <a:rPr lang="en-GB" dirty="0"/>
              <a:t> was related to curriculum time.</a:t>
            </a:r>
          </a:p>
        </p:txBody>
      </p:sp>
      <p:sp>
        <p:nvSpPr>
          <p:cNvPr id="12" name="Title 2">
            <a:extLst>
              <a:ext uri="{FF2B5EF4-FFF2-40B4-BE49-F238E27FC236}">
                <a16:creationId xmlns:a16="http://schemas.microsoft.com/office/drawing/2014/main" id="{4830F9BA-2BE4-6016-1B22-3E1A41F4E73D}"/>
              </a:ext>
            </a:extLst>
          </p:cNvPr>
          <p:cNvSpPr>
            <a:spLocks noGrp="1"/>
          </p:cNvSpPr>
          <p:nvPr>
            <p:ph type="title"/>
          </p:nvPr>
        </p:nvSpPr>
        <p:spPr/>
        <p:txBody>
          <a:bodyPr/>
          <a:lstStyle/>
          <a:p>
            <a:r>
              <a:rPr lang="en-GB" dirty="0"/>
              <a:t>Compliance update</a:t>
            </a:r>
          </a:p>
        </p:txBody>
      </p:sp>
    </p:spTree>
    <p:extLst>
      <p:ext uri="{BB962C8B-B14F-4D97-AF65-F5344CB8AC3E}">
        <p14:creationId xmlns:p14="http://schemas.microsoft.com/office/powerpoint/2010/main" val="9055803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I">
            <a:extLst>
              <a:ext uri="{FF2B5EF4-FFF2-40B4-BE49-F238E27FC236}">
                <a16:creationId xmlns:a16="http://schemas.microsoft.com/office/drawing/2014/main" id="{DD1CA802-CFE0-7D6C-7DC1-2B3C7C73BA24}"/>
              </a:ext>
            </a:extLst>
          </p:cNvPr>
          <p:cNvSpPr/>
          <p:nvPr/>
        </p:nvSpPr>
        <p:spPr>
          <a:xfrm>
            <a:off x="662907" y="1825625"/>
            <a:ext cx="4092662" cy="1363457"/>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2">
            <a:extLst>
              <a:ext uri="{28A0092B-C50C-407E-A947-70E740481C1C}">
                <a14:useLocalDpi xmlns:a14="http://schemas.microsoft.com/office/drawing/2010/main" val="0"/>
              </a:ext>
            </a:extLst>
          </a:blip>
          <a:srcRect t="35866" b="42456"/>
          <a:stretch/>
        </p:blipFill>
        <p:spPr>
          <a:xfrm>
            <a:off x="441167" y="1825626"/>
            <a:ext cx="4536141" cy="1363456"/>
          </a:xfrm>
          <a:prstGeom prst="rect">
            <a:avLst/>
          </a:prstGeom>
        </p:spPr>
      </p:pic>
      <p:sp>
        <p:nvSpPr>
          <p:cNvPr id="11" name="Content Placeholder 10">
            <a:extLst>
              <a:ext uri="{FF2B5EF4-FFF2-40B4-BE49-F238E27FC236}">
                <a16:creationId xmlns:a16="http://schemas.microsoft.com/office/drawing/2014/main" id="{E8720DA2-1BCE-7FC4-57CF-A784801E706C}"/>
              </a:ext>
            </a:extLst>
          </p:cNvPr>
          <p:cNvSpPr>
            <a:spLocks noGrp="1"/>
          </p:cNvSpPr>
          <p:nvPr>
            <p:ph sz="half" idx="1"/>
          </p:nvPr>
        </p:nvSpPr>
        <p:spPr>
          <a:xfrm>
            <a:off x="539539" y="3323385"/>
            <a:ext cx="4339398" cy="2436615"/>
          </a:xfrm>
        </p:spPr>
        <p:txBody>
          <a:bodyPr>
            <a:normAutofit/>
          </a:bodyPr>
          <a:lstStyle/>
          <a:p>
            <a:pPr marL="0" indent="0">
              <a:buNone/>
            </a:pPr>
            <a:r>
              <a:rPr lang="en-GB"/>
              <a:t>If a school has only ‘Partially’ met its </a:t>
            </a:r>
            <a:r>
              <a:rPr lang="en-GB" err="1"/>
              <a:t>AfIs</a:t>
            </a:r>
            <a:r>
              <a:rPr lang="en-GB"/>
              <a:t> it can be no better than RI</a:t>
            </a:r>
          </a:p>
        </p:txBody>
      </p:sp>
      <p:sp>
        <p:nvSpPr>
          <p:cNvPr id="9" name="Content Placeholder 8">
            <a:extLst>
              <a:ext uri="{FF2B5EF4-FFF2-40B4-BE49-F238E27FC236}">
                <a16:creationId xmlns:a16="http://schemas.microsoft.com/office/drawing/2014/main" id="{1AA9CA51-B4FD-82BE-332D-D504512921F4}"/>
              </a:ext>
            </a:extLst>
          </p:cNvPr>
          <p:cNvSpPr>
            <a:spLocks noGrp="1"/>
          </p:cNvSpPr>
          <p:nvPr>
            <p:ph sz="half" idx="2"/>
          </p:nvPr>
        </p:nvSpPr>
        <p:spPr>
          <a:xfrm>
            <a:off x="5352943" y="1825625"/>
            <a:ext cx="6380361" cy="3934375"/>
          </a:xfrm>
        </p:spPr>
        <p:txBody>
          <a:bodyPr>
            <a:normAutofit/>
          </a:bodyPr>
          <a:lstStyle/>
          <a:p>
            <a:pPr>
              <a:lnSpc>
                <a:spcPct val="120000"/>
              </a:lnSpc>
            </a:pPr>
            <a:r>
              <a:rPr lang="en-GB" dirty="0"/>
              <a:t>If the school has responded to </a:t>
            </a:r>
            <a:r>
              <a:rPr lang="en-GB" b="1" dirty="0"/>
              <a:t>only some </a:t>
            </a:r>
            <a:r>
              <a:rPr lang="en-GB" dirty="0"/>
              <a:t>of the relevant </a:t>
            </a:r>
            <a:r>
              <a:rPr lang="en-GB" dirty="0" err="1"/>
              <a:t>AfIs</a:t>
            </a:r>
            <a:r>
              <a:rPr lang="en-GB" dirty="0"/>
              <a:t> from the last inspection.</a:t>
            </a:r>
          </a:p>
          <a:p>
            <a:pPr>
              <a:lnSpc>
                <a:spcPct val="120000"/>
              </a:lnSpc>
            </a:pPr>
            <a:r>
              <a:rPr lang="en-GB" dirty="0"/>
              <a:t>OR if a school has not met an </a:t>
            </a:r>
            <a:r>
              <a:rPr lang="en-GB" dirty="0" err="1"/>
              <a:t>AfI</a:t>
            </a:r>
            <a:r>
              <a:rPr lang="en-GB" dirty="0"/>
              <a:t> that required them to move to the required percentage of curriculum time for religious education.</a:t>
            </a:r>
          </a:p>
        </p:txBody>
      </p:sp>
      <p:sp>
        <p:nvSpPr>
          <p:cNvPr id="6" name="Title 2">
            <a:extLst>
              <a:ext uri="{FF2B5EF4-FFF2-40B4-BE49-F238E27FC236}">
                <a16:creationId xmlns:a16="http://schemas.microsoft.com/office/drawing/2014/main" id="{9504DB5D-7544-D777-77BD-61AD78585892}"/>
              </a:ext>
            </a:extLst>
          </p:cNvPr>
          <p:cNvSpPr>
            <a:spLocks noGrp="1"/>
          </p:cNvSpPr>
          <p:nvPr>
            <p:ph type="title"/>
          </p:nvPr>
        </p:nvSpPr>
        <p:spPr/>
        <p:txBody>
          <a:bodyPr/>
          <a:lstStyle/>
          <a:p>
            <a:r>
              <a:rPr lang="en-GB" dirty="0"/>
              <a:t>Compliance update</a:t>
            </a:r>
          </a:p>
        </p:txBody>
      </p:sp>
    </p:spTree>
    <p:extLst>
      <p:ext uri="{BB962C8B-B14F-4D97-AF65-F5344CB8AC3E}">
        <p14:creationId xmlns:p14="http://schemas.microsoft.com/office/powerpoint/2010/main" val="3283859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2B71-BB33-D35F-573B-F11DF903569D}"/>
              </a:ext>
            </a:extLst>
          </p:cNvPr>
          <p:cNvSpPr>
            <a:spLocks noGrp="1"/>
          </p:cNvSpPr>
          <p:nvPr>
            <p:ph type="title"/>
          </p:nvPr>
        </p:nvSpPr>
        <p:spPr/>
        <p:txBody>
          <a:bodyPr/>
          <a:lstStyle/>
          <a:p>
            <a:r>
              <a:rPr lang="en-GB" dirty="0">
                <a:latin typeface="Poppins" panose="00000500000000000000" pitchFamily="2" charset="0"/>
                <a:cs typeface="Poppins" panose="00000500000000000000" pitchFamily="2" charset="0"/>
              </a:rPr>
              <a:t>Typicality</a:t>
            </a:r>
          </a:p>
        </p:txBody>
      </p:sp>
      <p:sp>
        <p:nvSpPr>
          <p:cNvPr id="3" name="Content Placeholder 2">
            <a:extLst>
              <a:ext uri="{FF2B5EF4-FFF2-40B4-BE49-F238E27FC236}">
                <a16:creationId xmlns:a16="http://schemas.microsoft.com/office/drawing/2014/main" id="{2EFE9095-DE5A-89D6-EA54-C7EC0EDB72B3}"/>
              </a:ext>
            </a:extLst>
          </p:cNvPr>
          <p:cNvSpPr>
            <a:spLocks noGrp="1"/>
          </p:cNvSpPr>
          <p:nvPr>
            <p:ph idx="1"/>
          </p:nvPr>
        </p:nvSpPr>
        <p:spPr/>
        <p:txBody>
          <a:bodyPr>
            <a:normAutofit/>
          </a:bodyPr>
          <a:lstStyle/>
          <a:p>
            <a:r>
              <a:rPr lang="en-GB" dirty="0">
                <a:latin typeface="Poppins" panose="00000500000000000000" pitchFamily="2" charset="0"/>
                <a:cs typeface="Poppins" panose="00000500000000000000" pitchFamily="2" charset="0"/>
              </a:rPr>
              <a:t>Typicality is central to inspection</a:t>
            </a:r>
          </a:p>
          <a:p>
            <a:r>
              <a:rPr lang="en-GB" dirty="0">
                <a:latin typeface="Poppins" panose="00000500000000000000" pitchFamily="2" charset="0"/>
                <a:cs typeface="Poppins" panose="00000500000000000000" pitchFamily="2" charset="0"/>
              </a:rPr>
              <a:t>What is the experience for most of the year, for most pupils?</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Inspectors apply </a:t>
            </a:r>
            <a:r>
              <a:rPr lang="en-GB" b="1" dirty="0">
                <a:latin typeface="Poppins" panose="00000500000000000000" pitchFamily="2" charset="0"/>
                <a:cs typeface="Poppins" panose="00000500000000000000" pitchFamily="2" charset="0"/>
              </a:rPr>
              <a:t>THE</a:t>
            </a:r>
            <a:r>
              <a:rPr lang="en-GB" dirty="0">
                <a:latin typeface="Poppins" panose="00000500000000000000" pitchFamily="2" charset="0"/>
                <a:cs typeface="Poppins" panose="00000500000000000000" pitchFamily="2" charset="0"/>
              </a:rPr>
              <a:t> framework and do not bring an expectation linked to what they have experienced elsewhere for that grade.</a:t>
            </a:r>
          </a:p>
        </p:txBody>
      </p:sp>
    </p:spTree>
    <p:extLst>
      <p:ext uri="{BB962C8B-B14F-4D97-AF65-F5344CB8AC3E}">
        <p14:creationId xmlns:p14="http://schemas.microsoft.com/office/powerpoint/2010/main" val="844143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I">
            <a:extLst>
              <a:ext uri="{FF2B5EF4-FFF2-40B4-BE49-F238E27FC236}">
                <a16:creationId xmlns:a16="http://schemas.microsoft.com/office/drawing/2014/main" id="{DD1CA802-CFE0-7D6C-7DC1-2B3C7C73BA24}"/>
              </a:ext>
            </a:extLst>
          </p:cNvPr>
          <p:cNvSpPr/>
          <p:nvPr/>
        </p:nvSpPr>
        <p:spPr>
          <a:xfrm>
            <a:off x="662907" y="1825625"/>
            <a:ext cx="4092662" cy="1363457"/>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2">
            <a:extLst>
              <a:ext uri="{28A0092B-C50C-407E-A947-70E740481C1C}">
                <a14:useLocalDpi xmlns:a14="http://schemas.microsoft.com/office/drawing/2010/main" val="0"/>
              </a:ext>
            </a:extLst>
          </a:blip>
          <a:srcRect t="54310" b="24012"/>
          <a:stretch/>
        </p:blipFill>
        <p:spPr>
          <a:xfrm>
            <a:off x="441167" y="1825626"/>
            <a:ext cx="4536141" cy="1363456"/>
          </a:xfrm>
          <a:prstGeom prst="rect">
            <a:avLst/>
          </a:prstGeom>
        </p:spPr>
      </p:pic>
      <p:sp>
        <p:nvSpPr>
          <p:cNvPr id="11" name="Content Placeholder 10">
            <a:extLst>
              <a:ext uri="{FF2B5EF4-FFF2-40B4-BE49-F238E27FC236}">
                <a16:creationId xmlns:a16="http://schemas.microsoft.com/office/drawing/2014/main" id="{E8720DA2-1BCE-7FC4-57CF-A784801E706C}"/>
              </a:ext>
            </a:extLst>
          </p:cNvPr>
          <p:cNvSpPr>
            <a:spLocks noGrp="1"/>
          </p:cNvSpPr>
          <p:nvPr>
            <p:ph sz="half" idx="1"/>
          </p:nvPr>
        </p:nvSpPr>
        <p:spPr>
          <a:xfrm>
            <a:off x="539539" y="3323385"/>
            <a:ext cx="4339398" cy="2436615"/>
          </a:xfrm>
        </p:spPr>
        <p:txBody>
          <a:bodyPr>
            <a:normAutofit/>
          </a:bodyPr>
          <a:lstStyle/>
          <a:p>
            <a:pPr marL="0" indent="0">
              <a:buNone/>
            </a:pPr>
            <a:r>
              <a:rPr lang="en-GB"/>
              <a:t>If a school falls into this category, it will be graded as inadequate.</a:t>
            </a:r>
          </a:p>
        </p:txBody>
      </p:sp>
      <p:sp>
        <p:nvSpPr>
          <p:cNvPr id="9" name="Content Placeholder 8">
            <a:extLst>
              <a:ext uri="{FF2B5EF4-FFF2-40B4-BE49-F238E27FC236}">
                <a16:creationId xmlns:a16="http://schemas.microsoft.com/office/drawing/2014/main" id="{1AA9CA51-B4FD-82BE-332D-D504512921F4}"/>
              </a:ext>
            </a:extLst>
          </p:cNvPr>
          <p:cNvSpPr>
            <a:spLocks noGrp="1"/>
          </p:cNvSpPr>
          <p:nvPr>
            <p:ph sz="half" idx="2"/>
          </p:nvPr>
        </p:nvSpPr>
        <p:spPr>
          <a:xfrm>
            <a:off x="5352943" y="1825625"/>
            <a:ext cx="6380361" cy="3934375"/>
          </a:xfrm>
        </p:spPr>
        <p:txBody>
          <a:bodyPr>
            <a:normAutofit/>
          </a:bodyPr>
          <a:lstStyle/>
          <a:p>
            <a:pPr>
              <a:lnSpc>
                <a:spcPct val="120000"/>
              </a:lnSpc>
            </a:pPr>
            <a:r>
              <a:rPr lang="en-GB"/>
              <a:t>If the school has failed to respond  to </a:t>
            </a:r>
            <a:r>
              <a:rPr lang="en-GB" b="1"/>
              <a:t>any </a:t>
            </a:r>
            <a:r>
              <a:rPr lang="en-GB"/>
              <a:t>of the relevant </a:t>
            </a:r>
            <a:r>
              <a:rPr lang="en-GB" err="1"/>
              <a:t>AfIs</a:t>
            </a:r>
            <a:r>
              <a:rPr lang="en-GB"/>
              <a:t> from the last inspection.</a:t>
            </a:r>
          </a:p>
          <a:p>
            <a:pPr>
              <a:lnSpc>
                <a:spcPct val="120000"/>
              </a:lnSpc>
            </a:pPr>
            <a:r>
              <a:rPr lang="en-GB"/>
              <a:t>OR if a school has failed to respond to one or more </a:t>
            </a:r>
            <a:r>
              <a:rPr lang="en-GB" err="1"/>
              <a:t>AfI</a:t>
            </a:r>
            <a:r>
              <a:rPr lang="en-GB"/>
              <a:t> that has been given in more than one previous inspection.</a:t>
            </a:r>
          </a:p>
        </p:txBody>
      </p:sp>
      <p:sp>
        <p:nvSpPr>
          <p:cNvPr id="3" name="Title 2">
            <a:extLst>
              <a:ext uri="{FF2B5EF4-FFF2-40B4-BE49-F238E27FC236}">
                <a16:creationId xmlns:a16="http://schemas.microsoft.com/office/drawing/2014/main" id="{39A83AA2-701D-1665-69DB-4C1B887AB345}"/>
              </a:ext>
            </a:extLst>
          </p:cNvPr>
          <p:cNvSpPr>
            <a:spLocks noGrp="1"/>
          </p:cNvSpPr>
          <p:nvPr>
            <p:ph type="title"/>
          </p:nvPr>
        </p:nvSpPr>
        <p:spPr/>
        <p:txBody>
          <a:bodyPr/>
          <a:lstStyle/>
          <a:p>
            <a:r>
              <a:rPr lang="en-GB" dirty="0"/>
              <a:t>Compliance update</a:t>
            </a:r>
          </a:p>
        </p:txBody>
      </p:sp>
    </p:spTree>
    <p:extLst>
      <p:ext uri="{BB962C8B-B14F-4D97-AF65-F5344CB8AC3E}">
        <p14:creationId xmlns:p14="http://schemas.microsoft.com/office/powerpoint/2010/main" val="23637268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I">
            <a:extLst>
              <a:ext uri="{FF2B5EF4-FFF2-40B4-BE49-F238E27FC236}">
                <a16:creationId xmlns:a16="http://schemas.microsoft.com/office/drawing/2014/main" id="{DD1CA802-CFE0-7D6C-7DC1-2B3C7C73BA24}"/>
              </a:ext>
            </a:extLst>
          </p:cNvPr>
          <p:cNvSpPr/>
          <p:nvPr/>
        </p:nvSpPr>
        <p:spPr>
          <a:xfrm>
            <a:off x="662907" y="1825625"/>
            <a:ext cx="4092662" cy="1363457"/>
          </a:xfrm>
          <a:prstGeom prst="roundRect">
            <a:avLst>
              <a:gd name="adj" fmla="val 5192"/>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7466462A-0F9D-4137-6705-59A4C14CCA32}"/>
              </a:ext>
            </a:extLst>
          </p:cNvPr>
          <p:cNvPicPr>
            <a:picLocks noChangeAspect="1"/>
          </p:cNvPicPr>
          <p:nvPr/>
        </p:nvPicPr>
        <p:blipFill rotWithShape="1">
          <a:blip r:embed="rId3">
            <a:extLst>
              <a:ext uri="{28A0092B-C50C-407E-A947-70E740481C1C}">
                <a14:useLocalDpi xmlns:a14="http://schemas.microsoft.com/office/drawing/2010/main" val="0"/>
              </a:ext>
            </a:extLst>
          </a:blip>
          <a:srcRect t="73211" b="5111"/>
          <a:stretch/>
        </p:blipFill>
        <p:spPr>
          <a:xfrm>
            <a:off x="441167" y="1825626"/>
            <a:ext cx="4536141" cy="1363456"/>
          </a:xfrm>
          <a:prstGeom prst="rect">
            <a:avLst/>
          </a:prstGeom>
        </p:spPr>
      </p:pic>
      <p:sp>
        <p:nvSpPr>
          <p:cNvPr id="11" name="Content Placeholder 10">
            <a:extLst>
              <a:ext uri="{FF2B5EF4-FFF2-40B4-BE49-F238E27FC236}">
                <a16:creationId xmlns:a16="http://schemas.microsoft.com/office/drawing/2014/main" id="{E8720DA2-1BCE-7FC4-57CF-A784801E706C}"/>
              </a:ext>
            </a:extLst>
          </p:cNvPr>
          <p:cNvSpPr>
            <a:spLocks noGrp="1"/>
          </p:cNvSpPr>
          <p:nvPr>
            <p:ph sz="half" idx="1"/>
          </p:nvPr>
        </p:nvSpPr>
        <p:spPr>
          <a:xfrm>
            <a:off x="539539" y="3323385"/>
            <a:ext cx="4339398" cy="2436615"/>
          </a:xfrm>
        </p:spPr>
        <p:txBody>
          <a:bodyPr>
            <a:normAutofit/>
          </a:bodyPr>
          <a:lstStyle/>
          <a:p>
            <a:pPr marL="0" indent="0">
              <a:buNone/>
            </a:pPr>
            <a:r>
              <a:rPr lang="en-GB"/>
              <a:t>In this case the compliance check has no bearing on the overall effectiveness judgement.</a:t>
            </a:r>
          </a:p>
        </p:txBody>
      </p:sp>
      <p:sp>
        <p:nvSpPr>
          <p:cNvPr id="9" name="Content Placeholder 8">
            <a:extLst>
              <a:ext uri="{FF2B5EF4-FFF2-40B4-BE49-F238E27FC236}">
                <a16:creationId xmlns:a16="http://schemas.microsoft.com/office/drawing/2014/main" id="{1AA9CA51-B4FD-82BE-332D-D504512921F4}"/>
              </a:ext>
            </a:extLst>
          </p:cNvPr>
          <p:cNvSpPr>
            <a:spLocks noGrp="1"/>
          </p:cNvSpPr>
          <p:nvPr>
            <p:ph sz="half" idx="2"/>
          </p:nvPr>
        </p:nvSpPr>
        <p:spPr>
          <a:xfrm>
            <a:off x="5352943" y="1825625"/>
            <a:ext cx="6380361" cy="3934375"/>
          </a:xfrm>
        </p:spPr>
        <p:txBody>
          <a:bodyPr>
            <a:normAutofit/>
          </a:bodyPr>
          <a:lstStyle/>
          <a:p>
            <a:pPr>
              <a:lnSpc>
                <a:spcPct val="120000"/>
              </a:lnSpc>
            </a:pPr>
            <a:r>
              <a:rPr lang="en-GB"/>
              <a:t>If the </a:t>
            </a:r>
            <a:r>
              <a:rPr lang="en-GB" err="1"/>
              <a:t>AfIs</a:t>
            </a:r>
            <a:r>
              <a:rPr lang="en-GB"/>
              <a:t> from a previous inspection are not relevant in the current framework.</a:t>
            </a:r>
          </a:p>
          <a:p>
            <a:pPr>
              <a:lnSpc>
                <a:spcPct val="120000"/>
              </a:lnSpc>
            </a:pPr>
            <a:r>
              <a:rPr lang="en-GB"/>
              <a:t>If the school has not received a denominational inspection before.</a:t>
            </a:r>
          </a:p>
          <a:p>
            <a:pPr>
              <a:lnSpc>
                <a:spcPct val="120000"/>
              </a:lnSpc>
            </a:pPr>
            <a:r>
              <a:rPr lang="en-GB"/>
              <a:t>If a school was historically not set any </a:t>
            </a:r>
            <a:r>
              <a:rPr lang="en-GB" err="1"/>
              <a:t>AfIs</a:t>
            </a:r>
            <a:endParaRPr lang="en-GB"/>
          </a:p>
        </p:txBody>
      </p:sp>
      <p:sp>
        <p:nvSpPr>
          <p:cNvPr id="6" name="Title 2">
            <a:extLst>
              <a:ext uri="{FF2B5EF4-FFF2-40B4-BE49-F238E27FC236}">
                <a16:creationId xmlns:a16="http://schemas.microsoft.com/office/drawing/2014/main" id="{80C78819-88BF-B6D1-8D3D-489D117B6226}"/>
              </a:ext>
            </a:extLst>
          </p:cNvPr>
          <p:cNvSpPr>
            <a:spLocks noGrp="1"/>
          </p:cNvSpPr>
          <p:nvPr>
            <p:ph type="title"/>
          </p:nvPr>
        </p:nvSpPr>
        <p:spPr/>
        <p:txBody>
          <a:bodyPr/>
          <a:lstStyle/>
          <a:p>
            <a:r>
              <a:rPr lang="en-GB" dirty="0"/>
              <a:t>Compliance update</a:t>
            </a:r>
          </a:p>
        </p:txBody>
      </p:sp>
    </p:spTree>
    <p:extLst>
      <p:ext uri="{BB962C8B-B14F-4D97-AF65-F5344CB8AC3E}">
        <p14:creationId xmlns:p14="http://schemas.microsoft.com/office/powerpoint/2010/main" val="250128606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6AA2D4-7B77-5BB1-AD92-C0330040E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159D43E-620E-D69C-09EE-341579700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980"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5" name="Rectangle 4">
            <a:extLst>
              <a:ext uri="{FF2B5EF4-FFF2-40B4-BE49-F238E27FC236}">
                <a16:creationId xmlns:a16="http://schemas.microsoft.com/office/drawing/2014/main" id="{7F008F54-1DFD-1546-7A71-0D11F021AE3A}"/>
              </a:ext>
            </a:extLst>
          </p:cNvPr>
          <p:cNvSpPr/>
          <p:nvPr/>
        </p:nvSpPr>
        <p:spPr>
          <a:xfrm>
            <a:off x="0" y="0"/>
            <a:ext cx="12192000" cy="6858000"/>
          </a:xfrm>
          <a:prstGeom prst="rect">
            <a:avLst/>
          </a:prstGeom>
          <a:gradFill flip="none" rotWithShape="1">
            <a:gsLst>
              <a:gs pos="31000">
                <a:schemeClr val="bg1"/>
              </a:gs>
              <a:gs pos="76000">
                <a:srgbClr val="FFFFFF">
                  <a:alpha val="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 name="Title 1">
            <a:extLst>
              <a:ext uri="{FF2B5EF4-FFF2-40B4-BE49-F238E27FC236}">
                <a16:creationId xmlns:a16="http://schemas.microsoft.com/office/drawing/2014/main" id="{C4EBF395-0665-30CB-826C-93567B6269D3}"/>
              </a:ext>
            </a:extLst>
          </p:cNvPr>
          <p:cNvSpPr>
            <a:spLocks noGrp="1"/>
          </p:cNvSpPr>
          <p:nvPr>
            <p:ph type="title"/>
          </p:nvPr>
        </p:nvSpPr>
        <p:spPr/>
        <p:txBody>
          <a:bodyPr/>
          <a:lstStyle/>
          <a:p>
            <a:r>
              <a:rPr lang="en-GB" dirty="0"/>
              <a:t>Inspection team prayer</a:t>
            </a:r>
          </a:p>
        </p:txBody>
      </p:sp>
      <p:sp>
        <p:nvSpPr>
          <p:cNvPr id="4" name="Content Placeholder 3">
            <a:extLst>
              <a:ext uri="{FF2B5EF4-FFF2-40B4-BE49-F238E27FC236}">
                <a16:creationId xmlns:a16="http://schemas.microsoft.com/office/drawing/2014/main" id="{E83330E1-EFA1-4B87-6597-0DE321C5B311}"/>
              </a:ext>
            </a:extLst>
          </p:cNvPr>
          <p:cNvSpPr>
            <a:spLocks noGrp="1"/>
          </p:cNvSpPr>
          <p:nvPr>
            <p:ph idx="1"/>
          </p:nvPr>
        </p:nvSpPr>
        <p:spPr>
          <a:xfrm>
            <a:off x="458693" y="1825625"/>
            <a:ext cx="6399307" cy="3934375"/>
          </a:xfrm>
          <a:gradFill>
            <a:gsLst>
              <a:gs pos="47000">
                <a:schemeClr val="bg1"/>
              </a:gs>
              <a:gs pos="76000">
                <a:srgbClr val="FFFFFF">
                  <a:alpha val="0"/>
                </a:srgbClr>
              </a:gs>
            </a:gsLst>
            <a:lin ang="0" scaled="1"/>
          </a:gradFill>
        </p:spPr>
        <p:txBody>
          <a:bodyPr>
            <a:normAutofit fontScale="92500" lnSpcReduction="20000"/>
          </a:bodyPr>
          <a:lstStyle/>
          <a:p>
            <a:r>
              <a:rPr lang="en-GB"/>
              <a:t>Find a private space and time for the whole inspection team at the beginning of each inspection day.</a:t>
            </a:r>
          </a:p>
          <a:p>
            <a:r>
              <a:rPr lang="en-GB"/>
              <a:t>Take a moment to be still in God’s presence. </a:t>
            </a:r>
          </a:p>
          <a:p>
            <a:r>
              <a:rPr lang="en-GB"/>
              <a:t>Use the Inspection prayer provided for the beginning of each day and adapt it to your own circumstance.</a:t>
            </a:r>
          </a:p>
          <a:p>
            <a:r>
              <a:rPr lang="en-GB"/>
              <a:t>It is modelled on the prayer of the Church.</a:t>
            </a:r>
          </a:p>
        </p:txBody>
      </p:sp>
      <p:sp>
        <p:nvSpPr>
          <p:cNvPr id="7" name="Freeform: Shape 8">
            <a:extLst>
              <a:ext uri="{FF2B5EF4-FFF2-40B4-BE49-F238E27FC236}">
                <a16:creationId xmlns:a16="http://schemas.microsoft.com/office/drawing/2014/main" id="{B032FAE9-8A52-4CFB-4DF0-12D42AC03470}"/>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8" name="Picture 7" descr="Logo&#10;&#10;Description automatically generated">
            <a:extLst>
              <a:ext uri="{FF2B5EF4-FFF2-40B4-BE49-F238E27FC236}">
                <a16:creationId xmlns:a16="http://schemas.microsoft.com/office/drawing/2014/main" id="{F17FF067-5808-705C-1540-07AC38C434C2}"/>
              </a:ext>
            </a:extLst>
          </p:cNvPr>
          <p:cNvPicPr>
            <a:picLocks noChangeAspect="1"/>
          </p:cNvPicPr>
          <p:nvPr/>
        </p:nvPicPr>
        <p:blipFill rotWithShape="1">
          <a:blip r:embed="rId3">
            <a:extLst>
              <a:ext uri="{28A0092B-C50C-407E-A947-70E740481C1C}">
                <a14:useLocalDpi xmlns:a14="http://schemas.microsoft.com/office/drawing/2010/main" val="0"/>
              </a:ext>
            </a:extLst>
          </a:blip>
          <a:srcRect t="32408" b="35185"/>
          <a:stretch/>
        </p:blipFill>
        <p:spPr>
          <a:xfrm>
            <a:off x="8080180" y="5875998"/>
            <a:ext cx="4114800" cy="943106"/>
          </a:xfrm>
          <a:prstGeom prst="rect">
            <a:avLst/>
          </a:prstGeom>
        </p:spPr>
      </p:pic>
      <p:pic>
        <p:nvPicPr>
          <p:cNvPr id="3" name="Picture 2">
            <a:extLst>
              <a:ext uri="{FF2B5EF4-FFF2-40B4-BE49-F238E27FC236}">
                <a16:creationId xmlns:a16="http://schemas.microsoft.com/office/drawing/2014/main" id="{CF4BE281-7F73-FA80-C2E5-057735391D1A}"/>
              </a:ext>
            </a:extLst>
          </p:cNvPr>
          <p:cNvPicPr>
            <a:picLocks noChangeAspect="1"/>
          </p:cNvPicPr>
          <p:nvPr/>
        </p:nvPicPr>
        <p:blipFill>
          <a:blip r:embed="rId4"/>
          <a:stretch>
            <a:fillRect/>
          </a:stretch>
        </p:blipFill>
        <p:spPr>
          <a:xfrm>
            <a:off x="7989384" y="180377"/>
            <a:ext cx="3987169" cy="2242783"/>
          </a:xfrm>
          <a:prstGeom prst="rect">
            <a:avLst/>
          </a:prstGeom>
        </p:spPr>
      </p:pic>
    </p:spTree>
    <p:extLst>
      <p:ext uri="{BB962C8B-B14F-4D97-AF65-F5344CB8AC3E}">
        <p14:creationId xmlns:p14="http://schemas.microsoft.com/office/powerpoint/2010/main" val="45554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7FE0F-77C9-6DCC-7E79-EFBABE9C50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CD2DEF-E7A9-E771-5E2E-2F70D3D47D30}"/>
              </a:ext>
            </a:extLst>
          </p:cNvPr>
          <p:cNvSpPr>
            <a:spLocks noGrp="1"/>
          </p:cNvSpPr>
          <p:nvPr>
            <p:ph type="title"/>
          </p:nvPr>
        </p:nvSpPr>
        <p:spPr/>
        <p:txBody>
          <a:bodyPr/>
          <a:lstStyle/>
          <a:p>
            <a:r>
              <a:rPr lang="en-GB" dirty="0"/>
              <a:t>KITs and HUMs</a:t>
            </a:r>
          </a:p>
        </p:txBody>
      </p:sp>
      <p:pic>
        <p:nvPicPr>
          <p:cNvPr id="5" name="Content Placeholder 4" descr="A line drawing of people looking at a computer&#10;&#10;Description automatically generated">
            <a:extLst>
              <a:ext uri="{FF2B5EF4-FFF2-40B4-BE49-F238E27FC236}">
                <a16:creationId xmlns:a16="http://schemas.microsoft.com/office/drawing/2014/main" id="{C3E5BE1C-88A4-E933-9415-6E697D6B369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172292" y="2127346"/>
            <a:ext cx="5561012" cy="3330382"/>
          </a:xfrm>
        </p:spPr>
      </p:pic>
      <p:sp>
        <p:nvSpPr>
          <p:cNvPr id="6" name="Content Placeholder 5">
            <a:extLst>
              <a:ext uri="{FF2B5EF4-FFF2-40B4-BE49-F238E27FC236}">
                <a16:creationId xmlns:a16="http://schemas.microsoft.com/office/drawing/2014/main" id="{36FFA9BF-75A3-7402-7E8A-C49CDC7F79C0}"/>
              </a:ext>
            </a:extLst>
          </p:cNvPr>
          <p:cNvSpPr>
            <a:spLocks noGrp="1"/>
          </p:cNvSpPr>
          <p:nvPr>
            <p:ph sz="half" idx="2"/>
          </p:nvPr>
        </p:nvSpPr>
        <p:spPr>
          <a:xfrm>
            <a:off x="534893" y="1825626"/>
            <a:ext cx="5561105" cy="3934375"/>
          </a:xfrm>
        </p:spPr>
        <p:txBody>
          <a:bodyPr/>
          <a:lstStyle/>
          <a:p>
            <a:r>
              <a:rPr lang="en-GB" dirty="0"/>
              <a:t>Keeping in touch (KIT) meetings is how we refer to the meetings of the </a:t>
            </a:r>
            <a:r>
              <a:rPr lang="en-GB" b="1" dirty="0"/>
              <a:t>inspection team</a:t>
            </a:r>
          </a:p>
          <a:p>
            <a:r>
              <a:rPr lang="en-GB" dirty="0"/>
              <a:t>These should be included in the planning of the inspection timetable</a:t>
            </a:r>
          </a:p>
        </p:txBody>
      </p:sp>
      <p:pic>
        <p:nvPicPr>
          <p:cNvPr id="9" name="Picture 8" descr="A line drawing of people looking at a computer&#10;&#10;Description automatically generated">
            <a:extLst>
              <a:ext uri="{FF2B5EF4-FFF2-40B4-BE49-F238E27FC236}">
                <a16:creationId xmlns:a16="http://schemas.microsoft.com/office/drawing/2014/main" id="{55CCF3D4-2C67-6080-5078-78239443354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733" t="13108"/>
          <a:stretch/>
        </p:blipFill>
        <p:spPr>
          <a:xfrm>
            <a:off x="8659906"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spTree>
    <p:extLst>
      <p:ext uri="{BB962C8B-B14F-4D97-AF65-F5344CB8AC3E}">
        <p14:creationId xmlns:p14="http://schemas.microsoft.com/office/powerpoint/2010/main" val="26907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C703A-D94F-704C-488C-04CDA465D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A4C9A-87F5-FC1D-ADCC-93592B590DB5}"/>
              </a:ext>
            </a:extLst>
          </p:cNvPr>
          <p:cNvSpPr>
            <a:spLocks noGrp="1"/>
          </p:cNvSpPr>
          <p:nvPr>
            <p:ph type="title"/>
          </p:nvPr>
        </p:nvSpPr>
        <p:spPr/>
        <p:txBody>
          <a:bodyPr/>
          <a:lstStyle/>
          <a:p>
            <a:r>
              <a:rPr lang="en-GB" dirty="0"/>
              <a:t>KITs and HUMs</a:t>
            </a:r>
          </a:p>
        </p:txBody>
      </p:sp>
      <p:sp>
        <p:nvSpPr>
          <p:cNvPr id="6" name="Content Placeholder 5">
            <a:extLst>
              <a:ext uri="{FF2B5EF4-FFF2-40B4-BE49-F238E27FC236}">
                <a16:creationId xmlns:a16="http://schemas.microsoft.com/office/drawing/2014/main" id="{D02D09B1-3442-039A-9D28-A53F84A18C1F}"/>
              </a:ext>
            </a:extLst>
          </p:cNvPr>
          <p:cNvSpPr>
            <a:spLocks noGrp="1"/>
          </p:cNvSpPr>
          <p:nvPr>
            <p:ph sz="half" idx="2"/>
          </p:nvPr>
        </p:nvSpPr>
        <p:spPr>
          <a:xfrm>
            <a:off x="6095998" y="1825626"/>
            <a:ext cx="5561105" cy="3934375"/>
          </a:xfrm>
        </p:spPr>
        <p:txBody>
          <a:bodyPr>
            <a:normAutofit/>
          </a:bodyPr>
          <a:lstStyle/>
          <a:p>
            <a:r>
              <a:rPr lang="en-GB" dirty="0"/>
              <a:t>Headteacher update meetings (HUMs) are the formal update meetings between the </a:t>
            </a:r>
            <a:r>
              <a:rPr lang="en-GB" b="1" dirty="0"/>
              <a:t>lead inspector</a:t>
            </a:r>
            <a:r>
              <a:rPr lang="en-GB" dirty="0"/>
              <a:t> and the </a:t>
            </a:r>
            <a:r>
              <a:rPr lang="en-GB" b="1" dirty="0"/>
              <a:t>headteacher</a:t>
            </a:r>
          </a:p>
          <a:p>
            <a:r>
              <a:rPr lang="en-GB" dirty="0"/>
              <a:t>At least:</a:t>
            </a:r>
          </a:p>
          <a:p>
            <a:pPr lvl="1">
              <a:buFont typeface="Wingdings" pitchFamily="2" charset="2"/>
              <a:buChar char="Ø"/>
            </a:pPr>
            <a:r>
              <a:rPr lang="en-GB" dirty="0"/>
              <a:t>Twice in the first day</a:t>
            </a:r>
          </a:p>
          <a:p>
            <a:pPr lvl="1">
              <a:buFont typeface="Wingdings" pitchFamily="2" charset="2"/>
              <a:buChar char="Ø"/>
            </a:pPr>
            <a:r>
              <a:rPr lang="en-GB" dirty="0"/>
              <a:t>At the end of the first day</a:t>
            </a:r>
          </a:p>
          <a:p>
            <a:pPr lvl="1">
              <a:buFont typeface="Wingdings" pitchFamily="2" charset="2"/>
              <a:buChar char="Ø"/>
            </a:pPr>
            <a:r>
              <a:rPr lang="en-GB" dirty="0"/>
              <a:t>Morning of the second day</a:t>
            </a:r>
          </a:p>
        </p:txBody>
      </p:sp>
      <p:pic>
        <p:nvPicPr>
          <p:cNvPr id="7" name="Picture 6" descr="A line drawing of people looking at a computer&#10;&#10;Description automatically generated">
            <a:extLst>
              <a:ext uri="{FF2B5EF4-FFF2-40B4-BE49-F238E27FC236}">
                <a16:creationId xmlns:a16="http://schemas.microsoft.com/office/drawing/2014/main" id="{2713500D-569F-958F-CDF4-69CAE362E9A8}"/>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D926C719-120F-387A-D4E6-434818839B2B}"/>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Tree>
    <p:extLst>
      <p:ext uri="{BB962C8B-B14F-4D97-AF65-F5344CB8AC3E}">
        <p14:creationId xmlns:p14="http://schemas.microsoft.com/office/powerpoint/2010/main" val="1042228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lef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5BD3-7653-FF4E-43BD-12F3CE70B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90C58B-90CA-6013-A22C-C6393E3745F0}"/>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ED8B15C6-218B-8630-5E56-23ADF53C3C21}"/>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6AFF1638-BF55-2544-7FF7-3D43E27D0A53}"/>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0D0EA3B0-3419-9F65-2032-FD9D03E83AF3}"/>
              </a:ext>
            </a:extLst>
          </p:cNvPr>
          <p:cNvSpPr>
            <a:spLocks noGrp="1"/>
          </p:cNvSpPr>
          <p:nvPr>
            <p:ph sz="half" idx="2"/>
          </p:nvPr>
        </p:nvSpPr>
        <p:spPr/>
        <p:txBody>
          <a:bodyPr/>
          <a:lstStyle/>
          <a:p>
            <a:pPr marL="0" indent="0">
              <a:buNone/>
            </a:pPr>
            <a:r>
              <a:rPr lang="en-GB" dirty="0"/>
              <a:t>Template 9.1 End of Day 1 feedback template</a:t>
            </a:r>
          </a:p>
        </p:txBody>
      </p:sp>
      <p:pic>
        <p:nvPicPr>
          <p:cNvPr id="3" name="Picture 2">
            <a:extLst>
              <a:ext uri="{FF2B5EF4-FFF2-40B4-BE49-F238E27FC236}">
                <a16:creationId xmlns:a16="http://schemas.microsoft.com/office/drawing/2014/main" id="{B35CB999-F833-6A4F-3E04-8F6129695536}"/>
              </a:ext>
            </a:extLst>
          </p:cNvPr>
          <p:cNvPicPr>
            <a:picLocks noChangeAspect="1"/>
          </p:cNvPicPr>
          <p:nvPr/>
        </p:nvPicPr>
        <p:blipFill>
          <a:blip r:embed="rId5"/>
          <a:srcRect b="31667"/>
          <a:stretch/>
        </p:blipFill>
        <p:spPr>
          <a:xfrm>
            <a:off x="1144466" y="1691324"/>
            <a:ext cx="9750668" cy="13978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651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9A330-532C-7482-5D07-22C8A924F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CF093-BBC4-DE29-EF8C-08E91C7D67B7}"/>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126DA858-A6CE-2014-3B40-A681349715E0}"/>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97C88156-A818-2D1C-AC9B-2BAFBCB41056}"/>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1E3669F1-2D4C-7211-8E99-DD20E9E53B94}"/>
              </a:ext>
            </a:extLst>
          </p:cNvPr>
          <p:cNvSpPr>
            <a:spLocks noGrp="1"/>
          </p:cNvSpPr>
          <p:nvPr>
            <p:ph sz="half" idx="2"/>
          </p:nvPr>
        </p:nvSpPr>
        <p:spPr/>
        <p:txBody>
          <a:bodyPr/>
          <a:lstStyle/>
          <a:p>
            <a:pPr marL="0" indent="0">
              <a:buNone/>
            </a:pPr>
            <a:r>
              <a:rPr lang="en-GB" dirty="0"/>
              <a:t>Template 9.1 End of Day 1 feedback template</a:t>
            </a:r>
          </a:p>
        </p:txBody>
      </p:sp>
      <p:pic>
        <p:nvPicPr>
          <p:cNvPr id="3" name="Picture 2">
            <a:extLst>
              <a:ext uri="{FF2B5EF4-FFF2-40B4-BE49-F238E27FC236}">
                <a16:creationId xmlns:a16="http://schemas.microsoft.com/office/drawing/2014/main" id="{BD33522D-ECE9-44C2-9822-152561AC5664}"/>
              </a:ext>
            </a:extLst>
          </p:cNvPr>
          <p:cNvPicPr>
            <a:picLocks noChangeAspect="1"/>
          </p:cNvPicPr>
          <p:nvPr/>
        </p:nvPicPr>
        <p:blipFill>
          <a:blip r:embed="rId5"/>
          <a:srcRect t="16204" b="15463"/>
          <a:stretch/>
        </p:blipFill>
        <p:spPr>
          <a:xfrm>
            <a:off x="1144466" y="1691324"/>
            <a:ext cx="9750668" cy="13978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6222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8CE97-8CCD-1A5C-07F1-6D344D7CB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28796-3E34-2F28-4944-065570654B91}"/>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3AD995B6-47F3-878A-BDDC-FF94C64E450B}"/>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01711A15-66AA-1E82-64CE-A897A3F5BF2E}"/>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222FA03B-F69B-5F69-2763-23B4FC527A29}"/>
              </a:ext>
            </a:extLst>
          </p:cNvPr>
          <p:cNvSpPr>
            <a:spLocks noGrp="1"/>
          </p:cNvSpPr>
          <p:nvPr>
            <p:ph sz="half" idx="2"/>
          </p:nvPr>
        </p:nvSpPr>
        <p:spPr/>
        <p:txBody>
          <a:bodyPr/>
          <a:lstStyle/>
          <a:p>
            <a:pPr marL="0" indent="0">
              <a:buNone/>
            </a:pPr>
            <a:r>
              <a:rPr lang="en-GB" dirty="0"/>
              <a:t>Template 9.1 End of Day 1 feedback template</a:t>
            </a:r>
          </a:p>
        </p:txBody>
      </p:sp>
      <p:pic>
        <p:nvPicPr>
          <p:cNvPr id="3" name="Picture 2">
            <a:extLst>
              <a:ext uri="{FF2B5EF4-FFF2-40B4-BE49-F238E27FC236}">
                <a16:creationId xmlns:a16="http://schemas.microsoft.com/office/drawing/2014/main" id="{D99FFEFC-AB8B-F7CD-8EEA-A7A2E17B171E}"/>
              </a:ext>
            </a:extLst>
          </p:cNvPr>
          <p:cNvPicPr>
            <a:picLocks noChangeAspect="1"/>
          </p:cNvPicPr>
          <p:nvPr/>
        </p:nvPicPr>
        <p:blipFill>
          <a:blip r:embed="rId5"/>
          <a:srcRect t="34736" b="-3069"/>
          <a:stretch/>
        </p:blipFill>
        <p:spPr>
          <a:xfrm>
            <a:off x="1144466" y="1691324"/>
            <a:ext cx="9750668" cy="13978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9381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31F3F-0862-F847-3280-6CD728F416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26CCA-2BA8-9894-0EAF-D017CA131D12}"/>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C348092F-F3A5-9E67-FAC0-7CBA56A0F9DC}"/>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F6A122C6-0D2C-9048-DFF9-6E4C845977B7}"/>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8E0693E3-7BEB-6F0F-7E24-99D1F3DFBFE0}"/>
              </a:ext>
            </a:extLst>
          </p:cNvPr>
          <p:cNvSpPr>
            <a:spLocks noGrp="1"/>
          </p:cNvSpPr>
          <p:nvPr>
            <p:ph sz="half" idx="2"/>
          </p:nvPr>
        </p:nvSpPr>
        <p:spPr/>
        <p:txBody>
          <a:bodyPr/>
          <a:lstStyle/>
          <a:p>
            <a:pPr marL="0" indent="0">
              <a:buNone/>
            </a:pPr>
            <a:r>
              <a:rPr lang="en-GB" dirty="0"/>
              <a:t>Template 9.1 End of Day 1 feedback template</a:t>
            </a:r>
          </a:p>
        </p:txBody>
      </p:sp>
      <p:pic>
        <p:nvPicPr>
          <p:cNvPr id="3" name="Picture 2">
            <a:extLst>
              <a:ext uri="{FF2B5EF4-FFF2-40B4-BE49-F238E27FC236}">
                <a16:creationId xmlns:a16="http://schemas.microsoft.com/office/drawing/2014/main" id="{A329CC69-65C3-08E8-2D18-28429BB9950F}"/>
              </a:ext>
            </a:extLst>
          </p:cNvPr>
          <p:cNvPicPr>
            <a:picLocks noChangeAspect="1"/>
          </p:cNvPicPr>
          <p:nvPr/>
        </p:nvPicPr>
        <p:blipFill>
          <a:blip r:embed="rId5"/>
          <a:srcRect t="51423" b="-19756"/>
          <a:stretch/>
        </p:blipFill>
        <p:spPr>
          <a:xfrm>
            <a:off x="1144466" y="1691324"/>
            <a:ext cx="9750668" cy="13978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55433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88CF6-DEA6-FADE-4031-B4C8A1E781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284896-DA00-9A08-DCAD-59769BB5C157}"/>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87E8E18B-DF50-5914-4A6A-B3523D444C44}"/>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55477AF4-E6A2-8A37-F824-9207761D8123}"/>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DC849B6D-DA51-7942-3B52-0C847783CE9E}"/>
              </a:ext>
            </a:extLst>
          </p:cNvPr>
          <p:cNvSpPr>
            <a:spLocks noGrp="1"/>
          </p:cNvSpPr>
          <p:nvPr>
            <p:ph sz="half" idx="2"/>
          </p:nvPr>
        </p:nvSpPr>
        <p:spPr/>
        <p:txBody>
          <a:bodyPr/>
          <a:lstStyle/>
          <a:p>
            <a:pPr marL="0" indent="0">
              <a:buNone/>
            </a:pPr>
            <a:r>
              <a:rPr lang="en-GB" dirty="0"/>
              <a:t>Template 9.1 End of Day 1 feedback template</a:t>
            </a:r>
          </a:p>
        </p:txBody>
      </p:sp>
      <p:pic>
        <p:nvPicPr>
          <p:cNvPr id="3" name="Picture 2">
            <a:extLst>
              <a:ext uri="{FF2B5EF4-FFF2-40B4-BE49-F238E27FC236}">
                <a16:creationId xmlns:a16="http://schemas.microsoft.com/office/drawing/2014/main" id="{EAE6104D-EF65-F7C6-F9B6-C0120DF23B1F}"/>
              </a:ext>
            </a:extLst>
          </p:cNvPr>
          <p:cNvPicPr>
            <a:picLocks noChangeAspect="1"/>
          </p:cNvPicPr>
          <p:nvPr/>
        </p:nvPicPr>
        <p:blipFill>
          <a:blip r:embed="rId5"/>
          <a:srcRect t="75821" b="-44154"/>
          <a:stretch/>
        </p:blipFill>
        <p:spPr>
          <a:xfrm>
            <a:off x="1144466" y="1691324"/>
            <a:ext cx="9750668" cy="139786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9729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0DD56-15ED-79B4-4DDA-F73FAE85659E}"/>
              </a:ext>
            </a:extLst>
          </p:cNvPr>
          <p:cNvSpPr>
            <a:spLocks noGrp="1"/>
          </p:cNvSpPr>
          <p:nvPr>
            <p:ph type="title"/>
          </p:nvPr>
        </p:nvSpPr>
        <p:spPr/>
        <p:txBody>
          <a:bodyPr/>
          <a:lstStyle/>
          <a:p>
            <a:r>
              <a:rPr lang="en-GB" dirty="0">
                <a:latin typeface="Poppins" panose="00000500000000000000" pitchFamily="2" charset="0"/>
                <a:cs typeface="Poppins" panose="00000500000000000000" pitchFamily="2" charset="0"/>
              </a:rPr>
              <a:t>Consider</a:t>
            </a:r>
          </a:p>
        </p:txBody>
      </p:sp>
      <p:sp>
        <p:nvSpPr>
          <p:cNvPr id="3" name="Content Placeholder 2">
            <a:extLst>
              <a:ext uri="{FF2B5EF4-FFF2-40B4-BE49-F238E27FC236}">
                <a16:creationId xmlns:a16="http://schemas.microsoft.com/office/drawing/2014/main" id="{3EA40796-0127-7C36-3155-942B0762E7C5}"/>
              </a:ext>
            </a:extLst>
          </p:cNvPr>
          <p:cNvSpPr>
            <a:spLocks noGrp="1"/>
          </p:cNvSpPr>
          <p:nvPr>
            <p:ph idx="1"/>
          </p:nvPr>
        </p:nvSpPr>
        <p:spPr/>
        <p:txBody>
          <a:bodyPr/>
          <a:lstStyle/>
          <a:p>
            <a:r>
              <a:rPr lang="en-GB" dirty="0">
                <a:latin typeface="Poppins" panose="00000500000000000000" pitchFamily="2" charset="0"/>
                <a:cs typeface="Poppins" panose="00000500000000000000" pitchFamily="2" charset="0"/>
              </a:rPr>
              <a:t>How is your school’s journey towards PLD / RED progressing?</a:t>
            </a:r>
          </a:p>
          <a:p>
            <a:r>
              <a:rPr lang="en-GB" dirty="0">
                <a:latin typeface="Poppins" panose="00000500000000000000" pitchFamily="2" charset="0"/>
                <a:cs typeface="Poppins" panose="00000500000000000000" pitchFamily="2" charset="0"/>
              </a:rPr>
              <a:t>Is CLM everyone’s responsibility and in all things?</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How are governors involved strategically?</a:t>
            </a:r>
          </a:p>
        </p:txBody>
      </p:sp>
    </p:spTree>
    <p:extLst>
      <p:ext uri="{BB962C8B-B14F-4D97-AF65-F5344CB8AC3E}">
        <p14:creationId xmlns:p14="http://schemas.microsoft.com/office/powerpoint/2010/main" val="2400215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CF048-92FD-C3B1-DFD3-0A904CBDD0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12754-498E-F8A4-6AFF-B1F38FE38065}"/>
              </a:ext>
            </a:extLst>
          </p:cNvPr>
          <p:cNvSpPr>
            <a:spLocks noGrp="1"/>
          </p:cNvSpPr>
          <p:nvPr>
            <p:ph type="title"/>
          </p:nvPr>
        </p:nvSpPr>
        <p:spPr/>
        <p:txBody>
          <a:bodyPr/>
          <a:lstStyle/>
          <a:p>
            <a:r>
              <a:rPr lang="en-GB" dirty="0"/>
              <a:t>KITs and HUMs</a:t>
            </a:r>
          </a:p>
        </p:txBody>
      </p:sp>
      <p:pic>
        <p:nvPicPr>
          <p:cNvPr id="7" name="Picture 6" descr="A line drawing of people looking at a computer&#10;&#10;Description automatically generated">
            <a:extLst>
              <a:ext uri="{FF2B5EF4-FFF2-40B4-BE49-F238E27FC236}">
                <a16:creationId xmlns:a16="http://schemas.microsoft.com/office/drawing/2014/main" id="{3CD2CBB5-A5C7-B4C3-A232-93959FEC4C99}"/>
              </a:ext>
            </a:extLst>
          </p:cNvPr>
          <p:cNvPicPr>
            <a:picLocks noChangeAspect="1"/>
          </p:cNvPicPr>
          <p:nvPr/>
        </p:nvPicPr>
        <p:blipFill>
          <a:blip r:embed="rId3">
            <a:extLst>
              <a:ext uri="{28A0092B-C50C-407E-A947-70E740481C1C}">
                <a14:useLocalDpi xmlns:a14="http://schemas.microsoft.com/office/drawing/2010/main" val="0"/>
              </a:ext>
            </a:extLst>
          </a:blip>
          <a:srcRect l="44733" t="13108"/>
          <a:stretch/>
        </p:blipFill>
        <p:spPr>
          <a:xfrm flipH="1">
            <a:off x="458693" y="2563906"/>
            <a:ext cx="3073398" cy="2893822"/>
          </a:xfrm>
          <a:custGeom>
            <a:avLst/>
            <a:gdLst>
              <a:gd name="connsiteX0" fmla="*/ 834976 w 3073398"/>
              <a:gd name="connsiteY0" fmla="*/ 0 h 2893822"/>
              <a:gd name="connsiteX1" fmla="*/ 3073398 w 3073398"/>
              <a:gd name="connsiteY1" fmla="*/ 0 h 2893822"/>
              <a:gd name="connsiteX2" fmla="*/ 3073398 w 3073398"/>
              <a:gd name="connsiteY2" fmla="*/ 2893822 h 2893822"/>
              <a:gd name="connsiteX3" fmla="*/ 0 w 3073398"/>
              <a:gd name="connsiteY3" fmla="*/ 2893822 h 2893822"/>
              <a:gd name="connsiteX4" fmla="*/ 0 w 3073398"/>
              <a:gd name="connsiteY4" fmla="*/ 2748073 h 2893822"/>
              <a:gd name="connsiteX5" fmla="*/ 244609 w 3073398"/>
              <a:gd name="connsiteY5" fmla="*/ 2737437 h 2893822"/>
              <a:gd name="connsiteX6" fmla="*/ 81323 w 3073398"/>
              <a:gd name="connsiteY6" fmla="*/ 1692409 h 2893822"/>
              <a:gd name="connsiteX7" fmla="*/ 146637 w 3073398"/>
              <a:gd name="connsiteY7" fmla="*/ 1616209 h 2893822"/>
              <a:gd name="connsiteX8" fmla="*/ 941294 w 3073398"/>
              <a:gd name="connsiteY8" fmla="*/ 1616209 h 2893822"/>
              <a:gd name="connsiteX9" fmla="*/ 1028380 w 3073398"/>
              <a:gd name="connsiteY9" fmla="*/ 1180780 h 2893822"/>
              <a:gd name="connsiteX10" fmla="*/ 834976 w 3073398"/>
              <a:gd name="connsiteY10" fmla="*/ 0 h 28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3398" h="2893822">
                <a:moveTo>
                  <a:pt x="834976" y="0"/>
                </a:moveTo>
                <a:lnTo>
                  <a:pt x="3073398" y="0"/>
                </a:lnTo>
                <a:lnTo>
                  <a:pt x="3073398" y="2893822"/>
                </a:lnTo>
                <a:lnTo>
                  <a:pt x="0" y="2893822"/>
                </a:lnTo>
                <a:lnTo>
                  <a:pt x="0" y="2748073"/>
                </a:lnTo>
                <a:lnTo>
                  <a:pt x="244609" y="2737437"/>
                </a:lnTo>
                <a:lnTo>
                  <a:pt x="81323" y="1692409"/>
                </a:lnTo>
                <a:lnTo>
                  <a:pt x="146637" y="1616209"/>
                </a:lnTo>
                <a:lnTo>
                  <a:pt x="941294" y="1616209"/>
                </a:lnTo>
                <a:lnTo>
                  <a:pt x="1028380" y="1180780"/>
                </a:lnTo>
                <a:lnTo>
                  <a:pt x="834976" y="0"/>
                </a:lnTo>
                <a:close/>
              </a:path>
            </a:pathLst>
          </a:custGeom>
        </p:spPr>
      </p:pic>
      <p:pic>
        <p:nvPicPr>
          <p:cNvPr id="11" name="Picture 10" descr="A group of people standing around a table&#10;&#10;Description automatically generated">
            <a:extLst>
              <a:ext uri="{FF2B5EF4-FFF2-40B4-BE49-F238E27FC236}">
                <a16:creationId xmlns:a16="http://schemas.microsoft.com/office/drawing/2014/main" id="{F4779A87-9076-4F2F-8939-A5A061D4C7FD}"/>
              </a:ext>
            </a:extLst>
          </p:cNvPr>
          <p:cNvPicPr>
            <a:picLocks noChangeAspect="1"/>
          </p:cNvPicPr>
          <p:nvPr/>
        </p:nvPicPr>
        <p:blipFill>
          <a:blip r:embed="rId4">
            <a:extLst>
              <a:ext uri="{28A0092B-C50C-407E-A947-70E740481C1C}">
                <a14:useLocalDpi xmlns:a14="http://schemas.microsoft.com/office/drawing/2010/main" val="0"/>
              </a:ext>
            </a:extLst>
          </a:blip>
          <a:srcRect l="65521" t="39074"/>
          <a:stretch/>
        </p:blipFill>
        <p:spPr>
          <a:xfrm>
            <a:off x="2848650" y="2482618"/>
            <a:ext cx="3364314" cy="3236866"/>
          </a:xfrm>
          <a:custGeom>
            <a:avLst/>
            <a:gdLst>
              <a:gd name="connsiteX0" fmla="*/ 547465 w 2460912"/>
              <a:gd name="connsiteY0" fmla="*/ 0 h 2367687"/>
              <a:gd name="connsiteX1" fmla="*/ 2460912 w 2460912"/>
              <a:gd name="connsiteY1" fmla="*/ 0 h 2367687"/>
              <a:gd name="connsiteX2" fmla="*/ 2460912 w 2460912"/>
              <a:gd name="connsiteY2" fmla="*/ 2367687 h 2367687"/>
              <a:gd name="connsiteX3" fmla="*/ 0 w 2460912"/>
              <a:gd name="connsiteY3" fmla="*/ 2367687 h 2367687"/>
              <a:gd name="connsiteX4" fmla="*/ 0 w 2460912"/>
              <a:gd name="connsiteY4" fmla="*/ 1835630 h 2367687"/>
              <a:gd name="connsiteX5" fmla="*/ 304800 w 2460912"/>
              <a:gd name="connsiteY5" fmla="*/ 1685728 h 2367687"/>
              <a:gd name="connsiteX6" fmla="*/ 462455 w 2460912"/>
              <a:gd name="connsiteY6" fmla="*/ 1738280 h 2367687"/>
              <a:gd name="connsiteX7" fmla="*/ 714704 w 2460912"/>
              <a:gd name="connsiteY7" fmla="*/ 529590 h 2367687"/>
              <a:gd name="connsiteX8" fmla="*/ 547465 w 2460912"/>
              <a:gd name="connsiteY8" fmla="*/ 0 h 236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0912" h="2367687">
                <a:moveTo>
                  <a:pt x="547465" y="0"/>
                </a:moveTo>
                <a:lnTo>
                  <a:pt x="2460912" y="0"/>
                </a:lnTo>
                <a:lnTo>
                  <a:pt x="2460912" y="2367687"/>
                </a:lnTo>
                <a:lnTo>
                  <a:pt x="0" y="2367687"/>
                </a:lnTo>
                <a:lnTo>
                  <a:pt x="0" y="1835630"/>
                </a:lnTo>
                <a:lnTo>
                  <a:pt x="304800" y="1685728"/>
                </a:lnTo>
                <a:lnTo>
                  <a:pt x="462455" y="1738280"/>
                </a:lnTo>
                <a:lnTo>
                  <a:pt x="714704" y="529590"/>
                </a:lnTo>
                <a:lnTo>
                  <a:pt x="547465" y="0"/>
                </a:lnTo>
                <a:close/>
              </a:path>
            </a:pathLst>
          </a:custGeom>
        </p:spPr>
      </p:pic>
      <p:sp>
        <p:nvSpPr>
          <p:cNvPr id="4" name="Content Placeholder 3">
            <a:extLst>
              <a:ext uri="{FF2B5EF4-FFF2-40B4-BE49-F238E27FC236}">
                <a16:creationId xmlns:a16="http://schemas.microsoft.com/office/drawing/2014/main" id="{55C6C95B-A75C-3D2A-D6ED-9B9F577CB217}"/>
              </a:ext>
            </a:extLst>
          </p:cNvPr>
          <p:cNvSpPr>
            <a:spLocks noGrp="1"/>
          </p:cNvSpPr>
          <p:nvPr>
            <p:ph sz="half" idx="2"/>
          </p:nvPr>
        </p:nvSpPr>
        <p:spPr/>
        <p:txBody>
          <a:bodyPr>
            <a:normAutofit lnSpcReduction="10000"/>
          </a:bodyPr>
          <a:lstStyle/>
          <a:p>
            <a:r>
              <a:rPr lang="en-GB" dirty="0"/>
              <a:t>Template 9.1 End of Day 1 feedback template</a:t>
            </a:r>
          </a:p>
          <a:p>
            <a:r>
              <a:rPr lang="en-GB" dirty="0"/>
              <a:t>HUMs must be distinguished from the formal discussions with the headteacher as evidence-gathering activities</a:t>
            </a:r>
          </a:p>
          <a:p>
            <a:r>
              <a:rPr lang="en-GB" dirty="0"/>
              <a:t>The lead inspector must ensure that the headteacher is always clear about which kind of meeting is taking place</a:t>
            </a:r>
          </a:p>
        </p:txBody>
      </p:sp>
    </p:spTree>
    <p:extLst>
      <p:ext uri="{BB962C8B-B14F-4D97-AF65-F5344CB8AC3E}">
        <p14:creationId xmlns:p14="http://schemas.microsoft.com/office/powerpoint/2010/main" val="238016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0518E-D7E8-A0FA-C6B4-61782066E3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30DFA-D55C-6CCE-CF7B-4168835091B6}"/>
              </a:ext>
            </a:extLst>
          </p:cNvPr>
          <p:cNvSpPr>
            <a:spLocks noGrp="1"/>
          </p:cNvSpPr>
          <p:nvPr>
            <p:ph type="title"/>
          </p:nvPr>
        </p:nvSpPr>
        <p:spPr/>
        <p:txBody>
          <a:bodyPr/>
          <a:lstStyle/>
          <a:p>
            <a:r>
              <a:rPr lang="en-GB" dirty="0"/>
              <a:t>Initial QA of team inspector EFs</a:t>
            </a:r>
          </a:p>
        </p:txBody>
      </p:sp>
      <p:sp>
        <p:nvSpPr>
          <p:cNvPr id="5" name="Content Placeholder 4">
            <a:extLst>
              <a:ext uri="{FF2B5EF4-FFF2-40B4-BE49-F238E27FC236}">
                <a16:creationId xmlns:a16="http://schemas.microsoft.com/office/drawing/2014/main" id="{710F3EFC-6F01-D464-619C-C52A47C9E4FC}"/>
              </a:ext>
            </a:extLst>
          </p:cNvPr>
          <p:cNvSpPr>
            <a:spLocks noGrp="1"/>
          </p:cNvSpPr>
          <p:nvPr>
            <p:ph sz="half" idx="1"/>
          </p:nvPr>
        </p:nvSpPr>
        <p:spPr/>
        <p:txBody>
          <a:bodyPr>
            <a:normAutofit/>
          </a:bodyPr>
          <a:lstStyle/>
          <a:p>
            <a:pPr marL="0" indent="0">
              <a:buNone/>
            </a:pPr>
            <a:r>
              <a:rPr lang="en-GB" dirty="0"/>
              <a:t>Paragraph 36:</a:t>
            </a:r>
          </a:p>
          <a:p>
            <a:pPr marL="457189" lvl="1" indent="0">
              <a:buNone/>
            </a:pPr>
            <a:r>
              <a:rPr lang="en-GB" dirty="0"/>
              <a:t>The lead inspector must quality assure the EFs of the team inspectors early in the inspection process, to ensure that they are evaluatively written and that judgements are consistent across the inspection team (see Template 7.4 – EF QA checklist for lead inspectors).</a:t>
            </a:r>
          </a:p>
        </p:txBody>
      </p:sp>
      <p:grpSp>
        <p:nvGrpSpPr>
          <p:cNvPr id="7" name="Group 6">
            <a:extLst>
              <a:ext uri="{FF2B5EF4-FFF2-40B4-BE49-F238E27FC236}">
                <a16:creationId xmlns:a16="http://schemas.microsoft.com/office/drawing/2014/main" id="{93814EA7-6280-F255-7EE0-CB8B6035AE91}"/>
              </a:ext>
            </a:extLst>
          </p:cNvPr>
          <p:cNvGrpSpPr/>
          <p:nvPr/>
        </p:nvGrpSpPr>
        <p:grpSpPr>
          <a:xfrm rot="733626">
            <a:off x="6760108" y="1621463"/>
            <a:ext cx="3869502" cy="5248746"/>
            <a:chOff x="2209800" y="-3068845"/>
            <a:chExt cx="7772400" cy="10387022"/>
          </a:xfrm>
          <a:effectLst>
            <a:outerShdw blurRad="50800" dist="38100" dir="2700000" algn="tl" rotWithShape="0">
              <a:prstClr val="black">
                <a:alpha val="40000"/>
              </a:prstClr>
            </a:outerShdw>
          </a:effectLst>
        </p:grpSpPr>
        <p:pic>
          <p:nvPicPr>
            <p:cNvPr id="8" name="Picture 7">
              <a:extLst>
                <a:ext uri="{FF2B5EF4-FFF2-40B4-BE49-F238E27FC236}">
                  <a16:creationId xmlns:a16="http://schemas.microsoft.com/office/drawing/2014/main" id="{16B30CF8-9C99-F52B-BD18-67B041F0AB92}"/>
                </a:ext>
              </a:extLst>
            </p:cNvPr>
            <p:cNvPicPr>
              <a:picLocks noChangeAspect="1"/>
            </p:cNvPicPr>
            <p:nvPr/>
          </p:nvPicPr>
          <p:blipFill>
            <a:blip r:embed="rId2"/>
            <a:stretch>
              <a:fillRect/>
            </a:stretch>
          </p:blipFill>
          <p:spPr>
            <a:xfrm>
              <a:off x="2209800" y="1576727"/>
              <a:ext cx="7772400" cy="3704546"/>
            </a:xfrm>
            <a:prstGeom prst="rect">
              <a:avLst/>
            </a:prstGeom>
          </p:spPr>
        </p:pic>
        <p:pic>
          <p:nvPicPr>
            <p:cNvPr id="9" name="Picture 8">
              <a:extLst>
                <a:ext uri="{FF2B5EF4-FFF2-40B4-BE49-F238E27FC236}">
                  <a16:creationId xmlns:a16="http://schemas.microsoft.com/office/drawing/2014/main" id="{89D47B75-4C74-66F7-2724-E34FC2754AEA}"/>
                </a:ext>
              </a:extLst>
            </p:cNvPr>
            <p:cNvPicPr>
              <a:picLocks noChangeAspect="1"/>
            </p:cNvPicPr>
            <p:nvPr/>
          </p:nvPicPr>
          <p:blipFill>
            <a:blip r:embed="rId3"/>
            <a:stretch>
              <a:fillRect/>
            </a:stretch>
          </p:blipFill>
          <p:spPr>
            <a:xfrm>
              <a:off x="2209800" y="-3068845"/>
              <a:ext cx="7772400" cy="4645572"/>
            </a:xfrm>
            <a:prstGeom prst="rect">
              <a:avLst/>
            </a:prstGeom>
          </p:spPr>
        </p:pic>
        <p:pic>
          <p:nvPicPr>
            <p:cNvPr id="10" name="Picture 9">
              <a:extLst>
                <a:ext uri="{FF2B5EF4-FFF2-40B4-BE49-F238E27FC236}">
                  <a16:creationId xmlns:a16="http://schemas.microsoft.com/office/drawing/2014/main" id="{E72AA257-C3C8-9EBE-DFA1-38C03AC01693}"/>
                </a:ext>
              </a:extLst>
            </p:cNvPr>
            <p:cNvPicPr>
              <a:picLocks noChangeAspect="1"/>
            </p:cNvPicPr>
            <p:nvPr/>
          </p:nvPicPr>
          <p:blipFill>
            <a:blip r:embed="rId4"/>
            <a:stretch>
              <a:fillRect/>
            </a:stretch>
          </p:blipFill>
          <p:spPr>
            <a:xfrm>
              <a:off x="2209800" y="5281273"/>
              <a:ext cx="7772400" cy="2036904"/>
            </a:xfrm>
            <a:prstGeom prst="rect">
              <a:avLst/>
            </a:prstGeom>
          </p:spPr>
        </p:pic>
      </p:grpSp>
    </p:spTree>
    <p:extLst>
      <p:ext uri="{BB962C8B-B14F-4D97-AF65-F5344CB8AC3E}">
        <p14:creationId xmlns:p14="http://schemas.microsoft.com/office/powerpoint/2010/main" val="274901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860E4-5615-90D2-2764-15181E0232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544228-FA0A-5C96-C1FE-BDD86585C964}"/>
              </a:ext>
            </a:extLst>
          </p:cNvPr>
          <p:cNvSpPr>
            <a:spLocks noGrp="1"/>
          </p:cNvSpPr>
          <p:nvPr>
            <p:ph type="title"/>
          </p:nvPr>
        </p:nvSpPr>
        <p:spPr/>
        <p:txBody>
          <a:bodyPr/>
          <a:lstStyle/>
          <a:p>
            <a:r>
              <a:rPr lang="en-US" dirty="0"/>
              <a:t>Writing EFs evaluatively</a:t>
            </a:r>
          </a:p>
        </p:txBody>
      </p:sp>
      <p:sp>
        <p:nvSpPr>
          <p:cNvPr id="5" name="Content Placeholder 4">
            <a:extLst>
              <a:ext uri="{FF2B5EF4-FFF2-40B4-BE49-F238E27FC236}">
                <a16:creationId xmlns:a16="http://schemas.microsoft.com/office/drawing/2014/main" id="{6BA1398F-E377-D87A-4C02-9C28F22A9B91}"/>
              </a:ext>
            </a:extLst>
          </p:cNvPr>
          <p:cNvSpPr>
            <a:spLocks noGrp="1"/>
          </p:cNvSpPr>
          <p:nvPr>
            <p:ph idx="1"/>
          </p:nvPr>
        </p:nvSpPr>
        <p:spPr/>
        <p:txBody>
          <a:bodyPr/>
          <a:lstStyle/>
          <a:p>
            <a:r>
              <a:rPr lang="en-GB" dirty="0"/>
              <a:t>Some helpful conventions:</a:t>
            </a:r>
          </a:p>
        </p:txBody>
      </p:sp>
      <p:sp>
        <p:nvSpPr>
          <p:cNvPr id="8" name="TextBox 7">
            <a:extLst>
              <a:ext uri="{FF2B5EF4-FFF2-40B4-BE49-F238E27FC236}">
                <a16:creationId xmlns:a16="http://schemas.microsoft.com/office/drawing/2014/main" id="{6BF7655A-1D15-E4BF-EE23-869767233650}"/>
              </a:ext>
            </a:extLst>
          </p:cNvPr>
          <p:cNvSpPr txBox="1"/>
          <p:nvPr/>
        </p:nvSpPr>
        <p:spPr>
          <a:xfrm>
            <a:off x="2334383" y="2884872"/>
            <a:ext cx="8638417"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82C5F"/>
                </a:solidFill>
                <a:effectLst/>
                <a:uLnTx/>
                <a:uFillTx/>
                <a:latin typeface="Open Sans" panose="020B0606030504020204" pitchFamily="34" charset="0"/>
                <a:ea typeface="Open Sans" panose="020B0606030504020204" pitchFamily="34" charset="0"/>
                <a:cs typeface="Open Sans" panose="020B0606030504020204" pitchFamily="34" charset="0"/>
              </a:rPr>
              <a:t>For example, using + and – at the beginning of sentences to indicate strengths or areas for improvement are quick to scribble and easy to identify in the text of an EF.</a:t>
            </a:r>
          </a:p>
        </p:txBody>
      </p:sp>
      <p:pic>
        <p:nvPicPr>
          <p:cNvPr id="11" name="Picture 10" descr="A purple cross on a black background&#10;&#10;Description automatically generated">
            <a:extLst>
              <a:ext uri="{FF2B5EF4-FFF2-40B4-BE49-F238E27FC236}">
                <a16:creationId xmlns:a16="http://schemas.microsoft.com/office/drawing/2014/main" id="{6797E4C2-B8C2-4160-E77E-71EA6CD34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191" y="3013443"/>
            <a:ext cx="734017" cy="776401"/>
          </a:xfrm>
          <a:prstGeom prst="rect">
            <a:avLst/>
          </a:prstGeom>
        </p:spPr>
      </p:pic>
      <p:pic>
        <p:nvPicPr>
          <p:cNvPr id="17" name="Picture 16" descr="A purple rectangular object with black background&#10;&#10;Description automatically generated">
            <a:extLst>
              <a:ext uri="{FF2B5EF4-FFF2-40B4-BE49-F238E27FC236}">
                <a16:creationId xmlns:a16="http://schemas.microsoft.com/office/drawing/2014/main" id="{9CA28245-8F84-4E0F-7195-CBB8BA362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015" y="4327466"/>
            <a:ext cx="639709" cy="178023"/>
          </a:xfrm>
          <a:prstGeom prst="rect">
            <a:avLst/>
          </a:prstGeom>
        </p:spPr>
      </p:pic>
    </p:spTree>
    <p:extLst>
      <p:ext uri="{BB962C8B-B14F-4D97-AF65-F5344CB8AC3E}">
        <p14:creationId xmlns:p14="http://schemas.microsoft.com/office/powerpoint/2010/main" val="50288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4FDE1-4BBF-A700-0D41-EEBCFEF8E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316AC-18D0-BF8C-1CFD-0DE02C0AC84A}"/>
              </a:ext>
            </a:extLst>
          </p:cNvPr>
          <p:cNvSpPr>
            <a:spLocks noGrp="1"/>
          </p:cNvSpPr>
          <p:nvPr>
            <p:ph type="title"/>
          </p:nvPr>
        </p:nvSpPr>
        <p:spPr/>
        <p:txBody>
          <a:bodyPr/>
          <a:lstStyle/>
          <a:p>
            <a:r>
              <a:rPr lang="en-US" dirty="0"/>
              <a:t>Writing EFs evaluatively</a:t>
            </a:r>
          </a:p>
        </p:txBody>
      </p:sp>
      <p:sp>
        <p:nvSpPr>
          <p:cNvPr id="5" name="Content Placeholder 4">
            <a:extLst>
              <a:ext uri="{FF2B5EF4-FFF2-40B4-BE49-F238E27FC236}">
                <a16:creationId xmlns:a16="http://schemas.microsoft.com/office/drawing/2014/main" id="{6D85018F-A6DC-081D-5F5A-0E00F7438BBA}"/>
              </a:ext>
            </a:extLst>
          </p:cNvPr>
          <p:cNvSpPr>
            <a:spLocks noGrp="1"/>
          </p:cNvSpPr>
          <p:nvPr>
            <p:ph idx="1"/>
          </p:nvPr>
        </p:nvSpPr>
        <p:spPr/>
        <p:txBody>
          <a:bodyPr/>
          <a:lstStyle/>
          <a:p>
            <a:r>
              <a:rPr lang="en-GB" dirty="0"/>
              <a:t>Some helpful conventions:</a:t>
            </a:r>
          </a:p>
        </p:txBody>
      </p:sp>
      <p:pic>
        <p:nvPicPr>
          <p:cNvPr id="4" name="Picture 3" descr="A purple line drawn on a black background&#10;&#10;Description automatically generated">
            <a:extLst>
              <a:ext uri="{FF2B5EF4-FFF2-40B4-BE49-F238E27FC236}">
                <a16:creationId xmlns:a16="http://schemas.microsoft.com/office/drawing/2014/main" id="{0394F382-D9BB-2A29-8E79-3783F21DE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9" y="2980500"/>
            <a:ext cx="2032649" cy="896999"/>
          </a:xfrm>
          <a:prstGeom prst="roundRect">
            <a:avLst/>
          </a:prstGeom>
          <a:ln>
            <a:noFill/>
          </a:ln>
        </p:spPr>
      </p:pic>
      <p:sp>
        <p:nvSpPr>
          <p:cNvPr id="3" name="TextBox 2">
            <a:extLst>
              <a:ext uri="{FF2B5EF4-FFF2-40B4-BE49-F238E27FC236}">
                <a16:creationId xmlns:a16="http://schemas.microsoft.com/office/drawing/2014/main" id="{A30A5F1F-369F-8BBF-BF8B-F8BC8E63549B}"/>
              </a:ext>
            </a:extLst>
          </p:cNvPr>
          <p:cNvSpPr txBox="1"/>
          <p:nvPr/>
        </p:nvSpPr>
        <p:spPr>
          <a:xfrm>
            <a:off x="3218854" y="2736501"/>
            <a:ext cx="775727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82C5F"/>
                </a:solidFill>
                <a:effectLst/>
                <a:uLnTx/>
                <a:uFillTx/>
                <a:latin typeface="Open Sans" panose="020B0606030504020204" pitchFamily="34" charset="0"/>
                <a:ea typeface="Open Sans" panose="020B0606030504020204" pitchFamily="34" charset="0"/>
                <a:cs typeface="Open Sans" panose="020B0606030504020204" pitchFamily="34" charset="0"/>
              </a:rPr>
              <a:t>Impact can be indicated by the use of an arrow. Using the arrow moves the evidence gatherer beyond simply recording what is seen to recording the impact this is having on the things the framework requires us to evaluate</a:t>
            </a:r>
          </a:p>
        </p:txBody>
      </p:sp>
    </p:spTree>
    <p:extLst>
      <p:ext uri="{BB962C8B-B14F-4D97-AF65-F5344CB8AC3E}">
        <p14:creationId xmlns:p14="http://schemas.microsoft.com/office/powerpoint/2010/main" val="7709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F623D-D7B5-137E-1C25-5D5D41FD0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F71DB-28CC-802E-823C-E6D222C44D2B}"/>
              </a:ext>
            </a:extLst>
          </p:cNvPr>
          <p:cNvSpPr>
            <a:spLocks noGrp="1"/>
          </p:cNvSpPr>
          <p:nvPr>
            <p:ph type="title"/>
          </p:nvPr>
        </p:nvSpPr>
        <p:spPr/>
        <p:txBody>
          <a:bodyPr/>
          <a:lstStyle/>
          <a:p>
            <a:r>
              <a:rPr lang="en-GB" dirty="0"/>
              <a:t>Trust employees</a:t>
            </a:r>
          </a:p>
        </p:txBody>
      </p:sp>
      <p:sp>
        <p:nvSpPr>
          <p:cNvPr id="3" name="Content Placeholder 2">
            <a:extLst>
              <a:ext uri="{FF2B5EF4-FFF2-40B4-BE49-F238E27FC236}">
                <a16:creationId xmlns:a16="http://schemas.microsoft.com/office/drawing/2014/main" id="{1CE667E6-8B40-91B4-4E64-A08E9F85225E}"/>
              </a:ext>
            </a:extLst>
          </p:cNvPr>
          <p:cNvSpPr>
            <a:spLocks noGrp="1"/>
          </p:cNvSpPr>
          <p:nvPr>
            <p:ph idx="1"/>
          </p:nvPr>
        </p:nvSpPr>
        <p:spPr/>
        <p:txBody>
          <a:bodyPr/>
          <a:lstStyle/>
          <a:p>
            <a:pPr marL="0" indent="0">
              <a:buNone/>
            </a:pPr>
            <a:r>
              <a:rPr lang="en-GB" sz="3200" dirty="0"/>
              <a:t>Paragraph 62:</a:t>
            </a:r>
          </a:p>
          <a:p>
            <a:pPr marL="457189" lvl="1" indent="0">
              <a:buNone/>
            </a:pPr>
            <a:r>
              <a:rPr lang="en-GB" sz="3200" dirty="0"/>
              <a:t>Trust employees who have a role in the day-to-day operational life of the school, even if they have responsibilities at other schools, should be treated as members of staff for the purpose of inspection. Other trust employees whose role is strategic and not school based (e.g. CEOs) would only be included in the strategic governance level of evidence gathering.</a:t>
            </a:r>
          </a:p>
        </p:txBody>
      </p:sp>
    </p:spTree>
    <p:extLst>
      <p:ext uri="{BB962C8B-B14F-4D97-AF65-F5344CB8AC3E}">
        <p14:creationId xmlns:p14="http://schemas.microsoft.com/office/powerpoint/2010/main" val="375519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4F689-984A-EE6E-5D74-33EFDD6687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C33399-DEC5-C906-8956-CC5AE1D04FE5}"/>
              </a:ext>
            </a:extLst>
          </p:cNvPr>
          <p:cNvSpPr>
            <a:spLocks noGrp="1"/>
          </p:cNvSpPr>
          <p:nvPr>
            <p:ph type="title"/>
          </p:nvPr>
        </p:nvSpPr>
        <p:spPr/>
        <p:txBody>
          <a:bodyPr/>
          <a:lstStyle/>
          <a:p>
            <a:r>
              <a:rPr lang="en-GB" b="1" dirty="0"/>
              <a:t>Style guide update</a:t>
            </a:r>
          </a:p>
        </p:txBody>
      </p:sp>
      <p:sp>
        <p:nvSpPr>
          <p:cNvPr id="3" name="Content Placeholder 2">
            <a:extLst>
              <a:ext uri="{FF2B5EF4-FFF2-40B4-BE49-F238E27FC236}">
                <a16:creationId xmlns:a16="http://schemas.microsoft.com/office/drawing/2014/main" id="{2A7F4561-5009-52D6-01D2-8DA3A1A36AE4}"/>
              </a:ext>
            </a:extLst>
          </p:cNvPr>
          <p:cNvSpPr>
            <a:spLocks noGrp="1"/>
          </p:cNvSpPr>
          <p:nvPr>
            <p:ph idx="1"/>
          </p:nvPr>
        </p:nvSpPr>
        <p:spPr>
          <a:xfrm>
            <a:off x="5241073" y="1825626"/>
            <a:ext cx="6492231" cy="3934375"/>
          </a:xfrm>
        </p:spPr>
        <p:txBody>
          <a:bodyPr anchor="ctr">
            <a:normAutofit lnSpcReduction="10000"/>
          </a:bodyPr>
          <a:lstStyle/>
          <a:p>
            <a:pPr marL="0" indent="0">
              <a:lnSpc>
                <a:spcPct val="100000"/>
              </a:lnSpc>
              <a:spcAft>
                <a:spcPts val="2400"/>
              </a:spcAft>
              <a:buNone/>
            </a:pPr>
            <a:r>
              <a:rPr lang="en-GB" sz="4000" dirty="0"/>
              <a:t>In early years</a:t>
            </a:r>
          </a:p>
          <a:p>
            <a:pPr marL="0" indent="0">
              <a:lnSpc>
                <a:spcPct val="100000"/>
              </a:lnSpc>
              <a:spcAft>
                <a:spcPts val="2400"/>
              </a:spcAft>
              <a:buNone/>
            </a:pPr>
            <a:r>
              <a:rPr lang="en-GB" sz="4000" dirty="0"/>
              <a:t>In the rest of primary school</a:t>
            </a:r>
          </a:p>
          <a:p>
            <a:pPr marL="0" indent="0">
              <a:lnSpc>
                <a:spcPct val="100000"/>
              </a:lnSpc>
              <a:spcAft>
                <a:spcPts val="2400"/>
              </a:spcAft>
              <a:buNone/>
            </a:pPr>
            <a:r>
              <a:rPr lang="en-GB" sz="4000" dirty="0"/>
              <a:t>In secondary school and sixth form colleges</a:t>
            </a:r>
          </a:p>
        </p:txBody>
      </p:sp>
      <p:sp>
        <p:nvSpPr>
          <p:cNvPr id="5" name="Rectangle 4">
            <a:extLst>
              <a:ext uri="{FF2B5EF4-FFF2-40B4-BE49-F238E27FC236}">
                <a16:creationId xmlns:a16="http://schemas.microsoft.com/office/drawing/2014/main" id="{244C3B51-0A5D-5054-DDBF-A1020C5C96C1}"/>
              </a:ext>
            </a:extLst>
          </p:cNvPr>
          <p:cNvSpPr/>
          <p:nvPr/>
        </p:nvSpPr>
        <p:spPr>
          <a:xfrm>
            <a:off x="852467" y="1825626"/>
            <a:ext cx="311976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Children</a:t>
            </a:r>
          </a:p>
        </p:txBody>
      </p:sp>
      <p:sp>
        <p:nvSpPr>
          <p:cNvPr id="6" name="Rectangle 5">
            <a:extLst>
              <a:ext uri="{FF2B5EF4-FFF2-40B4-BE49-F238E27FC236}">
                <a16:creationId xmlns:a16="http://schemas.microsoft.com/office/drawing/2014/main" id="{7B60B58E-0DB7-28FB-F054-4F04B65604F4}"/>
              </a:ext>
            </a:extLst>
          </p:cNvPr>
          <p:cNvSpPr/>
          <p:nvPr/>
        </p:nvSpPr>
        <p:spPr>
          <a:xfrm>
            <a:off x="1272454" y="3148452"/>
            <a:ext cx="227979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Pupils</a:t>
            </a:r>
          </a:p>
        </p:txBody>
      </p:sp>
      <p:sp>
        <p:nvSpPr>
          <p:cNvPr id="7" name="Rectangle 6">
            <a:extLst>
              <a:ext uri="{FF2B5EF4-FFF2-40B4-BE49-F238E27FC236}">
                <a16:creationId xmlns:a16="http://schemas.microsoft.com/office/drawing/2014/main" id="{9FACB81E-BDA4-E828-7821-4BD0A058DD8B}"/>
              </a:ext>
            </a:extLst>
          </p:cNvPr>
          <p:cNvSpPr/>
          <p:nvPr/>
        </p:nvSpPr>
        <p:spPr>
          <a:xfrm>
            <a:off x="777125" y="4471278"/>
            <a:ext cx="327044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Students</a:t>
            </a:r>
          </a:p>
        </p:txBody>
      </p:sp>
    </p:spTree>
    <p:extLst>
      <p:ext uri="{BB962C8B-B14F-4D97-AF65-F5344CB8AC3E}">
        <p14:creationId xmlns:p14="http://schemas.microsoft.com/office/powerpoint/2010/main" val="15713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2E37-B9DD-23F3-5680-3BC0F9CA3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449A0-749E-816D-974A-1BD095B34FA1}"/>
              </a:ext>
            </a:extLst>
          </p:cNvPr>
          <p:cNvSpPr>
            <a:spLocks noGrp="1"/>
          </p:cNvSpPr>
          <p:nvPr>
            <p:ph type="title"/>
          </p:nvPr>
        </p:nvSpPr>
        <p:spPr/>
        <p:txBody>
          <a:bodyPr/>
          <a:lstStyle/>
          <a:p>
            <a:r>
              <a:rPr lang="en-GB" b="1" dirty="0"/>
              <a:t>Style guide update</a:t>
            </a:r>
          </a:p>
        </p:txBody>
      </p:sp>
      <p:sp>
        <p:nvSpPr>
          <p:cNvPr id="3" name="Content Placeholder 2">
            <a:extLst>
              <a:ext uri="{FF2B5EF4-FFF2-40B4-BE49-F238E27FC236}">
                <a16:creationId xmlns:a16="http://schemas.microsoft.com/office/drawing/2014/main" id="{F98B950D-342F-1B14-B67B-C3473899FD3E}"/>
              </a:ext>
            </a:extLst>
          </p:cNvPr>
          <p:cNvSpPr>
            <a:spLocks noGrp="1"/>
          </p:cNvSpPr>
          <p:nvPr>
            <p:ph idx="1"/>
          </p:nvPr>
        </p:nvSpPr>
        <p:spPr>
          <a:xfrm>
            <a:off x="5241073" y="1825626"/>
            <a:ext cx="6492231" cy="3934375"/>
          </a:xfrm>
        </p:spPr>
        <p:txBody>
          <a:bodyPr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effectLst/>
                <a:latin typeface="Open Sans" pitchFamily="2" charset="0"/>
                <a:ea typeface="Calibri" panose="020F0502020204030204" pitchFamily="34" charset="0"/>
                <a:cs typeface="Arial" panose="020B0604020202020204" pitchFamily="34" charset="0"/>
              </a:rPr>
              <a:t>However, if this is contrary to the nomenclature the school itself uses, then the inspector should defer to the school’s usage in writing the report.</a:t>
            </a:r>
          </a:p>
        </p:txBody>
      </p:sp>
      <p:sp>
        <p:nvSpPr>
          <p:cNvPr id="5" name="Rectangle 4">
            <a:extLst>
              <a:ext uri="{FF2B5EF4-FFF2-40B4-BE49-F238E27FC236}">
                <a16:creationId xmlns:a16="http://schemas.microsoft.com/office/drawing/2014/main" id="{51E9FDB8-2867-49A8-BAAE-4B9CC6D265B2}"/>
              </a:ext>
            </a:extLst>
          </p:cNvPr>
          <p:cNvSpPr/>
          <p:nvPr/>
        </p:nvSpPr>
        <p:spPr>
          <a:xfrm>
            <a:off x="852467" y="1825626"/>
            <a:ext cx="3119765"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Children</a:t>
            </a:r>
          </a:p>
        </p:txBody>
      </p:sp>
      <p:sp>
        <p:nvSpPr>
          <p:cNvPr id="6" name="Rectangle 5">
            <a:extLst>
              <a:ext uri="{FF2B5EF4-FFF2-40B4-BE49-F238E27FC236}">
                <a16:creationId xmlns:a16="http://schemas.microsoft.com/office/drawing/2014/main" id="{5D61A075-C78D-0C4D-801F-644713AB2EE8}"/>
              </a:ext>
            </a:extLst>
          </p:cNvPr>
          <p:cNvSpPr/>
          <p:nvPr/>
        </p:nvSpPr>
        <p:spPr>
          <a:xfrm>
            <a:off x="1272454" y="3148452"/>
            <a:ext cx="227979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Pupils</a:t>
            </a:r>
          </a:p>
        </p:txBody>
      </p:sp>
      <p:sp>
        <p:nvSpPr>
          <p:cNvPr id="7" name="Rectangle 6">
            <a:extLst>
              <a:ext uri="{FF2B5EF4-FFF2-40B4-BE49-F238E27FC236}">
                <a16:creationId xmlns:a16="http://schemas.microsoft.com/office/drawing/2014/main" id="{0943ACF4-0056-29A7-DDC8-9E06E1A8B5C4}"/>
              </a:ext>
            </a:extLst>
          </p:cNvPr>
          <p:cNvSpPr/>
          <p:nvPr/>
        </p:nvSpPr>
        <p:spPr>
          <a:xfrm>
            <a:off x="777125" y="4471278"/>
            <a:ext cx="327044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22225">
                  <a:solidFill>
                    <a:srgbClr val="582C5F"/>
                  </a:solidFill>
                  <a:prstDash val="solid"/>
                </a:ln>
                <a:solidFill>
                  <a:srgbClr val="582C5F">
                    <a:lumMod val="40000"/>
                    <a:lumOff val="60000"/>
                  </a:srgbClr>
                </a:solidFill>
                <a:effectLst/>
                <a:uLnTx/>
                <a:uFillTx/>
                <a:latin typeface="Open Sans"/>
                <a:ea typeface="+mn-ea"/>
                <a:cs typeface="+mn-cs"/>
              </a:rPr>
              <a:t>Students</a:t>
            </a:r>
          </a:p>
        </p:txBody>
      </p:sp>
    </p:spTree>
    <p:extLst>
      <p:ext uri="{BB962C8B-B14F-4D97-AF65-F5344CB8AC3E}">
        <p14:creationId xmlns:p14="http://schemas.microsoft.com/office/powerpoint/2010/main" val="162089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F4BD-A559-2483-4D6D-DEAA26CF5378}"/>
              </a:ext>
            </a:extLst>
          </p:cNvPr>
          <p:cNvSpPr>
            <a:spLocks noGrp="1"/>
          </p:cNvSpPr>
          <p:nvPr>
            <p:ph type="title"/>
          </p:nvPr>
        </p:nvSpPr>
        <p:spPr/>
        <p:txBody>
          <a:bodyPr/>
          <a:lstStyle/>
          <a:p>
            <a:r>
              <a:rPr lang="en-GB" b="1" dirty="0">
                <a:latin typeface="Poppins" panose="00000500000000000000" pitchFamily="2" charset="0"/>
                <a:cs typeface="Poppins" panose="00000500000000000000" pitchFamily="2" charset="0"/>
              </a:rPr>
              <a:t>Live QA &amp; Data Pack</a:t>
            </a:r>
          </a:p>
        </p:txBody>
      </p:sp>
      <p:sp>
        <p:nvSpPr>
          <p:cNvPr id="3" name="Content Placeholder 2">
            <a:extLst>
              <a:ext uri="{FF2B5EF4-FFF2-40B4-BE49-F238E27FC236}">
                <a16:creationId xmlns:a16="http://schemas.microsoft.com/office/drawing/2014/main" id="{D5F8EB0A-B75E-F19A-A93A-B12E37C8F9C7}"/>
              </a:ext>
            </a:extLst>
          </p:cNvPr>
          <p:cNvSpPr>
            <a:spLocks noGrp="1"/>
          </p:cNvSpPr>
          <p:nvPr>
            <p:ph idx="1"/>
          </p:nvPr>
        </p:nvSpPr>
        <p:spPr/>
        <p:txBody>
          <a:bodyPr/>
          <a:lstStyle/>
          <a:p>
            <a:r>
              <a:rPr lang="en-GB" dirty="0">
                <a:latin typeface="Poppins" panose="00000500000000000000" pitchFamily="2" charset="0"/>
                <a:cs typeface="Poppins" panose="00000500000000000000" pitchFamily="2" charset="0"/>
              </a:rPr>
              <a:t>CPDF</a:t>
            </a:r>
          </a:p>
          <a:p>
            <a:r>
              <a:rPr lang="en-GB" dirty="0">
                <a:latin typeface="Poppins" panose="00000500000000000000" pitchFamily="2" charset="0"/>
                <a:cs typeface="Poppins" panose="00000500000000000000" pitchFamily="2" charset="0"/>
              </a:rPr>
              <a:t>Previous inspections including S48 &amp; Ofsted</a:t>
            </a:r>
          </a:p>
          <a:p>
            <a:r>
              <a:rPr lang="en-GB" dirty="0">
                <a:latin typeface="Poppins" panose="00000500000000000000" pitchFamily="2" charset="0"/>
                <a:cs typeface="Poppins" panose="00000500000000000000" pitchFamily="2" charset="0"/>
              </a:rPr>
              <a:t>FFT Aspire</a:t>
            </a: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Live &amp; National QA</a:t>
            </a:r>
          </a:p>
          <a:p>
            <a:pPr marL="0" indent="0">
              <a:buNone/>
            </a:pPr>
            <a:endParaRPr lang="en-GB" dirty="0"/>
          </a:p>
        </p:txBody>
      </p:sp>
    </p:spTree>
    <p:extLst>
      <p:ext uri="{BB962C8B-B14F-4D97-AF65-F5344CB8AC3E}">
        <p14:creationId xmlns:p14="http://schemas.microsoft.com/office/powerpoint/2010/main" val="57933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68CE1-75E4-7124-2228-F11A25A0F337}"/>
              </a:ext>
            </a:extLst>
          </p:cNvPr>
          <p:cNvSpPr>
            <a:spLocks noGrp="1"/>
          </p:cNvSpPr>
          <p:nvPr>
            <p:ph type="title"/>
          </p:nvPr>
        </p:nvSpPr>
        <p:spPr>
          <a:xfrm>
            <a:off x="838200" y="365126"/>
            <a:ext cx="10515600" cy="987858"/>
          </a:xfrm>
        </p:spPr>
        <p:txBody>
          <a:bodyPr>
            <a:normAutofit fontScale="90000"/>
          </a:bodyPr>
          <a:lstStyle/>
          <a:p>
            <a:br>
              <a:rPr lang="en-GB" dirty="0">
                <a:latin typeface="Poppins" panose="00000500000000000000" pitchFamily="2" charset="0"/>
                <a:cs typeface="Poppins" panose="00000500000000000000" pitchFamily="2" charset="0"/>
              </a:rPr>
            </a:br>
            <a:r>
              <a:rPr lang="en-GB" dirty="0">
                <a:latin typeface="Poppins" panose="00000500000000000000" pitchFamily="2" charset="0"/>
                <a:cs typeface="Poppins" panose="00000500000000000000" pitchFamily="2" charset="0"/>
              </a:rPr>
              <a:t>CSI window clarification</a:t>
            </a:r>
            <a:br>
              <a:rPr lang="en-GB" dirty="0"/>
            </a:br>
            <a:endParaRPr lang="en-GB" dirty="0"/>
          </a:p>
        </p:txBody>
      </p:sp>
      <p:sp>
        <p:nvSpPr>
          <p:cNvPr id="4" name="Content Placeholder 3">
            <a:extLst>
              <a:ext uri="{FF2B5EF4-FFF2-40B4-BE49-F238E27FC236}">
                <a16:creationId xmlns:a16="http://schemas.microsoft.com/office/drawing/2014/main" id="{633D6F3C-6881-2F6E-5CFE-875E43C7341A}"/>
              </a:ext>
            </a:extLst>
          </p:cNvPr>
          <p:cNvSpPr>
            <a:spLocks noGrp="1"/>
          </p:cNvSpPr>
          <p:nvPr>
            <p:ph idx="1"/>
          </p:nvPr>
        </p:nvSpPr>
        <p:spPr>
          <a:xfrm>
            <a:off x="838200" y="1352983"/>
            <a:ext cx="10515600" cy="4351338"/>
          </a:xfrm>
        </p:spPr>
        <p:txBody>
          <a:bodyPr>
            <a:normAutofit/>
          </a:bodyPr>
          <a:lstStyle/>
          <a:p>
            <a:pPr marL="0" indent="0">
              <a:buNone/>
            </a:pPr>
            <a:r>
              <a:rPr lang="en-GB" b="1" dirty="0">
                <a:latin typeface="Poppins" panose="00000500000000000000" pitchFamily="2" charset="0"/>
                <a:cs typeface="Poppins" panose="00000500000000000000" pitchFamily="2" charset="0"/>
              </a:rPr>
              <a:t>The term is not prescribed</a:t>
            </a:r>
          </a:p>
          <a:p>
            <a:r>
              <a:rPr lang="en-GB" dirty="0">
                <a:latin typeface="Poppins" panose="00000500000000000000" pitchFamily="2" charset="0"/>
                <a:cs typeface="Poppins" panose="00000500000000000000" pitchFamily="2" charset="0"/>
              </a:rPr>
              <a:t>Pre pandemic – 8 year &amp; 5 year cycles</a:t>
            </a: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Post pandemic – 5 year &amp; 3 year cycles</a:t>
            </a:r>
          </a:p>
          <a:p>
            <a:endParaRPr lang="en-GB" dirty="0"/>
          </a:p>
        </p:txBody>
      </p:sp>
      <p:graphicFrame>
        <p:nvGraphicFramePr>
          <p:cNvPr id="6" name="Table 5">
            <a:extLst>
              <a:ext uri="{FF2B5EF4-FFF2-40B4-BE49-F238E27FC236}">
                <a16:creationId xmlns:a16="http://schemas.microsoft.com/office/drawing/2014/main" id="{2D7C26A9-2833-8C72-A6D7-73C34719D305}"/>
              </a:ext>
            </a:extLst>
          </p:cNvPr>
          <p:cNvGraphicFramePr>
            <a:graphicFrameLocks noGrp="1"/>
          </p:cNvGraphicFramePr>
          <p:nvPr/>
        </p:nvGraphicFramePr>
        <p:xfrm>
          <a:off x="1117599" y="2536891"/>
          <a:ext cx="8127999" cy="2026920"/>
        </p:xfrm>
        <a:graphic>
          <a:graphicData uri="http://schemas.openxmlformats.org/drawingml/2006/table">
            <a:tbl>
              <a:tblPr firstRow="1" bandRow="1">
                <a:tableStyleId>{616DA210-FB5B-4158-B5E0-FEB733F419BA}</a:tableStyleId>
              </a:tblPr>
              <a:tblGrid>
                <a:gridCol w="2709333">
                  <a:extLst>
                    <a:ext uri="{9D8B030D-6E8A-4147-A177-3AD203B41FA5}">
                      <a16:colId xmlns:a16="http://schemas.microsoft.com/office/drawing/2014/main" val="2274202865"/>
                    </a:ext>
                  </a:extLst>
                </a:gridCol>
                <a:gridCol w="2709333">
                  <a:extLst>
                    <a:ext uri="{9D8B030D-6E8A-4147-A177-3AD203B41FA5}">
                      <a16:colId xmlns:a16="http://schemas.microsoft.com/office/drawing/2014/main" val="1766824785"/>
                    </a:ext>
                  </a:extLst>
                </a:gridCol>
                <a:gridCol w="2709333">
                  <a:extLst>
                    <a:ext uri="{9D8B030D-6E8A-4147-A177-3AD203B41FA5}">
                      <a16:colId xmlns:a16="http://schemas.microsoft.com/office/drawing/2014/main" val="220284384"/>
                    </a:ext>
                  </a:extLst>
                </a:gridCol>
              </a:tblGrid>
              <a:tr h="370840">
                <a:tc>
                  <a:txBody>
                    <a:bodyPr/>
                    <a:lstStyle/>
                    <a:p>
                      <a:r>
                        <a:rPr lang="en-GB" dirty="0">
                          <a:latin typeface="Poppins" panose="00000500000000000000" pitchFamily="2" charset="0"/>
                          <a:cs typeface="Poppins" panose="00000500000000000000" pitchFamily="2" charset="0"/>
                        </a:rPr>
                        <a:t>Last inspection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2016-2017</a:t>
                      </a:r>
                    </a:p>
                  </a:txBody>
                  <a:tcPr/>
                </a:tc>
                <a:tc>
                  <a:txBody>
                    <a:bodyPr/>
                    <a:lstStyle/>
                    <a:p>
                      <a:r>
                        <a:rPr lang="en-GB" dirty="0">
                          <a:latin typeface="Poppins" panose="00000500000000000000" pitchFamily="2" charset="0"/>
                          <a:cs typeface="Poppins" panose="00000500000000000000" pitchFamily="2" charset="0"/>
                        </a:rPr>
                        <a:t>Good or better</a:t>
                      </a:r>
                    </a:p>
                    <a:p>
                      <a:endParaRPr lang="en-GB" dirty="0">
                        <a:latin typeface="Poppins" panose="00000500000000000000" pitchFamily="2" charset="0"/>
                        <a:cs typeface="Poppins" panose="00000500000000000000" pitchFamily="2" charset="0"/>
                      </a:endParaRPr>
                    </a:p>
                    <a:p>
                      <a:r>
                        <a:rPr lang="en-GB" dirty="0">
                          <a:solidFill>
                            <a:srgbClr val="990000"/>
                          </a:solidFill>
                          <a:latin typeface="Poppins" panose="00000500000000000000" pitchFamily="2" charset="0"/>
                          <a:cs typeface="Poppins" panose="00000500000000000000" pitchFamily="2" charset="0"/>
                        </a:rPr>
                        <a:t>2024-2025</a:t>
                      </a:r>
                    </a:p>
                  </a:txBody>
                  <a:tcPr/>
                </a:tc>
                <a:tc>
                  <a:txBody>
                    <a:bodyPr/>
                    <a:lstStyle/>
                    <a:p>
                      <a:r>
                        <a:rPr lang="en-GB" dirty="0">
                          <a:latin typeface="Poppins" panose="00000500000000000000" pitchFamily="2" charset="0"/>
                          <a:cs typeface="Poppins" panose="00000500000000000000" pitchFamily="2" charset="0"/>
                        </a:rPr>
                        <a:t>Requires Improvement</a:t>
                      </a:r>
                    </a:p>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036316151"/>
                  </a:ext>
                </a:extLst>
              </a:tr>
              <a:tr h="370840">
                <a:tc>
                  <a:txBody>
                    <a:bodyPr/>
                    <a:lstStyle/>
                    <a:p>
                      <a:r>
                        <a:rPr lang="en-GB" dirty="0">
                          <a:latin typeface="Poppins" panose="00000500000000000000" pitchFamily="2" charset="0"/>
                          <a:cs typeface="Poppins" panose="00000500000000000000" pitchFamily="2" charset="0"/>
                        </a:rPr>
                        <a:t>2017-2018</a:t>
                      </a:r>
                    </a:p>
                  </a:txBody>
                  <a:tcPr/>
                </a:tc>
                <a:tc>
                  <a:txBody>
                    <a:bodyPr/>
                    <a:lstStyle/>
                    <a:p>
                      <a:r>
                        <a:rPr lang="en-GB" dirty="0">
                          <a:latin typeface="Poppins" panose="00000500000000000000" pitchFamily="2" charset="0"/>
                          <a:cs typeface="Poppins" panose="00000500000000000000" pitchFamily="2" charset="0"/>
                        </a:rPr>
                        <a:t>2025-2026</a:t>
                      </a:r>
                    </a:p>
                  </a:txBody>
                  <a:tcPr/>
                </a:tc>
                <a:tc>
                  <a:txBody>
                    <a:bodyPr/>
                    <a:lstStyle/>
                    <a:p>
                      <a:endParaRPr lang="en-GB"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4151740779"/>
                  </a:ext>
                </a:extLst>
              </a:tr>
              <a:tr h="370840">
                <a:tc>
                  <a:txBody>
                    <a:bodyPr/>
                    <a:lstStyle/>
                    <a:p>
                      <a:r>
                        <a:rPr lang="en-GB" dirty="0">
                          <a:latin typeface="Poppins" panose="00000500000000000000" pitchFamily="2" charset="0"/>
                          <a:cs typeface="Poppins" panose="00000500000000000000" pitchFamily="2" charset="0"/>
                        </a:rPr>
                        <a:t>2018-2019</a:t>
                      </a:r>
                    </a:p>
                  </a:txBody>
                  <a:tcPr/>
                </a:tc>
                <a:tc>
                  <a:txBody>
                    <a:bodyPr/>
                    <a:lstStyle/>
                    <a:p>
                      <a:r>
                        <a:rPr lang="en-GB" dirty="0">
                          <a:latin typeface="Poppins" panose="00000500000000000000" pitchFamily="2" charset="0"/>
                          <a:cs typeface="Poppins" panose="00000500000000000000" pitchFamily="2" charset="0"/>
                        </a:rPr>
                        <a:t>2026-2027</a:t>
                      </a:r>
                    </a:p>
                  </a:txBody>
                  <a:tcPr/>
                </a:tc>
                <a:tc>
                  <a:txBody>
                    <a:bodyPr/>
                    <a:lstStyle/>
                    <a:p>
                      <a:endParaRPr lang="en-GB">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432730971"/>
                  </a:ext>
                </a:extLst>
              </a:tr>
              <a:tr h="370840">
                <a:tc>
                  <a:txBody>
                    <a:bodyPr/>
                    <a:lstStyle/>
                    <a:p>
                      <a:r>
                        <a:rPr lang="en-GB" dirty="0">
                          <a:latin typeface="Poppins" panose="00000500000000000000" pitchFamily="2" charset="0"/>
                          <a:cs typeface="Poppins" panose="00000500000000000000" pitchFamily="2" charset="0"/>
                        </a:rPr>
                        <a:t>2019-2020</a:t>
                      </a:r>
                    </a:p>
                  </a:txBody>
                  <a:tcPr/>
                </a:tc>
                <a:tc>
                  <a:txBody>
                    <a:bodyPr/>
                    <a:lstStyle/>
                    <a:p>
                      <a:r>
                        <a:rPr lang="en-GB" dirty="0">
                          <a:latin typeface="Poppins" panose="00000500000000000000" pitchFamily="2" charset="0"/>
                          <a:cs typeface="Poppins" panose="00000500000000000000" pitchFamily="2" charset="0"/>
                        </a:rPr>
                        <a:t>2027-2028</a:t>
                      </a:r>
                    </a:p>
                  </a:txBody>
                  <a:tcPr/>
                </a:tc>
                <a:tc>
                  <a:txBody>
                    <a:bodyPr/>
                    <a:lstStyle/>
                    <a:p>
                      <a:r>
                        <a:rPr lang="en-GB" b="1" dirty="0">
                          <a:solidFill>
                            <a:srgbClr val="990000"/>
                          </a:solidFill>
                          <a:latin typeface="Poppins" panose="00000500000000000000" pitchFamily="2" charset="0"/>
                          <a:cs typeface="Poppins" panose="00000500000000000000" pitchFamily="2" charset="0"/>
                        </a:rPr>
                        <a:t>2024-2025</a:t>
                      </a:r>
                    </a:p>
                  </a:txBody>
                  <a:tcPr/>
                </a:tc>
                <a:extLst>
                  <a:ext uri="{0D108BD9-81ED-4DB2-BD59-A6C34878D82A}">
                    <a16:rowId xmlns:a16="http://schemas.microsoft.com/office/drawing/2014/main" val="1912192575"/>
                  </a:ext>
                </a:extLst>
              </a:tr>
            </a:tbl>
          </a:graphicData>
        </a:graphic>
      </p:graphicFrame>
    </p:spTree>
    <p:extLst>
      <p:ext uri="{BB962C8B-B14F-4D97-AF65-F5344CB8AC3E}">
        <p14:creationId xmlns:p14="http://schemas.microsoft.com/office/powerpoint/2010/main" val="613696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47C9E-0A28-82AB-35E9-F96E4D48AAC2}"/>
              </a:ext>
            </a:extLst>
          </p:cNvPr>
          <p:cNvSpPr>
            <a:spLocks noGrp="1"/>
          </p:cNvSpPr>
          <p:nvPr>
            <p:ph idx="1"/>
          </p:nvPr>
        </p:nvSpPr>
        <p:spPr>
          <a:xfrm>
            <a:off x="655320" y="840658"/>
            <a:ext cx="5562600" cy="4879105"/>
          </a:xfrm>
        </p:spPr>
        <p:txBody>
          <a:bodyPr>
            <a:normAutofit fontScale="85000" lnSpcReduction="10000"/>
          </a:bodyPr>
          <a:lstStyle/>
          <a:p>
            <a:pPr marL="0" indent="0">
              <a:buNone/>
            </a:pPr>
            <a:r>
              <a:rPr lang="en-GB" b="1" dirty="0">
                <a:latin typeface="Poppins" panose="00000500000000000000" pitchFamily="2" charset="0"/>
                <a:cs typeface="Poppins" panose="00000500000000000000" pitchFamily="2" charset="0"/>
              </a:rPr>
              <a:t>Framework updates:</a:t>
            </a:r>
          </a:p>
          <a:p>
            <a:pPr marL="0" indent="0">
              <a:buNone/>
            </a:pPr>
            <a:r>
              <a:rPr kumimoji="0" lang="en-GB" sz="48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Key updates</a:t>
            </a:r>
            <a:br>
              <a:rPr kumimoji="0" lang="en-GB" sz="48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br>
            <a:r>
              <a:rPr kumimoji="0" lang="en-GB" sz="28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September 2024, v3.1</a:t>
            </a:r>
            <a:endParaRPr lang="en-GB" dirty="0">
              <a:latin typeface="Poppins" panose="00000500000000000000" pitchFamily="2" charset="0"/>
              <a:cs typeface="Poppins" panose="00000500000000000000" pitchFamily="2" charset="0"/>
            </a:endParaRPr>
          </a:p>
          <a:p>
            <a:endParaRPr lang="en-GB" dirty="0">
              <a:latin typeface="Poppins" panose="00000500000000000000" pitchFamily="2" charset="0"/>
              <a:cs typeface="Poppins" panose="00000500000000000000" pitchFamily="2" charset="0"/>
            </a:endParaRPr>
          </a:p>
          <a:p>
            <a:pPr>
              <a:lnSpc>
                <a:spcPct val="120000"/>
              </a:lnSpc>
            </a:pPr>
            <a:r>
              <a:rPr lang="en-GB" dirty="0">
                <a:latin typeface="Poppins" panose="00000500000000000000" pitchFamily="2" charset="0"/>
                <a:cs typeface="Poppins" panose="00000500000000000000" pitchFamily="2" charset="0"/>
              </a:rPr>
              <a:t>Update to safeguarding procedures for inspectors who witness and incident or receive a disclosure – follow school policy, complete CSI Safeguarding Disclosure/Incident Form and inform CSI coordinator.</a:t>
            </a:r>
          </a:p>
          <a:p>
            <a:pPr marL="0" indent="0">
              <a:buNone/>
            </a:pPr>
            <a:endParaRPr lang="en-GB" dirty="0">
              <a:latin typeface="Poppins" panose="00000500000000000000" pitchFamily="2" charset="0"/>
              <a:cs typeface="Poppins" panose="00000500000000000000" pitchFamily="2" charset="0"/>
            </a:endParaRPr>
          </a:p>
        </p:txBody>
      </p:sp>
      <p:pic>
        <p:nvPicPr>
          <p:cNvPr id="6" name="Picture 5">
            <a:extLst>
              <a:ext uri="{FF2B5EF4-FFF2-40B4-BE49-F238E27FC236}">
                <a16:creationId xmlns:a16="http://schemas.microsoft.com/office/drawing/2014/main" id="{EF373829-551F-1E20-C224-639503FF48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22340" y="679037"/>
            <a:ext cx="3932100" cy="5499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764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C2FEB-E217-9044-4BFA-E75E5FF8FE09}"/>
              </a:ext>
            </a:extLst>
          </p:cNvPr>
          <p:cNvSpPr>
            <a:spLocks noGrp="1"/>
          </p:cNvSpPr>
          <p:nvPr>
            <p:ph type="title"/>
          </p:nvPr>
        </p:nvSpPr>
        <p:spPr/>
        <p:txBody>
          <a:bodyPr/>
          <a:lstStyle/>
          <a:p>
            <a:r>
              <a:rPr lang="en-GB" dirty="0"/>
              <a:t>Confidentiality</a:t>
            </a:r>
          </a:p>
        </p:txBody>
      </p:sp>
      <p:sp>
        <p:nvSpPr>
          <p:cNvPr id="3" name="Content Placeholder 2">
            <a:extLst>
              <a:ext uri="{FF2B5EF4-FFF2-40B4-BE49-F238E27FC236}">
                <a16:creationId xmlns:a16="http://schemas.microsoft.com/office/drawing/2014/main" id="{8AD59BD0-8655-62DC-5609-5CD351790C38}"/>
              </a:ext>
            </a:extLst>
          </p:cNvPr>
          <p:cNvSpPr>
            <a:spLocks noGrp="1"/>
          </p:cNvSpPr>
          <p:nvPr>
            <p:ph idx="1"/>
          </p:nvPr>
        </p:nvSpPr>
        <p:spPr/>
        <p:txBody>
          <a:bodyPr/>
          <a:lstStyle/>
          <a:p>
            <a:pPr marL="0" indent="0">
              <a:buNone/>
            </a:pPr>
            <a:r>
              <a:rPr lang="en-GB" dirty="0"/>
              <a:t>Paragraph 66:</a:t>
            </a:r>
          </a:p>
          <a:p>
            <a:pPr marL="0" indent="0">
              <a:buNone/>
            </a:pPr>
            <a:r>
              <a:rPr lang="en-GB" dirty="0"/>
              <a:t>…school leaders may also share inspection outcomes, in confidence, with others who are not involved with the school. This may include leaders’ colleagues, family members, medical advisers and/or their wider support group. However, the information should not be made public or shared with parents.</a:t>
            </a:r>
          </a:p>
        </p:txBody>
      </p:sp>
    </p:spTree>
    <p:extLst>
      <p:ext uri="{BB962C8B-B14F-4D97-AF65-F5344CB8AC3E}">
        <p14:creationId xmlns:p14="http://schemas.microsoft.com/office/powerpoint/2010/main" val="8226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0272-503A-6902-E00A-0CD24598D5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B2CE9-F65B-6581-86C5-8BCF97CE8D8C}"/>
              </a:ext>
            </a:extLst>
          </p:cNvPr>
          <p:cNvSpPr>
            <a:spLocks noGrp="1"/>
          </p:cNvSpPr>
          <p:nvPr>
            <p:ph type="title"/>
          </p:nvPr>
        </p:nvSpPr>
        <p:spPr/>
        <p:txBody>
          <a:bodyPr/>
          <a:lstStyle/>
          <a:p>
            <a:r>
              <a:rPr lang="en-GB" dirty="0"/>
              <a:t>Inspection window</a:t>
            </a:r>
          </a:p>
        </p:txBody>
      </p:sp>
      <p:sp>
        <p:nvSpPr>
          <p:cNvPr id="3" name="Content Placeholder 2">
            <a:extLst>
              <a:ext uri="{FF2B5EF4-FFF2-40B4-BE49-F238E27FC236}">
                <a16:creationId xmlns:a16="http://schemas.microsoft.com/office/drawing/2014/main" id="{1D8D6A7E-BC6A-573E-9280-C8D4E6D44530}"/>
              </a:ext>
            </a:extLst>
          </p:cNvPr>
          <p:cNvSpPr>
            <a:spLocks noGrp="1"/>
          </p:cNvSpPr>
          <p:nvPr>
            <p:ph idx="1"/>
          </p:nvPr>
        </p:nvSpPr>
        <p:spPr>
          <a:xfrm>
            <a:off x="5555675" y="1825626"/>
            <a:ext cx="5089700" cy="3934375"/>
          </a:xfrm>
        </p:spPr>
        <p:txBody>
          <a:bodyPr/>
          <a:lstStyle/>
          <a:p>
            <a:pPr marL="0" indent="0">
              <a:buNone/>
            </a:pPr>
            <a:r>
              <a:rPr lang="en-GB" dirty="0"/>
              <a:t>No inspections scheduled:</a:t>
            </a:r>
          </a:p>
          <a:p>
            <a:r>
              <a:rPr lang="en-GB" dirty="0"/>
              <a:t>First two full working weeks of the Autumn term</a:t>
            </a:r>
          </a:p>
          <a:p>
            <a:r>
              <a:rPr lang="en-GB" dirty="0"/>
              <a:t>The first full working week of the spring term</a:t>
            </a:r>
          </a:p>
          <a:p>
            <a:r>
              <a:rPr lang="en-GB" dirty="0"/>
              <a:t>The last </a:t>
            </a:r>
            <a:r>
              <a:rPr lang="en-GB" b="1" dirty="0"/>
              <a:t>full</a:t>
            </a:r>
            <a:r>
              <a:rPr lang="en-GB" dirty="0"/>
              <a:t> working week of the summer term</a:t>
            </a:r>
          </a:p>
        </p:txBody>
      </p:sp>
      <p:pic>
        <p:nvPicPr>
          <p:cNvPr id="5" name="Picture 4" descr="A calendar with a spiral bound page&#10;&#10;Description automatically generated">
            <a:extLst>
              <a:ext uri="{FF2B5EF4-FFF2-40B4-BE49-F238E27FC236}">
                <a16:creationId xmlns:a16="http://schemas.microsoft.com/office/drawing/2014/main" id="{D7E889D8-97E1-5516-26D8-8CFB39166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3245"/>
            <a:ext cx="5555675" cy="4166756"/>
          </a:xfrm>
          <a:prstGeom prst="rect">
            <a:avLst/>
          </a:prstGeom>
        </p:spPr>
      </p:pic>
    </p:spTree>
    <p:extLst>
      <p:ext uri="{BB962C8B-B14F-4D97-AF65-F5344CB8AC3E}">
        <p14:creationId xmlns:p14="http://schemas.microsoft.com/office/powerpoint/2010/main" val="44994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80F3D-FB98-5F7E-B16D-ADE4B6BBA7B6}"/>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83995B87-E9B5-51CB-4887-483E7969626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989759" y="1670066"/>
            <a:ext cx="3149600" cy="2576945"/>
          </a:xfrm>
          <a:prstGeom prst="rect">
            <a:avLst/>
          </a:prstGeom>
        </p:spPr>
      </p:pic>
      <p:sp>
        <p:nvSpPr>
          <p:cNvPr id="2" name="Title 1">
            <a:extLst>
              <a:ext uri="{FF2B5EF4-FFF2-40B4-BE49-F238E27FC236}">
                <a16:creationId xmlns:a16="http://schemas.microsoft.com/office/drawing/2014/main" id="{C3D6994C-AACB-01D2-8818-5E3681200D9B}"/>
              </a:ext>
            </a:extLst>
          </p:cNvPr>
          <p:cNvSpPr>
            <a:spLocks noGrp="1"/>
          </p:cNvSpPr>
          <p:nvPr>
            <p:ph type="title"/>
          </p:nvPr>
        </p:nvSpPr>
        <p:spPr/>
        <p:txBody>
          <a:bodyPr/>
          <a:lstStyle/>
          <a:p>
            <a:r>
              <a:rPr lang="en-GB" dirty="0"/>
              <a:t>Initial meeting with the headteacher</a:t>
            </a:r>
          </a:p>
        </p:txBody>
      </p:sp>
      <p:sp>
        <p:nvSpPr>
          <p:cNvPr id="4" name="AutoShape 2">
            <a:extLst>
              <a:ext uri="{FF2B5EF4-FFF2-40B4-BE49-F238E27FC236}">
                <a16:creationId xmlns:a16="http://schemas.microsoft.com/office/drawing/2014/main" id="{18F9A425-532F-A57F-0B16-2B7ACC6BD14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Open Sans"/>
              <a:ea typeface="+mn-ea"/>
              <a:cs typeface="+mn-cs"/>
            </a:endParaRPr>
          </a:p>
        </p:txBody>
      </p:sp>
      <p:sp>
        <p:nvSpPr>
          <p:cNvPr id="12" name="Content Placeholder 11">
            <a:extLst>
              <a:ext uri="{FF2B5EF4-FFF2-40B4-BE49-F238E27FC236}">
                <a16:creationId xmlns:a16="http://schemas.microsoft.com/office/drawing/2014/main" id="{52E1ED9C-041F-F8FD-6F5A-DD3C80CDA44A}"/>
              </a:ext>
            </a:extLst>
          </p:cNvPr>
          <p:cNvSpPr>
            <a:spLocks noGrp="1"/>
          </p:cNvSpPr>
          <p:nvPr>
            <p:ph idx="1"/>
          </p:nvPr>
        </p:nvSpPr>
        <p:spPr>
          <a:xfrm>
            <a:off x="458693" y="1825626"/>
            <a:ext cx="3833389" cy="3934375"/>
          </a:xfrm>
        </p:spPr>
        <p:txBody>
          <a:bodyPr>
            <a:normAutofit lnSpcReduction="10000"/>
          </a:bodyPr>
          <a:lstStyle/>
          <a:p>
            <a:pPr marL="0" indent="0">
              <a:buNone/>
            </a:pPr>
            <a:r>
              <a:rPr lang="en-GB" dirty="0"/>
              <a:t>Paragraph 17:</a:t>
            </a:r>
          </a:p>
          <a:p>
            <a:pPr marL="0" indent="0">
              <a:buNone/>
            </a:pPr>
            <a:r>
              <a:rPr lang="en-GB" dirty="0"/>
              <a:t>A convenient time for the lead and headteacher to speak at length should be established at this point. This longer conversation can be a </a:t>
            </a:r>
            <a:r>
              <a:rPr lang="en-GB" dirty="0" err="1"/>
              <a:t>phonecall</a:t>
            </a:r>
            <a:r>
              <a:rPr lang="en-GB" dirty="0"/>
              <a:t> or an online video call</a:t>
            </a:r>
          </a:p>
        </p:txBody>
      </p:sp>
      <p:pic>
        <p:nvPicPr>
          <p:cNvPr id="16" name="Picture 15" descr="A logo of a company&#10;&#10;Description automatically generated">
            <a:extLst>
              <a:ext uri="{FF2B5EF4-FFF2-40B4-BE49-F238E27FC236}">
                <a16:creationId xmlns:a16="http://schemas.microsoft.com/office/drawing/2014/main" id="{616887E0-A6EF-B793-EAD8-34875B0E5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937" y="1691324"/>
            <a:ext cx="3487494" cy="3247729"/>
          </a:xfrm>
          <a:prstGeom prst="rect">
            <a:avLst/>
          </a:prstGeom>
        </p:spPr>
      </p:pic>
      <p:pic>
        <p:nvPicPr>
          <p:cNvPr id="18" name="Graphic 17">
            <a:extLst>
              <a:ext uri="{FF2B5EF4-FFF2-40B4-BE49-F238E27FC236}">
                <a16:creationId xmlns:a16="http://schemas.microsoft.com/office/drawing/2014/main" id="{6C729B5F-9C91-2BAC-6324-6E696473D7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40615" y="3091879"/>
            <a:ext cx="3017549" cy="3017549"/>
          </a:xfrm>
          <a:prstGeom prst="rect">
            <a:avLst/>
          </a:prstGeom>
        </p:spPr>
      </p:pic>
    </p:spTree>
    <p:extLst>
      <p:ext uri="{BB962C8B-B14F-4D97-AF65-F5344CB8AC3E}">
        <p14:creationId xmlns:p14="http://schemas.microsoft.com/office/powerpoint/2010/main" val="82745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HT MENTORS 13SEP2023" id="{81493980-0201-48D3-BFC6-C3544F213D13}" vid="{F36C2E7D-5441-4DB6-B3C5-0EF19DEFC745}"/>
    </a:ext>
  </a:extLst>
</a:theme>
</file>

<file path=ppt/theme/theme2.xml><?xml version="1.0" encoding="utf-8"?>
<a:theme xmlns:a="http://schemas.openxmlformats.org/drawingml/2006/main" name="3_CSI Theme">
  <a:themeElements>
    <a:clrScheme name="Custom 4">
      <a:dk1>
        <a:srgbClr val="000000"/>
      </a:dk1>
      <a:lt1>
        <a:srgbClr val="FFFFFF"/>
      </a:lt1>
      <a:dk2>
        <a:srgbClr val="44546A"/>
      </a:dk2>
      <a:lt2>
        <a:srgbClr val="E7E6E6"/>
      </a:lt2>
      <a:accent1>
        <a:srgbClr val="4D8CCA"/>
      </a:accent1>
      <a:accent2>
        <a:srgbClr val="582C5F"/>
      </a:accent2>
      <a:accent3>
        <a:srgbClr val="939393"/>
      </a:accent3>
      <a:accent4>
        <a:srgbClr val="4D8CCA"/>
      </a:accent4>
      <a:accent5>
        <a:srgbClr val="4D8DCA"/>
      </a:accent5>
      <a:accent6>
        <a:srgbClr val="ECE6D6"/>
      </a:accent6>
      <a:hlink>
        <a:srgbClr val="0563C1"/>
      </a:hlink>
      <a:folHlink>
        <a:srgbClr val="954F72"/>
      </a:folHlink>
    </a:clrScheme>
    <a:fontScheme name="CSI">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Theme" id="{A7224C27-446D-4EC0-B0EE-D8D0973F6D64}" vid="{18BD693D-0595-45B6-B589-C9BE191D0736}"/>
    </a:ext>
  </a:extLst>
</a:theme>
</file>

<file path=ppt/theme/theme3.xml><?xml version="1.0" encoding="utf-8"?>
<a:theme xmlns:a="http://schemas.openxmlformats.org/drawingml/2006/main" name="2_Office Theme">
  <a:themeElements>
    <a:clrScheme name="CSI Brand">
      <a:dk1>
        <a:srgbClr val="000000"/>
      </a:dk1>
      <a:lt1>
        <a:srgbClr val="FFFFFF"/>
      </a:lt1>
      <a:dk2>
        <a:srgbClr val="939393"/>
      </a:dk2>
      <a:lt2>
        <a:srgbClr val="ECE6D6"/>
      </a:lt2>
      <a:accent1>
        <a:srgbClr val="4E8ECB"/>
      </a:accent1>
      <a:accent2>
        <a:srgbClr val="582C5F"/>
      </a:accent2>
      <a:accent3>
        <a:srgbClr val="B576A5"/>
      </a:accent3>
      <a:accent4>
        <a:srgbClr val="84B4DA"/>
      </a:accent4>
      <a:accent5>
        <a:srgbClr val="865293"/>
      </a:accent5>
      <a:accent6>
        <a:srgbClr val="B6D8F0"/>
      </a:accent6>
      <a:hlink>
        <a:srgbClr val="84B4DA"/>
      </a:hlink>
      <a:folHlink>
        <a:srgbClr val="B6A6C7"/>
      </a:folHlink>
    </a:clrScheme>
    <a:fontScheme name="CSI">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FF791C5E78634FB6971A16D52BE23C" ma:contentTypeVersion="16" ma:contentTypeDescription="Create a new document." ma:contentTypeScope="" ma:versionID="0f0f29015abf262c5e1138b2f78f6088">
  <xsd:schema xmlns:xsd="http://www.w3.org/2001/XMLSchema" xmlns:xs="http://www.w3.org/2001/XMLSchema" xmlns:p="http://schemas.microsoft.com/office/2006/metadata/properties" xmlns:ns1="http://schemas.microsoft.com/sharepoint/v3" xmlns:ns2="9f630a95-a25d-4b04-9a75-52e9cfd198cc" xmlns:ns3="d7a96292-fb9d-48b5-8b36-e1cf0d3aa740" targetNamespace="http://schemas.microsoft.com/office/2006/metadata/properties" ma:root="true" ma:fieldsID="382cb9d6d9cdf67edf92256d2d2b20e2" ns1:_="" ns2:_="" ns3:_="">
    <xsd:import namespace="http://schemas.microsoft.com/sharepoint/v3"/>
    <xsd:import namespace="9f630a95-a25d-4b04-9a75-52e9cfd198cc"/>
    <xsd:import namespace="d7a96292-fb9d-48b5-8b36-e1cf0d3aa7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30a95-a25d-4b04-9a75-52e9cfd19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4390dd4-6b95-43d4-aa33-6117e7da7b8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a96292-fb9d-48b5-8b36-e1cf0d3aa74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a58c08d-fb56-42dc-ab6f-1afcf7301d9a}" ma:internalName="TaxCatchAll" ma:showField="CatchAllData" ma:web="d7a96292-fb9d-48b5-8b36-e1cf0d3aa74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7a96292-fb9d-48b5-8b36-e1cf0d3aa740" xsi:nil="true"/>
    <lcf76f155ced4ddcb4097134ff3c332f xmlns="9f630a95-a25d-4b04-9a75-52e9cfd198cc">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58714422-E716-48BA-947F-FAE21C94A3B9}"/>
</file>

<file path=customXml/itemProps2.xml><?xml version="1.0" encoding="utf-8"?>
<ds:datastoreItem xmlns:ds="http://schemas.openxmlformats.org/officeDocument/2006/customXml" ds:itemID="{5C525F99-8A54-43E7-8FFD-3BF158B4FB74}"/>
</file>

<file path=customXml/itemProps3.xml><?xml version="1.0" encoding="utf-8"?>
<ds:datastoreItem xmlns:ds="http://schemas.openxmlformats.org/officeDocument/2006/customXml" ds:itemID="{9863579C-0FD9-4904-875A-3E37CD0D7817}"/>
</file>

<file path=docProps/app.xml><?xml version="1.0" encoding="utf-8"?>
<Properties xmlns="http://schemas.openxmlformats.org/officeDocument/2006/extended-properties" xmlns:vt="http://schemas.openxmlformats.org/officeDocument/2006/docPropsVTypes">
  <TotalTime>21</TotalTime>
  <Words>2196</Words>
  <Application>Microsoft Office PowerPoint</Application>
  <PresentationFormat>Widescreen</PresentationFormat>
  <Paragraphs>235</Paragraphs>
  <Slides>47</Slides>
  <Notes>30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47</vt:i4>
      </vt:variant>
    </vt:vector>
  </HeadingPairs>
  <TitlesOfParts>
    <vt:vector size="60" baseType="lpstr">
      <vt:lpstr>Aptos</vt:lpstr>
      <vt:lpstr>Arial</vt:lpstr>
      <vt:lpstr>Avenir Next LT Pro</vt:lpstr>
      <vt:lpstr>Calibri</vt:lpstr>
      <vt:lpstr>Garamond</vt:lpstr>
      <vt:lpstr>Lato</vt:lpstr>
      <vt:lpstr>Open Sans</vt:lpstr>
      <vt:lpstr>Poppins</vt:lpstr>
      <vt:lpstr>Symbol</vt:lpstr>
      <vt:lpstr>Wingdings</vt:lpstr>
      <vt:lpstr>1_Office Theme</vt:lpstr>
      <vt:lpstr>3_CSI Theme</vt:lpstr>
      <vt:lpstr>2_Office Theme</vt:lpstr>
      <vt:lpstr>CSI update</vt:lpstr>
      <vt:lpstr>CSED</vt:lpstr>
      <vt:lpstr>Typicality</vt:lpstr>
      <vt:lpstr>Consider</vt:lpstr>
      <vt:lpstr> CSI window clarification </vt:lpstr>
      <vt:lpstr>PowerPoint Presentation</vt:lpstr>
      <vt:lpstr>Confidentiality</vt:lpstr>
      <vt:lpstr>Inspection window</vt:lpstr>
      <vt:lpstr>Initial meeting with the headteacher</vt:lpstr>
      <vt:lpstr>Roles of different kinds of inspector</vt:lpstr>
      <vt:lpstr>Roles of different kinds of inspector</vt:lpstr>
      <vt:lpstr>Roles of lead and team</vt:lpstr>
      <vt:lpstr>Roles of lead and team</vt:lpstr>
      <vt:lpstr>Compliance update</vt:lpstr>
      <vt:lpstr>Compliance update</vt:lpstr>
      <vt:lpstr>Compliance update</vt:lpstr>
      <vt:lpstr>Compliance update</vt:lpstr>
      <vt:lpstr>Compliance update</vt:lpstr>
      <vt:lpstr>Compliance update</vt:lpstr>
      <vt:lpstr>Compliance update</vt:lpstr>
      <vt:lpstr>Compliance update</vt:lpstr>
      <vt:lpstr>PowerPoint Presentation</vt:lpstr>
      <vt:lpstr>PowerPoint Presentation</vt:lpstr>
      <vt:lpstr>PowerPoint Presentation</vt:lpstr>
      <vt:lpstr>PowerPoint Presentation</vt:lpstr>
      <vt:lpstr>PowerPoint Presentation</vt:lpstr>
      <vt:lpstr>PowerPoint Presentation</vt:lpstr>
      <vt:lpstr>Compliance update</vt:lpstr>
      <vt:lpstr>Compliance update</vt:lpstr>
      <vt:lpstr>Compliance update</vt:lpstr>
      <vt:lpstr>Compliance update</vt:lpstr>
      <vt:lpstr>Inspection team prayer</vt:lpstr>
      <vt:lpstr>KITs and HUMs</vt:lpstr>
      <vt:lpstr>KITs and HUMs</vt:lpstr>
      <vt:lpstr>KITs and HUMs</vt:lpstr>
      <vt:lpstr>KITs and HUMs</vt:lpstr>
      <vt:lpstr>KITs and HUMs</vt:lpstr>
      <vt:lpstr>KITs and HUMs</vt:lpstr>
      <vt:lpstr>KITs and HUMs</vt:lpstr>
      <vt:lpstr>KITs and HUMs</vt:lpstr>
      <vt:lpstr>Initial QA of team inspector EFs</vt:lpstr>
      <vt:lpstr>Writing EFs evaluatively</vt:lpstr>
      <vt:lpstr>Writing EFs evaluatively</vt:lpstr>
      <vt:lpstr>Trust employees</vt:lpstr>
      <vt:lpstr>Style guide update</vt:lpstr>
      <vt:lpstr>Style guide update</vt:lpstr>
      <vt:lpstr>Live QA &amp; Data Pack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NWCDTP</dc:creator>
  <cp:lastModifiedBy>Millie Burton</cp:lastModifiedBy>
  <cp:revision>2</cp:revision>
  <dcterms:created xsi:type="dcterms:W3CDTF">2024-11-19T17:34:57Z</dcterms:created>
  <dcterms:modified xsi:type="dcterms:W3CDTF">2024-11-22T09:38:01Z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0x0101002CFF791C5E78634FB6971A16D52BE23C</vt:lpwstr>
  </property>
</Properties>
</file>