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0" r:id="rId4"/>
  </p:sldMasterIdLst>
  <p:notesMasterIdLst>
    <p:notesMasterId r:id="rId17"/>
  </p:notesMasterIdLst>
  <p:sldIdLst>
    <p:sldId id="299" r:id="rId5"/>
    <p:sldId id="300" r:id="rId6"/>
    <p:sldId id="1395" r:id="rId7"/>
    <p:sldId id="301" r:id="rId8"/>
    <p:sldId id="303" r:id="rId9"/>
    <p:sldId id="302" r:id="rId10"/>
    <p:sldId id="304" r:id="rId11"/>
    <p:sldId id="258" r:id="rId12"/>
    <p:sldId id="306" r:id="rId13"/>
    <p:sldId id="257" r:id="rId14"/>
    <p:sldId id="305" r:id="rId15"/>
    <p:sldId id="1396" r:id="rId16"/>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73" autoAdjust="0"/>
  </p:normalViewPr>
  <p:slideViewPr>
    <p:cSldViewPr snapToGrid="0">
      <p:cViewPr varScale="1">
        <p:scale>
          <a:sx n="111" d="100"/>
          <a:sy n="111" d="100"/>
        </p:scale>
        <p:origin x="61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CAB043D9-4D9F-4232-839E-9583B4BA8118}" type="datetimeFigureOut">
              <a:rPr lang="en-GB" smtClean="0"/>
              <a:t>22/05/2024</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3433B2E9-379C-4EB5-BE00-55399A443E8A}" type="slidenum">
              <a:rPr lang="en-GB" smtClean="0"/>
              <a:t>‹#›</a:t>
            </a:fld>
            <a:endParaRPr lang="en-GB"/>
          </a:p>
        </p:txBody>
      </p:sp>
    </p:spTree>
    <p:extLst>
      <p:ext uri="{BB962C8B-B14F-4D97-AF65-F5344CB8AC3E}">
        <p14:creationId xmlns:p14="http://schemas.microsoft.com/office/powerpoint/2010/main" val="287068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DF4F-9BF1-5952-A2E5-4DAA01653B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F95568D6-F281-5310-D203-D1FDE5BAA8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TextBox 6">
            <a:extLst>
              <a:ext uri="{FF2B5EF4-FFF2-40B4-BE49-F238E27FC236}">
                <a16:creationId xmlns:a16="http://schemas.microsoft.com/office/drawing/2014/main" id="{EFC8D05D-AA23-FA65-C692-380BA5D03A2D}"/>
              </a:ext>
            </a:extLst>
          </p:cNvPr>
          <p:cNvSpPr txBox="1"/>
          <p:nvPr userDrawn="1"/>
        </p:nvSpPr>
        <p:spPr>
          <a:xfrm>
            <a:off x="397354" y="5957700"/>
            <a:ext cx="3214540" cy="738664"/>
          </a:xfrm>
          <a:prstGeom prst="rect">
            <a:avLst/>
          </a:prstGeom>
          <a:noFill/>
        </p:spPr>
        <p:txBody>
          <a:bodyPr wrap="square" rtlCol="0">
            <a:spAutoFit/>
          </a:bodyPr>
          <a:lstStyle/>
          <a:p>
            <a:r>
              <a:rPr lang="en-GB" sz="1400" dirty="0">
                <a:solidFill>
                  <a:schemeClr val="bg1">
                    <a:lumMod val="95000"/>
                  </a:schemeClr>
                </a:solidFill>
                <a:latin typeface="Garamond" panose="02020404030301010803" pitchFamily="18" charset="0"/>
              </a:rPr>
              <a:t>Department for Education</a:t>
            </a:r>
          </a:p>
          <a:p>
            <a:r>
              <a:rPr lang="en-GB" sz="1400" dirty="0">
                <a:solidFill>
                  <a:schemeClr val="bg1">
                    <a:lumMod val="95000"/>
                  </a:schemeClr>
                </a:solidFill>
                <a:latin typeface="Garamond" panose="02020404030301010803" pitchFamily="18" charset="0"/>
              </a:rPr>
              <a:t>Diocese of Salford</a:t>
            </a:r>
          </a:p>
          <a:p>
            <a:r>
              <a:rPr lang="en-GB" sz="1400" dirty="0">
                <a:solidFill>
                  <a:schemeClr val="bg1">
                    <a:lumMod val="95000"/>
                  </a:schemeClr>
                </a:solidFill>
                <a:latin typeface="Garamond" panose="02020404030301010803" pitchFamily="18" charset="0"/>
              </a:rPr>
              <a:t>@RCSalfordEd</a:t>
            </a:r>
          </a:p>
        </p:txBody>
      </p:sp>
    </p:spTree>
    <p:extLst>
      <p:ext uri="{BB962C8B-B14F-4D97-AF65-F5344CB8AC3E}">
        <p14:creationId xmlns:p14="http://schemas.microsoft.com/office/powerpoint/2010/main" val="119223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03D11-E9A7-21EB-8CEE-0B5D763905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1F8C8A-C5F3-E0B8-4280-D26E0C5BA6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B3247C-52FC-0E90-AA36-F0C34AEFAFA0}"/>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5" name="Footer Placeholder 4">
            <a:extLst>
              <a:ext uri="{FF2B5EF4-FFF2-40B4-BE49-F238E27FC236}">
                <a16:creationId xmlns:a16="http://schemas.microsoft.com/office/drawing/2014/main" id="{38131D8B-C63B-D644-2F41-C0DEEC5F241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64C1F8D-358B-7E8D-1B2D-85AA22A4CCDF}"/>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346580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682947-3145-26F2-FAE0-45839BD730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70EF8E-11E2-BFA7-1972-D949C412D6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FB50D3-7B31-F82A-2888-8660B5FDDC4B}"/>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5" name="Footer Placeholder 4">
            <a:extLst>
              <a:ext uri="{FF2B5EF4-FFF2-40B4-BE49-F238E27FC236}">
                <a16:creationId xmlns:a16="http://schemas.microsoft.com/office/drawing/2014/main" id="{84F729EA-0B57-6A9F-F7C7-D01B174290C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93538FE-6095-D0B6-AECC-DBA43AC83A66}"/>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386495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09EB8-D0DA-1F22-EAA2-A65A2FE481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50A264-85D0-DD53-2246-4E4CFB1983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76B57-C92F-7C0F-7871-8F9CADEBA10E}"/>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5" name="Footer Placeholder 4">
            <a:extLst>
              <a:ext uri="{FF2B5EF4-FFF2-40B4-BE49-F238E27FC236}">
                <a16:creationId xmlns:a16="http://schemas.microsoft.com/office/drawing/2014/main" id="{AF227870-1AAA-6C8B-8341-3B2C889EAF9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8D22120-67C2-8569-8D47-70AE57AF10ED}"/>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17799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EB32-B813-C61E-6890-DFF8827939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DD7F74-C37F-8C97-3FFF-584E040773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B046A2-09C8-4AA5-9672-3B1FBE467B91}"/>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5" name="Footer Placeholder 4">
            <a:extLst>
              <a:ext uri="{FF2B5EF4-FFF2-40B4-BE49-F238E27FC236}">
                <a16:creationId xmlns:a16="http://schemas.microsoft.com/office/drawing/2014/main" id="{AE26D247-4481-8B5F-83FF-91F51B5340A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F204617-9616-CA49-7D72-BE437B84BF69}"/>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38708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B78BD-1E7B-46E3-F75C-52AD196173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2965C5-1C5B-234F-22FC-97C16C967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5D1C8D-3233-962A-99EB-0472AB253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D4BFB1-FAA8-0AE0-4153-37430E5B4E0E}"/>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6" name="Footer Placeholder 5">
            <a:extLst>
              <a:ext uri="{FF2B5EF4-FFF2-40B4-BE49-F238E27FC236}">
                <a16:creationId xmlns:a16="http://schemas.microsoft.com/office/drawing/2014/main" id="{08BAFECD-39DF-7F7B-199F-5C7349F39EF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043982D-0883-2D47-E006-5CD33EFD9726}"/>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259801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FB6F2-519A-0EED-EC61-D147E6664D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5C8367-A0BB-5AA4-6F94-62CE0C35C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A8D05-172B-21B5-C6D9-E22F0D1F21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3ADDB5-C0EF-CEC9-CBC0-7B7D33889F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C9DB9C-ABA0-8D78-EA64-0A3E4D268B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81C5A3A-7257-62F6-3D79-80CFECA332DD}"/>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8" name="Footer Placeholder 7">
            <a:extLst>
              <a:ext uri="{FF2B5EF4-FFF2-40B4-BE49-F238E27FC236}">
                <a16:creationId xmlns:a16="http://schemas.microsoft.com/office/drawing/2014/main" id="{6EBD0EC6-DE2D-BB5E-4371-3ED63768222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C95EE17B-891C-262B-3C60-A4649B74E925}"/>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318511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B82E-0BD3-9138-757B-E67680BAAD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76CFC1-779A-4668-0CA5-419808C58895}"/>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4" name="Footer Placeholder 3">
            <a:extLst>
              <a:ext uri="{FF2B5EF4-FFF2-40B4-BE49-F238E27FC236}">
                <a16:creationId xmlns:a16="http://schemas.microsoft.com/office/drawing/2014/main" id="{6A378D0D-DD1C-6136-FD50-DFBAFF7CED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C1EFE326-1A70-4AC6-E2BB-F6099BB52CFA}"/>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212803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BE0630-3E4B-81AB-DD50-ED4E928E1FD9}"/>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3" name="Footer Placeholder 2">
            <a:extLst>
              <a:ext uri="{FF2B5EF4-FFF2-40B4-BE49-F238E27FC236}">
                <a16:creationId xmlns:a16="http://schemas.microsoft.com/office/drawing/2014/main" id="{91C6DB21-5057-3551-6C8E-1D5378695BF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A861163-0BE1-CFF7-3760-7666444A353F}"/>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385331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46A0-8AAA-706A-9A10-25A9CBD64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CE30DD-DAF8-27DB-11CD-07AE4787DF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10754B-A1D2-1D9E-8550-4DCBDA8FC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4F24B9-C85A-25A6-9D25-6A002854E714}"/>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6" name="Footer Placeholder 5">
            <a:extLst>
              <a:ext uri="{FF2B5EF4-FFF2-40B4-BE49-F238E27FC236}">
                <a16:creationId xmlns:a16="http://schemas.microsoft.com/office/drawing/2014/main" id="{4C00E158-9A38-860D-91C6-5DA9C8734A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CCFE6718-6A83-5037-8797-8A4AA6C238A1}"/>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2007765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F6D4-37EB-5421-A63B-F030B13C49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9EDFCF-5A88-F3E3-0BAD-36B8C6BDB8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5A5F15D5-FD51-3E23-76D0-3D4FDDC10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3C86D-3AC6-AA78-95BE-9FCD8249A055}"/>
              </a:ext>
            </a:extLst>
          </p:cNvPr>
          <p:cNvSpPr>
            <a:spLocks noGrp="1"/>
          </p:cNvSpPr>
          <p:nvPr>
            <p:ph type="dt" sz="half" idx="10"/>
          </p:nvPr>
        </p:nvSpPr>
        <p:spPr>
          <a:xfrm>
            <a:off x="838200" y="6356350"/>
            <a:ext cx="2743200" cy="365125"/>
          </a:xfrm>
          <a:prstGeom prst="rect">
            <a:avLst/>
          </a:prstGeom>
        </p:spPr>
        <p:txBody>
          <a:bodyPr/>
          <a:lstStyle/>
          <a:p>
            <a:fld id="{3C95D62B-65A2-4B43-8DB5-628370A23F84}" type="datetimeFigureOut">
              <a:rPr lang="en-GB" smtClean="0"/>
              <a:t>22/05/2024</a:t>
            </a:fld>
            <a:endParaRPr lang="en-GB"/>
          </a:p>
        </p:txBody>
      </p:sp>
      <p:sp>
        <p:nvSpPr>
          <p:cNvPr id="6" name="Footer Placeholder 5">
            <a:extLst>
              <a:ext uri="{FF2B5EF4-FFF2-40B4-BE49-F238E27FC236}">
                <a16:creationId xmlns:a16="http://schemas.microsoft.com/office/drawing/2014/main" id="{80E7A935-D672-BB60-085C-0CAA692643E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03271358-5C64-B8B3-5055-9E27A65CA9C5}"/>
              </a:ext>
            </a:extLst>
          </p:cNvPr>
          <p:cNvSpPr>
            <a:spLocks noGrp="1"/>
          </p:cNvSpPr>
          <p:nvPr>
            <p:ph type="sldNum" sz="quarter" idx="12"/>
          </p:nvPr>
        </p:nvSpPr>
        <p:spPr/>
        <p:txBody>
          <a:bodyPr/>
          <a:lstStyle/>
          <a:p>
            <a:fld id="{BC0BAC42-CDB8-4864-9553-3F4C51595A77}" type="slidenum">
              <a:rPr lang="en-GB" smtClean="0"/>
              <a:t>‹#›</a:t>
            </a:fld>
            <a:endParaRPr lang="en-GB"/>
          </a:p>
        </p:txBody>
      </p:sp>
    </p:spTree>
    <p:extLst>
      <p:ext uri="{BB962C8B-B14F-4D97-AF65-F5344CB8AC3E}">
        <p14:creationId xmlns:p14="http://schemas.microsoft.com/office/powerpoint/2010/main" val="1806673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3" name="Wave 12">
            <a:extLst>
              <a:ext uri="{FF2B5EF4-FFF2-40B4-BE49-F238E27FC236}">
                <a16:creationId xmlns:a16="http://schemas.microsoft.com/office/drawing/2014/main" id="{51E638B7-A552-61F3-E234-2FE1D69C8D0B}"/>
              </a:ext>
            </a:extLst>
          </p:cNvPr>
          <p:cNvSpPr/>
          <p:nvPr userDrawn="1"/>
        </p:nvSpPr>
        <p:spPr>
          <a:xfrm>
            <a:off x="0" y="1699488"/>
            <a:ext cx="12192000" cy="4889259"/>
          </a:xfrm>
          <a:prstGeom prst="wav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E77C9D7F-F85C-870C-B9AD-406190F9FD17}"/>
              </a:ext>
            </a:extLst>
          </p:cNvPr>
          <p:cNvSpPr/>
          <p:nvPr userDrawn="1"/>
        </p:nvSpPr>
        <p:spPr>
          <a:xfrm>
            <a:off x="0" y="-13902"/>
            <a:ext cx="12192000" cy="29094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E3B474C5-AA3B-6DAD-6DFC-A119EB2E6CB2}"/>
              </a:ext>
            </a:extLst>
          </p:cNvPr>
          <p:cNvPicPr>
            <a:picLocks noChangeAspect="1"/>
          </p:cNvPicPr>
          <p:nvPr userDrawn="1"/>
        </p:nvPicPr>
        <p:blipFill rotWithShape="1">
          <a:blip r:embed="rId13">
            <a:alphaModFix amt="20000"/>
            <a:extLst>
              <a:ext uri="{BEBA8EAE-BF5A-486C-A8C5-ECC9F3942E4B}">
                <a14:imgProps xmlns:a14="http://schemas.microsoft.com/office/drawing/2010/main">
                  <a14:imgLayer r:embed="rId14">
                    <a14:imgEffect>
                      <a14:sharpenSoften amount="10000"/>
                    </a14:imgEffect>
                  </a14:imgLayer>
                </a14:imgProps>
              </a:ext>
            </a:extLst>
          </a:blip>
          <a:srcRect l="26984" t="3550" r="50480" b="44130"/>
          <a:stretch/>
        </p:blipFill>
        <p:spPr>
          <a:xfrm>
            <a:off x="8374144" y="-13902"/>
            <a:ext cx="3817856" cy="6871902"/>
          </a:xfrm>
          <a:prstGeom prst="rect">
            <a:avLst/>
          </a:prstGeom>
        </p:spPr>
      </p:pic>
      <p:sp>
        <p:nvSpPr>
          <p:cNvPr id="2" name="Title Placeholder 1">
            <a:extLst>
              <a:ext uri="{FF2B5EF4-FFF2-40B4-BE49-F238E27FC236}">
                <a16:creationId xmlns:a16="http://schemas.microsoft.com/office/drawing/2014/main" id="{EA075215-79E5-3F39-A04D-B3A3FEB3F6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1687704-F954-087C-A481-F33D85B51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id="{8929D486-942E-3290-E8B2-7355122D8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BAC42-CDB8-4864-9553-3F4C51595A77}" type="slidenum">
              <a:rPr lang="en-GB" smtClean="0"/>
              <a:t>‹#›</a:t>
            </a:fld>
            <a:endParaRPr lang="en-GB"/>
          </a:p>
        </p:txBody>
      </p:sp>
    </p:spTree>
    <p:extLst>
      <p:ext uri="{BB962C8B-B14F-4D97-AF65-F5344CB8AC3E}">
        <p14:creationId xmlns:p14="http://schemas.microsoft.com/office/powerpoint/2010/main" val="259190826"/>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52" r:id="rId4"/>
    <p:sldLayoutId id="2147483666"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Garamond" panose="020204040303010108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artin.johnson@dioceseofsalford.org.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martin.johnson@dioceseofsalford.org.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EF9E-D797-4B6E-4163-2842D69463AB}"/>
              </a:ext>
            </a:extLst>
          </p:cNvPr>
          <p:cNvSpPr>
            <a:spLocks noGrp="1"/>
          </p:cNvSpPr>
          <p:nvPr>
            <p:ph type="title"/>
          </p:nvPr>
        </p:nvSpPr>
        <p:spPr/>
        <p:txBody>
          <a:bodyPr/>
          <a:lstStyle/>
          <a:p>
            <a:r>
              <a:rPr lang="en-GB" b="1" dirty="0"/>
              <a:t>CPDF update</a:t>
            </a:r>
          </a:p>
        </p:txBody>
      </p:sp>
      <p:sp>
        <p:nvSpPr>
          <p:cNvPr id="3" name="Content Placeholder 2">
            <a:extLst>
              <a:ext uri="{FF2B5EF4-FFF2-40B4-BE49-F238E27FC236}">
                <a16:creationId xmlns:a16="http://schemas.microsoft.com/office/drawing/2014/main" id="{4DBFCCDB-73CE-E479-CE68-03E970EF9EC1}"/>
              </a:ext>
            </a:extLst>
          </p:cNvPr>
          <p:cNvSpPr>
            <a:spLocks noGrp="1"/>
          </p:cNvSpPr>
          <p:nvPr>
            <p:ph idx="1"/>
          </p:nvPr>
        </p:nvSpPr>
        <p:spPr/>
        <p:txBody>
          <a:bodyPr/>
          <a:lstStyle/>
          <a:p>
            <a:r>
              <a:rPr lang="en-GB" dirty="0"/>
              <a:t>Martin Johnson</a:t>
            </a:r>
          </a:p>
          <a:p>
            <a:endParaRPr lang="en-GB" dirty="0"/>
          </a:p>
          <a:p>
            <a:pPr marL="0" indent="0">
              <a:buNone/>
            </a:pPr>
            <a:r>
              <a:rPr lang="en-GB" dirty="0">
                <a:hlinkClick r:id="rId2"/>
              </a:rPr>
              <a:t>martin.johnson@dioceseofsalford.org.uk</a:t>
            </a:r>
            <a:r>
              <a:rPr lang="en-GB" dirty="0"/>
              <a:t> </a:t>
            </a:r>
          </a:p>
        </p:txBody>
      </p:sp>
    </p:spTree>
    <p:extLst>
      <p:ext uri="{BB962C8B-B14F-4D97-AF65-F5344CB8AC3E}">
        <p14:creationId xmlns:p14="http://schemas.microsoft.com/office/powerpoint/2010/main" val="2505446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86B789-4EF0-D912-28A6-22BDD12C158C}"/>
              </a:ext>
            </a:extLst>
          </p:cNvPr>
          <p:cNvSpPr txBox="1"/>
          <p:nvPr/>
        </p:nvSpPr>
        <p:spPr>
          <a:xfrm>
            <a:off x="2594989" y="480236"/>
            <a:ext cx="7945734" cy="646331"/>
          </a:xfrm>
          <a:prstGeom prst="rect">
            <a:avLst/>
          </a:prstGeom>
          <a:noFill/>
        </p:spPr>
        <p:txBody>
          <a:bodyPr wrap="square">
            <a:spAutoFit/>
          </a:bodyPr>
          <a:lstStyle/>
          <a:p>
            <a:r>
              <a:rPr lang="en-GB" sz="3600" b="1" dirty="0">
                <a:solidFill>
                  <a:srgbClr val="990000"/>
                </a:solidFill>
                <a:latin typeface="Garamond" panose="02020404030301010803" pitchFamily="18" charset="0"/>
              </a:rPr>
              <a:t>Secondary RE Summer Term 2024</a:t>
            </a:r>
            <a:endParaRPr lang="en-GB" sz="3600" b="1" dirty="0">
              <a:latin typeface="Garamond" panose="02020404030301010803" pitchFamily="18" charset="0"/>
            </a:endParaRPr>
          </a:p>
        </p:txBody>
      </p:sp>
      <p:sp>
        <p:nvSpPr>
          <p:cNvPr id="7" name="TextBox 6">
            <a:extLst>
              <a:ext uri="{FF2B5EF4-FFF2-40B4-BE49-F238E27FC236}">
                <a16:creationId xmlns:a16="http://schemas.microsoft.com/office/drawing/2014/main" id="{EC9EB8DF-C4BE-0E76-3C54-EB3E6446E1E3}"/>
              </a:ext>
            </a:extLst>
          </p:cNvPr>
          <p:cNvSpPr txBox="1"/>
          <p:nvPr/>
        </p:nvSpPr>
        <p:spPr>
          <a:xfrm>
            <a:off x="1195752" y="1408168"/>
            <a:ext cx="10229223" cy="4216539"/>
          </a:xfrm>
          <a:prstGeom prst="rect">
            <a:avLst/>
          </a:prstGeom>
          <a:noFill/>
        </p:spPr>
        <p:txBody>
          <a:bodyPr wrap="square">
            <a:spAutoFit/>
          </a:bodyPr>
          <a:lstStyle/>
          <a:p>
            <a:r>
              <a:rPr lang="en-GB" sz="3200" b="1" dirty="0">
                <a:latin typeface="Garamond" panose="02020404030301010803" pitchFamily="18" charset="0"/>
              </a:rPr>
              <a:t>Secondary RE Conference -  ‘Implementing the RED’ </a:t>
            </a:r>
          </a:p>
          <a:p>
            <a:endParaRPr lang="en-GB" sz="3200" b="1" dirty="0">
              <a:latin typeface="Garamond" panose="02020404030301010803" pitchFamily="18" charset="0"/>
            </a:endParaRPr>
          </a:p>
          <a:p>
            <a:r>
              <a:rPr lang="en-GB" sz="3200" dirty="0">
                <a:latin typeface="Garamond" panose="02020404030301010803" pitchFamily="18" charset="0"/>
              </a:rPr>
              <a:t>June 19</a:t>
            </a:r>
            <a:r>
              <a:rPr lang="en-GB" sz="3200" baseline="30000" dirty="0">
                <a:latin typeface="Garamond" panose="02020404030301010803" pitchFamily="18" charset="0"/>
              </a:rPr>
              <a:t>th</a:t>
            </a:r>
            <a:r>
              <a:rPr lang="en-GB" sz="3200" dirty="0">
                <a:latin typeface="Garamond" panose="02020404030301010803" pitchFamily="18" charset="0"/>
              </a:rPr>
              <a:t>       Met Hotel Leeds 10am -3.30pm      (£75)</a:t>
            </a:r>
          </a:p>
          <a:p>
            <a:endParaRPr lang="en-GB" sz="3200" dirty="0">
              <a:latin typeface="Garamond" panose="02020404030301010803" pitchFamily="18" charset="0"/>
            </a:endParaRPr>
          </a:p>
          <a:p>
            <a:r>
              <a:rPr lang="en-GB" sz="2800" dirty="0">
                <a:latin typeface="Garamond" panose="02020404030301010803" pitchFamily="18" charset="0"/>
              </a:rPr>
              <a:t>For all Heads of RE from North West and North East Dioceses</a:t>
            </a:r>
          </a:p>
          <a:p>
            <a:endParaRPr lang="en-GB" sz="2800" dirty="0">
              <a:latin typeface="Garamond" panose="02020404030301010803" pitchFamily="18" charset="0"/>
            </a:endParaRPr>
          </a:p>
          <a:p>
            <a:r>
              <a:rPr lang="en-GB" sz="2800" dirty="0">
                <a:latin typeface="Garamond" panose="02020404030301010803" pitchFamily="18" charset="0"/>
              </a:rPr>
              <a:t>Keynote speakers: Professor Bob Bowie</a:t>
            </a:r>
          </a:p>
          <a:p>
            <a:r>
              <a:rPr lang="en-GB" sz="2800" dirty="0">
                <a:latin typeface="Garamond" panose="02020404030301010803" pitchFamily="18" charset="0"/>
              </a:rPr>
              <a:t>                            Dr Margaret Carswell</a:t>
            </a:r>
          </a:p>
          <a:p>
            <a:r>
              <a:rPr lang="en-GB" sz="2800" dirty="0">
                <a:latin typeface="Garamond" panose="02020404030301010803" pitchFamily="18" charset="0"/>
              </a:rPr>
              <a:t>                            Dr Nancy Walbank</a:t>
            </a:r>
          </a:p>
        </p:txBody>
      </p:sp>
    </p:spTree>
    <p:extLst>
      <p:ext uri="{BB962C8B-B14F-4D97-AF65-F5344CB8AC3E}">
        <p14:creationId xmlns:p14="http://schemas.microsoft.com/office/powerpoint/2010/main" val="198574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4BEB4-07FF-4E00-F14C-7B6E05EAF092}"/>
              </a:ext>
            </a:extLst>
          </p:cNvPr>
          <p:cNvSpPr>
            <a:spLocks noGrp="1"/>
          </p:cNvSpPr>
          <p:nvPr>
            <p:ph type="title"/>
          </p:nvPr>
        </p:nvSpPr>
        <p:spPr/>
        <p:txBody>
          <a:bodyPr/>
          <a:lstStyle/>
          <a:p>
            <a:r>
              <a:rPr lang="en-GB" b="1" dirty="0"/>
              <a:t>Secondary RE Programme 2024-2025</a:t>
            </a:r>
          </a:p>
        </p:txBody>
      </p:sp>
      <p:sp>
        <p:nvSpPr>
          <p:cNvPr id="3" name="Content Placeholder 2">
            <a:extLst>
              <a:ext uri="{FF2B5EF4-FFF2-40B4-BE49-F238E27FC236}">
                <a16:creationId xmlns:a16="http://schemas.microsoft.com/office/drawing/2014/main" id="{51BCC9D1-86DB-3A62-E7C4-1A17DCC4D817}"/>
              </a:ext>
            </a:extLst>
          </p:cNvPr>
          <p:cNvSpPr>
            <a:spLocks noGrp="1"/>
          </p:cNvSpPr>
          <p:nvPr>
            <p:ph idx="1"/>
          </p:nvPr>
        </p:nvSpPr>
        <p:spPr/>
        <p:txBody>
          <a:bodyPr/>
          <a:lstStyle/>
          <a:p>
            <a:r>
              <a:rPr lang="en-GB" dirty="0"/>
              <a:t>Termly training days for Leaders of RE</a:t>
            </a:r>
          </a:p>
          <a:p>
            <a:r>
              <a:rPr lang="en-GB" dirty="0"/>
              <a:t>Termly training days for Leaders of Chaplaincy</a:t>
            </a:r>
          </a:p>
          <a:p>
            <a:r>
              <a:rPr lang="en-GB" dirty="0"/>
              <a:t>Termly network meetings for Deputy Heads</a:t>
            </a:r>
          </a:p>
          <a:p>
            <a:r>
              <a:rPr lang="en-GB" dirty="0"/>
              <a:t>Induction programme for newly appointed Leaders of RE</a:t>
            </a:r>
          </a:p>
          <a:p>
            <a:r>
              <a:rPr lang="en-GB" dirty="0"/>
              <a:t>RE ECT Programme</a:t>
            </a:r>
          </a:p>
          <a:p>
            <a:r>
              <a:rPr lang="en-GB" dirty="0"/>
              <a:t>Diocesan SLE training and planning days</a:t>
            </a:r>
          </a:p>
          <a:p>
            <a:r>
              <a:rPr lang="en-GB" dirty="0"/>
              <a:t>Training and updates for RSE Leads</a:t>
            </a:r>
          </a:p>
        </p:txBody>
      </p:sp>
    </p:spTree>
    <p:extLst>
      <p:ext uri="{BB962C8B-B14F-4D97-AF65-F5344CB8AC3E}">
        <p14:creationId xmlns:p14="http://schemas.microsoft.com/office/powerpoint/2010/main" val="2105484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EF9E-D797-4B6E-4163-2842D69463AB}"/>
              </a:ext>
            </a:extLst>
          </p:cNvPr>
          <p:cNvSpPr>
            <a:spLocks noGrp="1"/>
          </p:cNvSpPr>
          <p:nvPr>
            <p:ph type="title"/>
          </p:nvPr>
        </p:nvSpPr>
        <p:spPr/>
        <p:txBody>
          <a:bodyPr/>
          <a:lstStyle/>
          <a:p>
            <a:r>
              <a:rPr lang="en-GB" b="1" dirty="0"/>
              <a:t>CPDF update</a:t>
            </a:r>
          </a:p>
        </p:txBody>
      </p:sp>
      <p:sp>
        <p:nvSpPr>
          <p:cNvPr id="3" name="Content Placeholder 2">
            <a:extLst>
              <a:ext uri="{FF2B5EF4-FFF2-40B4-BE49-F238E27FC236}">
                <a16:creationId xmlns:a16="http://schemas.microsoft.com/office/drawing/2014/main" id="{4DBFCCDB-73CE-E479-CE68-03E970EF9EC1}"/>
              </a:ext>
            </a:extLst>
          </p:cNvPr>
          <p:cNvSpPr>
            <a:spLocks noGrp="1"/>
          </p:cNvSpPr>
          <p:nvPr>
            <p:ph idx="1"/>
          </p:nvPr>
        </p:nvSpPr>
        <p:spPr/>
        <p:txBody>
          <a:bodyPr/>
          <a:lstStyle/>
          <a:p>
            <a:r>
              <a:rPr lang="en-GB" dirty="0"/>
              <a:t>Martin Johnson</a:t>
            </a:r>
          </a:p>
          <a:p>
            <a:endParaRPr lang="en-GB" dirty="0"/>
          </a:p>
          <a:p>
            <a:pPr marL="0" indent="0">
              <a:buNone/>
            </a:pPr>
            <a:r>
              <a:rPr lang="en-GB" dirty="0">
                <a:hlinkClick r:id="rId2"/>
              </a:rPr>
              <a:t>martin.johnson@dioceseofsalford.org.uk</a:t>
            </a:r>
            <a:r>
              <a:rPr lang="en-GB" dirty="0"/>
              <a:t> </a:t>
            </a:r>
          </a:p>
        </p:txBody>
      </p:sp>
    </p:spTree>
    <p:extLst>
      <p:ext uri="{BB962C8B-B14F-4D97-AF65-F5344CB8AC3E}">
        <p14:creationId xmlns:p14="http://schemas.microsoft.com/office/powerpoint/2010/main" val="281415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99491-FAB3-18A6-51F6-EBCE5B2338BC}"/>
              </a:ext>
            </a:extLst>
          </p:cNvPr>
          <p:cNvSpPr>
            <a:spLocks noGrp="1"/>
          </p:cNvSpPr>
          <p:nvPr>
            <p:ph type="title"/>
          </p:nvPr>
        </p:nvSpPr>
        <p:spPr/>
        <p:txBody>
          <a:bodyPr/>
          <a:lstStyle/>
          <a:p>
            <a:r>
              <a:rPr lang="en-GB" b="1" dirty="0"/>
              <a:t>Thank you</a:t>
            </a:r>
          </a:p>
        </p:txBody>
      </p:sp>
      <p:sp>
        <p:nvSpPr>
          <p:cNvPr id="3" name="Content Placeholder 2">
            <a:extLst>
              <a:ext uri="{FF2B5EF4-FFF2-40B4-BE49-F238E27FC236}">
                <a16:creationId xmlns:a16="http://schemas.microsoft.com/office/drawing/2014/main" id="{1D4C7FC7-3FCE-E2FD-1415-AC8F1A916867}"/>
              </a:ext>
            </a:extLst>
          </p:cNvPr>
          <p:cNvSpPr>
            <a:spLocks noGrp="1"/>
          </p:cNvSpPr>
          <p:nvPr>
            <p:ph idx="1"/>
          </p:nvPr>
        </p:nvSpPr>
        <p:spPr/>
        <p:txBody>
          <a:bodyPr/>
          <a:lstStyle/>
          <a:p>
            <a:r>
              <a:rPr lang="en-GB" dirty="0"/>
              <a:t>Thank you to all who have contributed to our programme for 2023-2024.</a:t>
            </a:r>
          </a:p>
          <a:p>
            <a:endParaRPr lang="en-GB" dirty="0"/>
          </a:p>
          <a:p>
            <a:r>
              <a:rPr lang="en-GB" dirty="0"/>
              <a:t>Plans are developing for the next academic year.</a:t>
            </a:r>
          </a:p>
          <a:p>
            <a:endParaRPr lang="en-GB" dirty="0"/>
          </a:p>
          <a:p>
            <a:r>
              <a:rPr lang="en-GB" dirty="0"/>
              <a:t>CPDF closely linked to Diocesan / Church strategy – CATs, CSI, RED, PLD, Environment etc.</a:t>
            </a:r>
          </a:p>
        </p:txBody>
      </p:sp>
    </p:spTree>
    <p:extLst>
      <p:ext uri="{BB962C8B-B14F-4D97-AF65-F5344CB8AC3E}">
        <p14:creationId xmlns:p14="http://schemas.microsoft.com/office/powerpoint/2010/main" val="140246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38840" cy="1325563"/>
          </a:xfrm>
        </p:spPr>
        <p:txBody>
          <a:bodyPr>
            <a:normAutofit/>
          </a:bodyPr>
          <a:lstStyle/>
          <a:p>
            <a:r>
              <a:rPr lang="en-GB" b="1" dirty="0"/>
              <a:t>Rebuilding the Church for future generations - Journey to 2030</a:t>
            </a:r>
          </a:p>
        </p:txBody>
      </p:sp>
      <p:sp>
        <p:nvSpPr>
          <p:cNvPr id="3" name="Content Placeholder 2"/>
          <p:cNvSpPr>
            <a:spLocks noGrp="1"/>
          </p:cNvSpPr>
          <p:nvPr>
            <p:ph idx="1"/>
          </p:nvPr>
        </p:nvSpPr>
        <p:spPr/>
        <p:txBody>
          <a:bodyPr/>
          <a:lstStyle/>
          <a:p>
            <a:endParaRPr lang="en-GB" dirty="0"/>
          </a:p>
          <a:p>
            <a:pPr marL="0" indent="0">
              <a:buNone/>
            </a:pPr>
            <a:r>
              <a:rPr lang="en-GB" b="1" dirty="0"/>
              <a:t>Governor conferences coming up:</a:t>
            </a:r>
          </a:p>
          <a:p>
            <a:pPr marL="0" indent="0">
              <a:buNone/>
            </a:pPr>
            <a:r>
              <a:rPr lang="en-GB" dirty="0"/>
              <a:t>Thurs 27</a:t>
            </a:r>
            <a:r>
              <a:rPr lang="en-GB" baseline="30000" dirty="0"/>
              <a:t>th </a:t>
            </a:r>
            <a:r>
              <a:rPr lang="en-GB" dirty="0"/>
              <a:t>June, 4:00-6:00pm, Sacred Heart, Westhoughton.</a:t>
            </a:r>
          </a:p>
          <a:p>
            <a:pPr marL="0" indent="0">
              <a:buNone/>
            </a:pPr>
            <a:r>
              <a:rPr lang="en-GB" dirty="0"/>
              <a:t>Sat 6</a:t>
            </a:r>
            <a:r>
              <a:rPr lang="en-GB" baseline="30000" dirty="0"/>
              <a:t>th</a:t>
            </a:r>
            <a:r>
              <a:rPr lang="en-GB" dirty="0"/>
              <a:t> July, 9:30-12:30pm, St John Henry Newman, Oldham</a:t>
            </a:r>
          </a:p>
          <a:p>
            <a:pPr marL="0" indent="0">
              <a:buNone/>
            </a:pPr>
            <a:endParaRPr lang="en-GB" dirty="0"/>
          </a:p>
          <a:p>
            <a:pPr marL="0" indent="0">
              <a:buNone/>
            </a:pPr>
            <a:r>
              <a:rPr lang="en-GB" b="1" dirty="0"/>
              <a:t>Who is attending from your school?</a:t>
            </a:r>
          </a:p>
          <a:p>
            <a:pPr marL="0" indent="0">
              <a:buNone/>
            </a:pPr>
            <a:endParaRPr lang="en-GB" dirty="0"/>
          </a:p>
          <a:p>
            <a:endParaRPr lang="en-GB" dirty="0"/>
          </a:p>
        </p:txBody>
      </p:sp>
    </p:spTree>
    <p:extLst>
      <p:ext uri="{BB962C8B-B14F-4D97-AF65-F5344CB8AC3E}">
        <p14:creationId xmlns:p14="http://schemas.microsoft.com/office/powerpoint/2010/main" val="428056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7132F-0ACC-FE1E-7B4A-18F798D7FE22}"/>
              </a:ext>
            </a:extLst>
          </p:cNvPr>
          <p:cNvSpPr>
            <a:spLocks noGrp="1"/>
          </p:cNvSpPr>
          <p:nvPr>
            <p:ph type="title"/>
          </p:nvPr>
        </p:nvSpPr>
        <p:spPr/>
        <p:txBody>
          <a:bodyPr>
            <a:normAutofit/>
          </a:bodyPr>
          <a:lstStyle/>
          <a:p>
            <a:r>
              <a:rPr lang="en-GB" dirty="0"/>
              <a:t>2024-2025 CPDF</a:t>
            </a:r>
            <a:br>
              <a:rPr lang="en-GB" dirty="0"/>
            </a:br>
            <a:r>
              <a:rPr lang="en-GB" b="1" dirty="0"/>
              <a:t>Core leadership offer:</a:t>
            </a:r>
            <a:endParaRPr lang="en-GB" dirty="0"/>
          </a:p>
        </p:txBody>
      </p:sp>
      <p:sp>
        <p:nvSpPr>
          <p:cNvPr id="3" name="Content Placeholder 2">
            <a:extLst>
              <a:ext uri="{FF2B5EF4-FFF2-40B4-BE49-F238E27FC236}">
                <a16:creationId xmlns:a16="http://schemas.microsoft.com/office/drawing/2014/main" id="{74BC7F65-14CC-DEE0-A697-2C021C9F7856}"/>
              </a:ext>
            </a:extLst>
          </p:cNvPr>
          <p:cNvSpPr>
            <a:spLocks noGrp="1"/>
          </p:cNvSpPr>
          <p:nvPr>
            <p:ph idx="1"/>
          </p:nvPr>
        </p:nvSpPr>
        <p:spPr>
          <a:xfrm>
            <a:off x="808653" y="1778972"/>
            <a:ext cx="11383347" cy="4351338"/>
          </a:xfrm>
        </p:spPr>
        <p:txBody>
          <a:bodyPr>
            <a:normAutofit/>
          </a:bodyPr>
          <a:lstStyle/>
          <a:p>
            <a:r>
              <a:rPr lang="en-GB" sz="2500" dirty="0"/>
              <a:t>ECTs – focus on distinctiveness – CLM, RE &amp; P&amp;L</a:t>
            </a:r>
          </a:p>
          <a:p>
            <a:r>
              <a:rPr lang="en-GB" sz="2500" dirty="0"/>
              <a:t>Considering leadership: Middle &amp; Senior Leaders including headship – flexible route to encourage accessibility including to those currently working out of the sector / diocese.</a:t>
            </a:r>
          </a:p>
          <a:p>
            <a:r>
              <a:rPr lang="en-GB" sz="2500" dirty="0"/>
              <a:t>New to Headship – pastoral visit, mentoring pathway &amp; programme</a:t>
            </a:r>
          </a:p>
          <a:p>
            <a:r>
              <a:rPr lang="en-GB" sz="2500" dirty="0"/>
              <a:t>Governance – refreshed programme aligned with Governance guides &amp; Diocesan Protocols – for all members of GBs &amp; LGBs – flexible routes (face to face and online)</a:t>
            </a:r>
          </a:p>
          <a:p>
            <a:r>
              <a:rPr lang="en-GB" sz="2500" dirty="0"/>
              <a:t>Annual leadership conference – Spring 2025</a:t>
            </a:r>
          </a:p>
          <a:p>
            <a:r>
              <a:rPr lang="en-GB" sz="2500" dirty="0"/>
              <a:t>Care for Creation Governor twilights – led by Emily Cahill &amp; Emma Gardner</a:t>
            </a:r>
            <a:r>
              <a:rPr lang="en-GB" dirty="0"/>
              <a:t>.</a:t>
            </a:r>
          </a:p>
        </p:txBody>
      </p:sp>
    </p:spTree>
    <p:extLst>
      <p:ext uri="{BB962C8B-B14F-4D97-AF65-F5344CB8AC3E}">
        <p14:creationId xmlns:p14="http://schemas.microsoft.com/office/powerpoint/2010/main" val="2893380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D72B-3EF0-871C-2D5D-0B2863F113DB}"/>
              </a:ext>
            </a:extLst>
          </p:cNvPr>
          <p:cNvSpPr>
            <a:spLocks noGrp="1"/>
          </p:cNvSpPr>
          <p:nvPr>
            <p:ph type="title"/>
          </p:nvPr>
        </p:nvSpPr>
        <p:spPr/>
        <p:txBody>
          <a:bodyPr/>
          <a:lstStyle/>
          <a:p>
            <a:r>
              <a:rPr lang="en-GB" dirty="0"/>
              <a:t>2024-2025 CPDF</a:t>
            </a:r>
            <a:br>
              <a:rPr lang="en-GB" dirty="0"/>
            </a:br>
            <a:r>
              <a:rPr lang="en-GB" b="1" dirty="0"/>
              <a:t>Bespoke leadership offer:</a:t>
            </a:r>
            <a:endParaRPr lang="en-GB" dirty="0"/>
          </a:p>
        </p:txBody>
      </p:sp>
      <p:sp>
        <p:nvSpPr>
          <p:cNvPr id="3" name="Content Placeholder 2">
            <a:extLst>
              <a:ext uri="{FF2B5EF4-FFF2-40B4-BE49-F238E27FC236}">
                <a16:creationId xmlns:a16="http://schemas.microsoft.com/office/drawing/2014/main" id="{940CD747-E36C-6728-0D57-C095E8EA6539}"/>
              </a:ext>
            </a:extLst>
          </p:cNvPr>
          <p:cNvSpPr>
            <a:spLocks noGrp="1"/>
          </p:cNvSpPr>
          <p:nvPr>
            <p:ph idx="1"/>
          </p:nvPr>
        </p:nvSpPr>
        <p:spPr/>
        <p:txBody>
          <a:bodyPr/>
          <a:lstStyle/>
          <a:p>
            <a:r>
              <a:rPr lang="en-GB" dirty="0"/>
              <a:t>Termly updates for CSI inspectors</a:t>
            </a:r>
          </a:p>
          <a:p>
            <a:r>
              <a:rPr lang="en-GB" dirty="0"/>
              <a:t>Annual briefing for those due CSI inspection</a:t>
            </a:r>
          </a:p>
          <a:p>
            <a:r>
              <a:rPr lang="en-GB" dirty="0"/>
              <a:t>CSI (RED, PLD, CLM) linked workshops</a:t>
            </a:r>
          </a:p>
          <a:p>
            <a:r>
              <a:rPr lang="en-GB" dirty="0"/>
              <a:t>HT/</a:t>
            </a:r>
            <a:r>
              <a:rPr lang="en-GB" dirty="0" err="1"/>
              <a:t>CoG</a:t>
            </a:r>
            <a:r>
              <a:rPr lang="en-GB" dirty="0"/>
              <a:t> briefings</a:t>
            </a:r>
          </a:p>
          <a:p>
            <a:endParaRPr lang="en-GB" dirty="0"/>
          </a:p>
        </p:txBody>
      </p:sp>
    </p:spTree>
    <p:extLst>
      <p:ext uri="{BB962C8B-B14F-4D97-AF65-F5344CB8AC3E}">
        <p14:creationId xmlns:p14="http://schemas.microsoft.com/office/powerpoint/2010/main" val="2403347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3611-41C4-443C-9DED-4EECE506A777}"/>
              </a:ext>
            </a:extLst>
          </p:cNvPr>
          <p:cNvSpPr>
            <a:spLocks noGrp="1"/>
          </p:cNvSpPr>
          <p:nvPr>
            <p:ph type="title"/>
          </p:nvPr>
        </p:nvSpPr>
        <p:spPr/>
        <p:txBody>
          <a:bodyPr/>
          <a:lstStyle/>
          <a:p>
            <a:r>
              <a:rPr lang="en-GB" dirty="0"/>
              <a:t>2024-2025 CPDF</a:t>
            </a:r>
            <a:br>
              <a:rPr lang="en-GB" dirty="0"/>
            </a:br>
            <a:r>
              <a:rPr lang="en-GB" b="1" dirty="0"/>
              <a:t>Wider leadership offer:</a:t>
            </a:r>
            <a:endParaRPr lang="en-GB" dirty="0"/>
          </a:p>
        </p:txBody>
      </p:sp>
      <p:sp>
        <p:nvSpPr>
          <p:cNvPr id="3" name="Content Placeholder 2">
            <a:extLst>
              <a:ext uri="{FF2B5EF4-FFF2-40B4-BE49-F238E27FC236}">
                <a16:creationId xmlns:a16="http://schemas.microsoft.com/office/drawing/2014/main" id="{3A16AA65-BE45-0E6A-5C2B-8D71065CD92E}"/>
              </a:ext>
            </a:extLst>
          </p:cNvPr>
          <p:cNvSpPr>
            <a:spLocks noGrp="1"/>
          </p:cNvSpPr>
          <p:nvPr>
            <p:ph idx="1"/>
          </p:nvPr>
        </p:nvSpPr>
        <p:spPr>
          <a:xfrm>
            <a:off x="838200" y="1825625"/>
            <a:ext cx="10815735" cy="4351338"/>
          </a:xfrm>
        </p:spPr>
        <p:txBody>
          <a:bodyPr/>
          <a:lstStyle/>
          <a:p>
            <a:r>
              <a:rPr lang="en-GB" dirty="0"/>
              <a:t>Collaboration and representation with wider networks</a:t>
            </a:r>
          </a:p>
          <a:p>
            <a:r>
              <a:rPr lang="en-GB" dirty="0"/>
              <a:t>Current CEFEL/CES NPQ provision</a:t>
            </a:r>
          </a:p>
          <a:p>
            <a:r>
              <a:rPr lang="en-GB" dirty="0"/>
              <a:t>Signposting to full suite of NPQs facilitated by Diocesan leaders (specialist &amp; leadership, including NPQEL)</a:t>
            </a:r>
          </a:p>
          <a:p>
            <a:r>
              <a:rPr lang="en-GB" dirty="0"/>
              <a:t>Provision from NWCDTP – middle, senior, headship &amp; aspiring leaders</a:t>
            </a:r>
          </a:p>
          <a:p>
            <a:r>
              <a:rPr lang="en-GB" dirty="0"/>
              <a:t>National </a:t>
            </a:r>
            <a:r>
              <a:rPr lang="en-GB" dirty="0" err="1"/>
              <a:t>EducareM</a:t>
            </a:r>
            <a:r>
              <a:rPr lang="en-GB" dirty="0"/>
              <a:t> offer – Retreat, NSF (Tabor &amp; Christ the Teacher)</a:t>
            </a:r>
          </a:p>
          <a:p>
            <a:r>
              <a:rPr lang="en-GB" dirty="0"/>
              <a:t>Continued relationships with DFE, CES, Ofsted, CISC, Chartered College</a:t>
            </a:r>
          </a:p>
          <a:p>
            <a:endParaRPr lang="en-GB" dirty="0"/>
          </a:p>
          <a:p>
            <a:endParaRPr lang="en-GB" dirty="0"/>
          </a:p>
        </p:txBody>
      </p:sp>
    </p:spTree>
    <p:extLst>
      <p:ext uri="{BB962C8B-B14F-4D97-AF65-F5344CB8AC3E}">
        <p14:creationId xmlns:p14="http://schemas.microsoft.com/office/powerpoint/2010/main" val="2729679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7587-204F-E364-25C4-6108DB7C7371}"/>
              </a:ext>
            </a:extLst>
          </p:cNvPr>
          <p:cNvSpPr>
            <a:spLocks noGrp="1"/>
          </p:cNvSpPr>
          <p:nvPr>
            <p:ph type="title"/>
          </p:nvPr>
        </p:nvSpPr>
        <p:spPr/>
        <p:txBody>
          <a:bodyPr/>
          <a:lstStyle/>
          <a:p>
            <a:r>
              <a:rPr lang="en-GB" dirty="0"/>
              <a:t>2024-2025 CPDF</a:t>
            </a:r>
            <a:br>
              <a:rPr lang="en-GB" dirty="0"/>
            </a:br>
            <a:r>
              <a:rPr lang="en-GB" b="1" dirty="0"/>
              <a:t>Primary &amp; Secondary RE:</a:t>
            </a:r>
            <a:endParaRPr lang="en-GB" dirty="0"/>
          </a:p>
        </p:txBody>
      </p:sp>
      <p:sp>
        <p:nvSpPr>
          <p:cNvPr id="3" name="Content Placeholder 2">
            <a:extLst>
              <a:ext uri="{FF2B5EF4-FFF2-40B4-BE49-F238E27FC236}">
                <a16:creationId xmlns:a16="http://schemas.microsoft.com/office/drawing/2014/main" id="{5D1DB098-6F3A-C58B-352B-E48DB5526433}"/>
              </a:ext>
            </a:extLst>
          </p:cNvPr>
          <p:cNvSpPr>
            <a:spLocks noGrp="1"/>
          </p:cNvSpPr>
          <p:nvPr>
            <p:ph idx="1"/>
          </p:nvPr>
        </p:nvSpPr>
        <p:spPr/>
        <p:txBody>
          <a:bodyPr/>
          <a:lstStyle/>
          <a:p>
            <a:r>
              <a:rPr lang="en-GB" dirty="0"/>
              <a:t>Catherine Moss</a:t>
            </a:r>
          </a:p>
          <a:p>
            <a:r>
              <a:rPr lang="en-GB" dirty="0"/>
              <a:t>Anna Nuttall</a:t>
            </a:r>
          </a:p>
        </p:txBody>
      </p:sp>
    </p:spTree>
    <p:extLst>
      <p:ext uri="{BB962C8B-B14F-4D97-AF65-F5344CB8AC3E}">
        <p14:creationId xmlns:p14="http://schemas.microsoft.com/office/powerpoint/2010/main" val="4032838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E9A321-C5D0-5228-8C7C-DE1140F668A3}"/>
              </a:ext>
            </a:extLst>
          </p:cNvPr>
          <p:cNvSpPr txBox="1"/>
          <p:nvPr/>
        </p:nvSpPr>
        <p:spPr>
          <a:xfrm>
            <a:off x="216307" y="151179"/>
            <a:ext cx="11782860" cy="5832366"/>
          </a:xfrm>
          <a:prstGeom prst="rect">
            <a:avLst/>
          </a:prstGeom>
          <a:noFill/>
        </p:spPr>
        <p:txBody>
          <a:bodyPr wrap="square">
            <a:spAutoFit/>
          </a:bodyPr>
          <a:lstStyle/>
          <a:p>
            <a:r>
              <a:rPr lang="en-GB" sz="2400" b="1" kern="100" dirty="0">
                <a:solidFill>
                  <a:srgbClr val="C00000"/>
                </a:solidFill>
                <a:effectLst/>
                <a:latin typeface="Poppins" panose="00000500000000000000" pitchFamily="2" charset="0"/>
                <a:ea typeface="Calibri" panose="020F0502020204030204" pitchFamily="34" charset="0"/>
                <a:cs typeface="Poppins" panose="00000500000000000000" pitchFamily="2" charset="0"/>
              </a:rPr>
              <a:t>Primary RE CPD 2023 / 2024. </a:t>
            </a:r>
          </a:p>
          <a:p>
            <a:endParaRPr lang="en-GB" b="1" i="0" dirty="0">
              <a:solidFill>
                <a:srgbClr val="212529"/>
              </a:solidFill>
              <a:effectLst/>
              <a:latin typeface="Poppins" panose="00000500000000000000" pitchFamily="2" charset="0"/>
              <a:cs typeface="Poppins" panose="00000500000000000000" pitchFamily="2" charset="0"/>
            </a:endParaRPr>
          </a:p>
          <a:p>
            <a:r>
              <a:rPr lang="en-GB" b="1" i="0" dirty="0">
                <a:solidFill>
                  <a:srgbClr val="212529"/>
                </a:solidFill>
                <a:effectLst/>
                <a:latin typeface="Poppins" panose="00000500000000000000" pitchFamily="2" charset="0"/>
                <a:cs typeface="Poppins" panose="00000500000000000000" pitchFamily="2" charset="0"/>
              </a:rPr>
              <a:t>CSI: Update Session for Primary RE Leads / Headteachers / SLT:</a:t>
            </a:r>
          </a:p>
          <a:p>
            <a:r>
              <a:rPr lang="en-GB" sz="1800" b="1" kern="100" dirty="0">
                <a:solidFill>
                  <a:srgbClr val="212529"/>
                </a:solidFill>
                <a:latin typeface="Poppins" panose="00000500000000000000" pitchFamily="2" charset="0"/>
                <a:ea typeface="Calibri" panose="020F0502020204030204" pitchFamily="34" charset="0"/>
                <a:cs typeface="Poppins" panose="00000500000000000000" pitchFamily="2" charset="0"/>
              </a:rPr>
              <a:t>Tuesday 18</a:t>
            </a:r>
            <a:r>
              <a:rPr lang="en-GB" sz="1800" b="1" kern="100" baseline="30000" dirty="0">
                <a:solidFill>
                  <a:srgbClr val="212529"/>
                </a:solidFill>
                <a:latin typeface="Poppins" panose="00000500000000000000" pitchFamily="2" charset="0"/>
                <a:ea typeface="Calibri" panose="020F0502020204030204" pitchFamily="34" charset="0"/>
                <a:cs typeface="Poppins" panose="00000500000000000000" pitchFamily="2" charset="0"/>
              </a:rPr>
              <a:t>th</a:t>
            </a:r>
            <a:r>
              <a:rPr lang="en-GB" sz="1800" b="1" kern="100" dirty="0">
                <a:solidFill>
                  <a:srgbClr val="212529"/>
                </a:solidFill>
                <a:latin typeface="Poppins" panose="00000500000000000000" pitchFamily="2" charset="0"/>
                <a:ea typeface="Calibri" panose="020F0502020204030204" pitchFamily="34" charset="0"/>
                <a:cs typeface="Poppins" panose="00000500000000000000" pitchFamily="2" charset="0"/>
              </a:rPr>
              <a:t> June 9 – 3. Dunkenhalgh Hotel. </a:t>
            </a:r>
          </a:p>
          <a:p>
            <a:r>
              <a:rPr lang="en-GB" kern="100" dirty="0">
                <a:latin typeface="Poppins" panose="00000500000000000000" pitchFamily="2" charset="0"/>
                <a:ea typeface="Calibri" panose="020F0502020204030204" pitchFamily="34" charset="0"/>
                <a:cs typeface="Poppins" panose="00000500000000000000" pitchFamily="2" charset="0"/>
              </a:rPr>
              <a:t>Following our successful update sessions last academic year, which focused on Catholic School Inspections in Salford diocese, there will be an opportunity for Headteachers and RE Leads to attend a session focusing on a review of CSI from this academic year. We are offering two places per school .</a:t>
            </a:r>
          </a:p>
          <a:p>
            <a:endParaRPr lang="en-GB" sz="400" kern="100" dirty="0">
              <a:latin typeface="Poppins" panose="00000500000000000000" pitchFamily="2" charset="0"/>
              <a:ea typeface="Calibri" panose="020F0502020204030204" pitchFamily="34" charset="0"/>
              <a:cs typeface="Poppins" panose="00000500000000000000" pitchFamily="2" charset="0"/>
            </a:endParaRPr>
          </a:p>
          <a:p>
            <a:pPr algn="l"/>
            <a:r>
              <a:rPr lang="en-GB" b="1" i="0" dirty="0">
                <a:solidFill>
                  <a:srgbClr val="212529"/>
                </a:solidFill>
                <a:effectLst/>
                <a:latin typeface="Poppins" panose="00000500000000000000" pitchFamily="2" charset="0"/>
                <a:cs typeface="Poppins" panose="00000500000000000000" pitchFamily="2" charset="0"/>
              </a:rPr>
              <a:t>Primary RE Leads </a:t>
            </a:r>
            <a:r>
              <a:rPr lang="en-GB" b="1" i="0" dirty="0">
                <a:solidFill>
                  <a:srgbClr val="FF0000"/>
                </a:solidFill>
                <a:effectLst/>
                <a:latin typeface="Poppins" panose="00000500000000000000" pitchFamily="2" charset="0"/>
                <a:cs typeface="Poppins" panose="00000500000000000000" pitchFamily="2" charset="0"/>
              </a:rPr>
              <a:t>and Secondary Chaplains </a:t>
            </a:r>
            <a:r>
              <a:rPr lang="en-GB" b="1" i="0" dirty="0">
                <a:solidFill>
                  <a:srgbClr val="212529"/>
                </a:solidFill>
                <a:effectLst/>
                <a:latin typeface="Poppins" panose="00000500000000000000" pitchFamily="2" charset="0"/>
                <a:cs typeface="Poppins" panose="00000500000000000000" pitchFamily="2" charset="0"/>
              </a:rPr>
              <a:t>Summer Conference:</a:t>
            </a:r>
            <a:endParaRPr lang="en-GB" b="0" i="0" dirty="0">
              <a:solidFill>
                <a:srgbClr val="212529"/>
              </a:solidFill>
              <a:effectLst/>
              <a:latin typeface="Poppins" panose="00000500000000000000" pitchFamily="2" charset="0"/>
              <a:cs typeface="Poppins" panose="00000500000000000000" pitchFamily="2" charset="0"/>
            </a:endParaRPr>
          </a:p>
          <a:p>
            <a:pPr algn="l"/>
            <a:r>
              <a:rPr lang="en-GB" b="1" i="0" dirty="0">
                <a:solidFill>
                  <a:srgbClr val="212529"/>
                </a:solidFill>
                <a:effectLst/>
                <a:latin typeface="Poppins" panose="00000500000000000000" pitchFamily="2" charset="0"/>
                <a:cs typeface="Poppins" panose="00000500000000000000" pitchFamily="2" charset="0"/>
              </a:rPr>
              <a:t>Friday 28</a:t>
            </a:r>
            <a:r>
              <a:rPr lang="en-GB" b="1" i="0" baseline="30000" dirty="0">
                <a:solidFill>
                  <a:srgbClr val="212529"/>
                </a:solidFill>
                <a:effectLst/>
                <a:latin typeface="Poppins" panose="00000500000000000000" pitchFamily="2" charset="0"/>
                <a:cs typeface="Poppins" panose="00000500000000000000" pitchFamily="2" charset="0"/>
              </a:rPr>
              <a:t>th</a:t>
            </a:r>
            <a:r>
              <a:rPr lang="en-GB" b="1" i="0" dirty="0">
                <a:solidFill>
                  <a:srgbClr val="212529"/>
                </a:solidFill>
                <a:effectLst/>
                <a:latin typeface="Poppins" panose="00000500000000000000" pitchFamily="2" charset="0"/>
                <a:cs typeface="Poppins" panose="00000500000000000000" pitchFamily="2" charset="0"/>
              </a:rPr>
              <a:t> June 9 – 3. Dunkenhalgh Hotel.</a:t>
            </a:r>
          </a:p>
          <a:p>
            <a:pPr algn="l"/>
            <a:r>
              <a:rPr lang="en-GB" b="0" i="0" dirty="0">
                <a:solidFill>
                  <a:srgbClr val="212529"/>
                </a:solidFill>
                <a:effectLst/>
                <a:latin typeface="Poppins" panose="00000500000000000000" pitchFamily="2" charset="0"/>
                <a:cs typeface="Poppins" panose="00000500000000000000" pitchFamily="2" charset="0"/>
              </a:rPr>
              <a:t>Jo Boyce (CJM Music) will lead our summer meeting focusing on the Prayer and Liturgy Directory (PLD).  There will be the opportunity for primary RE leads to meet with secondary colleagues. We are offering one place per school.  </a:t>
            </a:r>
          </a:p>
          <a:p>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r>
              <a:rPr lang="en-GB" b="1" kern="100" dirty="0">
                <a:latin typeface="Poppins" panose="00000500000000000000" pitchFamily="2" charset="0"/>
                <a:ea typeface="Calibri" panose="020F0502020204030204" pitchFamily="34" charset="0"/>
                <a:cs typeface="Poppins" panose="00000500000000000000" pitchFamily="2" charset="0"/>
              </a:rPr>
              <a:t>Summer Primary RE Lead Cluster Meetings:</a:t>
            </a:r>
          </a:p>
          <a:p>
            <a:r>
              <a:rPr lang="en-GB" kern="100" dirty="0">
                <a:latin typeface="Poppins" panose="00000500000000000000" pitchFamily="2" charset="0"/>
                <a:ea typeface="Calibri" panose="020F0502020204030204" pitchFamily="34" charset="0"/>
                <a:cs typeface="Poppins" panose="00000500000000000000" pitchFamily="2" charset="0"/>
              </a:rPr>
              <a:t>There will be two Primary RE Lead Cluster briefings in the summer term. The sessions will be on Tuesday 9th July and Wednesday 10th July on Zoom from 3.30pm until 4.45pm</a:t>
            </a:r>
          </a:p>
          <a:p>
            <a:endParaRPr lang="en-GB" sz="400" kern="100" dirty="0">
              <a:latin typeface="Poppins" panose="00000500000000000000" pitchFamily="2" charset="0"/>
              <a:ea typeface="Calibri" panose="020F0502020204030204" pitchFamily="34" charset="0"/>
              <a:cs typeface="Poppins" panose="00000500000000000000" pitchFamily="2" charset="0"/>
            </a:endParaRPr>
          </a:p>
          <a:p>
            <a:r>
              <a:rPr lang="en-GB" kern="100" dirty="0">
                <a:latin typeface="Poppins" panose="00000500000000000000" pitchFamily="2" charset="0"/>
                <a:ea typeface="Calibri" panose="020F0502020204030204" pitchFamily="34" charset="0"/>
                <a:cs typeface="Poppins" panose="00000500000000000000" pitchFamily="2" charset="0"/>
              </a:rPr>
              <a:t>All Primary RE Lead CPD information can be found at </a:t>
            </a:r>
            <a:r>
              <a:rPr lang="en-GB" kern="100" dirty="0">
                <a:latin typeface="Poppins" panose="00000500000000000000" pitchFamily="2" charset="0"/>
                <a:ea typeface="Calibri" panose="020F0502020204030204" pitchFamily="34" charset="0"/>
                <a:cs typeface="Poppins" panose="00000500000000000000" pitchFamily="2" charset="0"/>
                <a:hlinkClick r:id="" action="ppaction://noaction"/>
              </a:rPr>
              <a:t>https://dioceseofsalford.org.uk/resource-centre/education/religious-education/primary-re/cpd/</a:t>
            </a:r>
            <a:endParaRPr lang="en-GB" kern="100" dirty="0">
              <a:latin typeface="Poppins" panose="00000500000000000000" pitchFamily="2" charset="0"/>
              <a:ea typeface="Calibri" panose="020F0502020204030204" pitchFamily="34" charset="0"/>
              <a:cs typeface="Poppins" panose="00000500000000000000" pitchFamily="2" charset="0"/>
            </a:endParaRPr>
          </a:p>
          <a:p>
            <a:endParaRPr lang="en-GB" kern="100" dirty="0">
              <a:latin typeface="Poppins" panose="00000500000000000000" pitchFamily="2" charset="0"/>
              <a:ea typeface="Calibri" panose="020F0502020204030204" pitchFamily="34" charset="0"/>
              <a:cs typeface="Poppins" panose="00000500000000000000" pitchFamily="2" charset="0"/>
            </a:endParaRPr>
          </a:p>
          <a:p>
            <a:endParaRPr lang="en-GB" sz="1800" kern="100" dirty="0">
              <a:effectLst/>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386630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E9A321-C5D0-5228-8C7C-DE1140F668A3}"/>
              </a:ext>
            </a:extLst>
          </p:cNvPr>
          <p:cNvSpPr txBox="1"/>
          <p:nvPr/>
        </p:nvSpPr>
        <p:spPr>
          <a:xfrm>
            <a:off x="216307" y="307453"/>
            <a:ext cx="11624240" cy="4770537"/>
          </a:xfrm>
          <a:prstGeom prst="rect">
            <a:avLst/>
          </a:prstGeom>
          <a:noFill/>
        </p:spPr>
        <p:txBody>
          <a:bodyPr wrap="square">
            <a:spAutoFit/>
          </a:bodyPr>
          <a:lstStyle/>
          <a:p>
            <a:r>
              <a:rPr lang="en-GB" sz="2400" b="1" kern="100" dirty="0">
                <a:solidFill>
                  <a:srgbClr val="C00000"/>
                </a:solidFill>
                <a:effectLst/>
                <a:latin typeface="Poppins" panose="00000500000000000000" pitchFamily="2" charset="0"/>
                <a:ea typeface="Calibri" panose="020F0502020204030204" pitchFamily="34" charset="0"/>
                <a:cs typeface="Poppins" panose="00000500000000000000" pitchFamily="2" charset="0"/>
              </a:rPr>
              <a:t>Primary RE CPD 2024 / 2025. </a:t>
            </a:r>
            <a:endParaRPr lang="en-GB" b="1" i="0" dirty="0">
              <a:solidFill>
                <a:srgbClr val="212529"/>
              </a:solidFill>
              <a:effectLst/>
              <a:latin typeface="Poppins" panose="00000500000000000000" pitchFamily="2" charset="0"/>
              <a:cs typeface="Poppins" panose="00000500000000000000" pitchFamily="2" charset="0"/>
            </a:endParaRPr>
          </a:p>
          <a:p>
            <a:endParaRPr lang="en-GB" sz="1800" kern="100" dirty="0">
              <a:effectLst/>
              <a:latin typeface="Poppins" panose="00000500000000000000" pitchFamily="2" charset="0"/>
              <a:ea typeface="Calibri" panose="020F0502020204030204" pitchFamily="34" charset="0"/>
              <a:cs typeface="Poppins" panose="00000500000000000000" pitchFamily="2" charset="0"/>
            </a:endParaRPr>
          </a:p>
          <a:p>
            <a:r>
              <a:rPr lang="en-GB" sz="2000" b="1" kern="100" dirty="0">
                <a:effectLst/>
                <a:latin typeface="Poppins" panose="00000500000000000000" pitchFamily="2" charset="0"/>
                <a:ea typeface="Calibri" panose="020F0502020204030204" pitchFamily="34" charset="0"/>
                <a:cs typeface="Poppins" panose="00000500000000000000" pitchFamily="2" charset="0"/>
              </a:rPr>
              <a:t>Termly Primary RE Lead sessions</a:t>
            </a:r>
            <a:r>
              <a:rPr lang="en-GB" sz="2000" kern="100" dirty="0">
                <a:effectLst/>
                <a:latin typeface="Poppins" panose="00000500000000000000" pitchFamily="2" charset="0"/>
                <a:ea typeface="Calibri" panose="020F0502020204030204" pitchFamily="34" charset="0"/>
                <a:cs typeface="Poppins" panose="00000500000000000000" pitchFamily="2" charset="0"/>
              </a:rPr>
              <a:t> will run next academic year focusing on Curriculum RE (RED) and on Prayer and Liturgy. </a:t>
            </a:r>
          </a:p>
          <a:p>
            <a:endParaRPr lang="en-GB" sz="2000" kern="100" dirty="0">
              <a:latin typeface="Poppins" panose="00000500000000000000" pitchFamily="2" charset="0"/>
              <a:ea typeface="Calibri" panose="020F0502020204030204" pitchFamily="34" charset="0"/>
              <a:cs typeface="Poppins" panose="00000500000000000000" pitchFamily="2" charset="0"/>
            </a:endParaRPr>
          </a:p>
          <a:p>
            <a:r>
              <a:rPr lang="en-GB" sz="2000" b="1" kern="100" dirty="0">
                <a:effectLst/>
                <a:latin typeface="Poppins" panose="00000500000000000000" pitchFamily="2" charset="0"/>
                <a:ea typeface="Calibri" panose="020F0502020204030204" pitchFamily="34" charset="0"/>
                <a:cs typeface="Poppins" panose="00000500000000000000" pitchFamily="2" charset="0"/>
              </a:rPr>
              <a:t>Termly Primary RE Lead Cluster Meetings</a:t>
            </a:r>
            <a:r>
              <a:rPr lang="en-GB" sz="2000" kern="100" dirty="0">
                <a:effectLst/>
                <a:latin typeface="Poppins" panose="00000500000000000000" pitchFamily="2" charset="0"/>
                <a:ea typeface="Calibri" panose="020F0502020204030204" pitchFamily="34" charset="0"/>
                <a:cs typeface="Poppins" panose="00000500000000000000" pitchFamily="2" charset="0"/>
              </a:rPr>
              <a:t>. (North, Central, South).</a:t>
            </a:r>
          </a:p>
          <a:p>
            <a:r>
              <a:rPr lang="en-GB" sz="2000" kern="100" dirty="0">
                <a:latin typeface="Poppins" panose="00000500000000000000" pitchFamily="2" charset="0"/>
                <a:ea typeface="Calibri" panose="020F0502020204030204" pitchFamily="34" charset="0"/>
                <a:cs typeface="Poppins" panose="00000500000000000000" pitchFamily="2" charset="0"/>
              </a:rPr>
              <a:t>Sessions include n</a:t>
            </a:r>
            <a:r>
              <a:rPr lang="en-GB" sz="2000" kern="100" dirty="0">
                <a:effectLst/>
                <a:latin typeface="Poppins" panose="00000500000000000000" pitchFamily="2" charset="0"/>
                <a:ea typeface="Calibri" panose="020F0502020204030204" pitchFamily="34" charset="0"/>
                <a:cs typeface="Poppins" panose="00000500000000000000" pitchFamily="2" charset="0"/>
              </a:rPr>
              <a:t>ational and local updates. </a:t>
            </a:r>
          </a:p>
          <a:p>
            <a:endParaRPr lang="en-GB" sz="2000" kern="100" dirty="0">
              <a:effectLst/>
              <a:latin typeface="Poppins" panose="00000500000000000000" pitchFamily="2" charset="0"/>
              <a:ea typeface="Calibri" panose="020F0502020204030204" pitchFamily="34" charset="0"/>
              <a:cs typeface="Poppins" panose="00000500000000000000" pitchFamily="2" charset="0"/>
            </a:endParaRPr>
          </a:p>
          <a:p>
            <a:r>
              <a:rPr lang="en-GB" sz="2000" kern="100" dirty="0">
                <a:effectLst/>
                <a:latin typeface="Poppins" panose="00000500000000000000" pitchFamily="2" charset="0"/>
                <a:ea typeface="Calibri" panose="020F0502020204030204" pitchFamily="34" charset="0"/>
                <a:cs typeface="Poppins" panose="00000500000000000000" pitchFamily="2" charset="0"/>
              </a:rPr>
              <a:t>Information and dates regarding CPD for Primary RE Leads will be available after half term and more information will be available for RE Leads at the Zoom Cluster briefings on 9</a:t>
            </a:r>
            <a:r>
              <a:rPr lang="en-GB" sz="2000" kern="1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2000" kern="100" dirty="0">
                <a:effectLst/>
                <a:latin typeface="Poppins" panose="00000500000000000000" pitchFamily="2" charset="0"/>
                <a:ea typeface="Calibri" panose="020F0502020204030204" pitchFamily="34" charset="0"/>
                <a:cs typeface="Poppins" panose="00000500000000000000" pitchFamily="2" charset="0"/>
              </a:rPr>
              <a:t> and 10</a:t>
            </a:r>
            <a:r>
              <a:rPr lang="en-GB" sz="2000" kern="100" baseline="30000" dirty="0">
                <a:effectLst/>
                <a:latin typeface="Poppins" panose="00000500000000000000" pitchFamily="2" charset="0"/>
                <a:ea typeface="Calibri" panose="020F0502020204030204" pitchFamily="34" charset="0"/>
                <a:cs typeface="Poppins" panose="00000500000000000000" pitchFamily="2" charset="0"/>
              </a:rPr>
              <a:t>th</a:t>
            </a:r>
            <a:r>
              <a:rPr lang="en-GB" sz="2000" kern="100" dirty="0">
                <a:effectLst/>
                <a:latin typeface="Poppins" panose="00000500000000000000" pitchFamily="2" charset="0"/>
                <a:ea typeface="Calibri" panose="020F0502020204030204" pitchFamily="34" charset="0"/>
                <a:cs typeface="Poppins" panose="00000500000000000000" pitchFamily="2" charset="0"/>
              </a:rPr>
              <a:t> July 3.30pm.</a:t>
            </a:r>
          </a:p>
          <a:p>
            <a:r>
              <a:rPr lang="en-GB" sz="2000" kern="100" dirty="0">
                <a:effectLst/>
                <a:latin typeface="Poppins" panose="00000500000000000000" pitchFamily="2" charset="0"/>
                <a:ea typeface="Calibri" panose="020F0502020204030204" pitchFamily="34" charset="0"/>
                <a:cs typeface="Poppins" panose="00000500000000000000" pitchFamily="2" charset="0"/>
              </a:rPr>
              <a:t> </a:t>
            </a:r>
          </a:p>
          <a:p>
            <a:r>
              <a:rPr lang="en-GB" sz="2000" kern="100" dirty="0">
                <a:effectLst/>
                <a:latin typeface="Poppins" panose="00000500000000000000" pitchFamily="2" charset="0"/>
                <a:ea typeface="Calibri" panose="020F0502020204030204" pitchFamily="34" charset="0"/>
                <a:cs typeface="Poppins" panose="00000500000000000000" pitchFamily="2" charset="0"/>
              </a:rPr>
              <a:t>ECT sessions will run again next year. Information about these sessions will be available in the second half of summer term</a:t>
            </a:r>
            <a:r>
              <a:rPr lang="en-GB" sz="2400" kern="100" dirty="0">
                <a:effectLst/>
                <a:latin typeface="Poppins" panose="00000500000000000000" pitchFamily="2" charset="0"/>
                <a:ea typeface="Calibri" panose="020F0502020204030204" pitchFamily="34" charset="0"/>
                <a:cs typeface="Poppins" panose="00000500000000000000" pitchFamily="2" charset="0"/>
              </a:rPr>
              <a:t>.</a:t>
            </a:r>
          </a:p>
          <a:p>
            <a:r>
              <a:rPr lang="en-GB" sz="1800" kern="100" dirty="0">
                <a:effectLst/>
                <a:latin typeface="Poppins" panose="00000500000000000000" pitchFamily="2" charset="0"/>
                <a:ea typeface="Calibri" panose="020F0502020204030204" pitchFamily="34" charset="0"/>
                <a:cs typeface="Poppins" panose="00000500000000000000" pitchFamily="2" charset="0"/>
              </a:rPr>
              <a:t> </a:t>
            </a:r>
          </a:p>
        </p:txBody>
      </p:sp>
    </p:spTree>
    <p:extLst>
      <p:ext uri="{BB962C8B-B14F-4D97-AF65-F5344CB8AC3E}">
        <p14:creationId xmlns:p14="http://schemas.microsoft.com/office/powerpoint/2010/main" val="3277621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3-24 DDFE PP template" id="{312F7BAB-1C2F-4EA6-A5D7-CC9831219040}" vid="{28AEFDF7-7A37-40EB-A0E5-2064B75C34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d7a96292-fb9d-48b5-8b36-e1cf0d3aa740" xsi:nil="true"/>
    <lcf76f155ced4ddcb4097134ff3c332f xmlns="9f630a95-a25d-4b04-9a75-52e9cfd198cc">
      <Terms xmlns="http://schemas.microsoft.com/office/infopath/2007/PartnerControls"/>
    </lcf76f155ced4ddcb4097134ff3c332f>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FF791C5E78634FB6971A16D52BE23C" ma:contentTypeVersion="16" ma:contentTypeDescription="Create a new document." ma:contentTypeScope="" ma:versionID="effee1cb282e4da3fcb7c89c3c406d1c">
  <xsd:schema xmlns:xsd="http://www.w3.org/2001/XMLSchema" xmlns:xs="http://www.w3.org/2001/XMLSchema" xmlns:p="http://schemas.microsoft.com/office/2006/metadata/properties" xmlns:ns1="http://schemas.microsoft.com/sharepoint/v3" xmlns:ns2="9f630a95-a25d-4b04-9a75-52e9cfd198cc" xmlns:ns3="d7a96292-fb9d-48b5-8b36-e1cf0d3aa740" targetNamespace="http://schemas.microsoft.com/office/2006/metadata/properties" ma:root="true" ma:fieldsID="e408a34c2f3d7f0c61460f4eae75a300" ns1:_="" ns2:_="" ns3:_="">
    <xsd:import namespace="http://schemas.microsoft.com/sharepoint/v3"/>
    <xsd:import namespace="9f630a95-a25d-4b04-9a75-52e9cfd198cc"/>
    <xsd:import namespace="d7a96292-fb9d-48b5-8b36-e1cf0d3aa74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1:_ip_UnifiedCompliancePolicyProperties" minOccurs="0"/>
                <xsd:element ref="ns1:_ip_UnifiedCompliancePolicyUIAc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630a95-a25d-4b04-9a75-52e9cfd198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4390dd4-6b95-43d4-aa33-6117e7da7b81"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a96292-fb9d-48b5-8b36-e1cf0d3aa74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ba58c08d-fb56-42dc-ab6f-1afcf7301d9a}" ma:internalName="TaxCatchAll" ma:showField="CatchAllData" ma:web="d7a96292-fb9d-48b5-8b36-e1cf0d3aa740">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EB7423-431D-475F-ABC1-2D1E1AF5A604}">
  <ds:schemaRefs>
    <ds:schemaRef ds:uri="http://schemas.microsoft.com/office/2006/documentManagement/types"/>
    <ds:schemaRef ds:uri="1e0703e8-8958-4bc5-a777-7335210bfedd"/>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D94C08D8-D988-4F35-9A1A-55B8F9D1DD10}"/>
</file>

<file path=customXml/itemProps3.xml><?xml version="1.0" encoding="utf-8"?>
<ds:datastoreItem xmlns:ds="http://schemas.openxmlformats.org/officeDocument/2006/customXml" ds:itemID="{CADA0A04-5841-4A5B-A4D3-572F70C39C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2023-24 DDFE PP template</Template>
  <TotalTime>2949</TotalTime>
  <Words>765</Words>
  <Application>Microsoft Office PowerPoint</Application>
  <PresentationFormat>Widescreen</PresentationFormat>
  <Paragraphs>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Poppins</vt:lpstr>
      <vt:lpstr>Office Theme</vt:lpstr>
      <vt:lpstr>CPDF update</vt:lpstr>
      <vt:lpstr>Thank you</vt:lpstr>
      <vt:lpstr>Rebuilding the Church for future generations - Journey to 2030</vt:lpstr>
      <vt:lpstr>2024-2025 CPDF Core leadership offer:</vt:lpstr>
      <vt:lpstr>2024-2025 CPDF Bespoke leadership offer:</vt:lpstr>
      <vt:lpstr>2024-2025 CPDF Wider leadership offer:</vt:lpstr>
      <vt:lpstr>2024-2025 CPDF Primary &amp; Secondary RE:</vt:lpstr>
      <vt:lpstr>PowerPoint Presentation</vt:lpstr>
      <vt:lpstr>PowerPoint Presentation</vt:lpstr>
      <vt:lpstr>PowerPoint Presentation</vt:lpstr>
      <vt:lpstr>Secondary RE Programme 2024-2025</vt:lpstr>
      <vt:lpstr>CPDF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Heads and Chairs briefing</dc:title>
  <dc:creator>Peter Moore</dc:creator>
  <cp:lastModifiedBy>Angela Williams</cp:lastModifiedBy>
  <cp:revision>25</cp:revision>
  <cp:lastPrinted>2023-10-10T14:17:02Z</cp:lastPrinted>
  <dcterms:created xsi:type="dcterms:W3CDTF">2023-10-10T11:44:58Z</dcterms:created>
  <dcterms:modified xsi:type="dcterms:W3CDTF">2024-05-22T13:19:02Z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0x0101002CFF791C5E78634FB6971A16D52BE23C</vt:lpwstr>
  </property>
</Properties>
</file>