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63" r:id="rId6"/>
    <p:sldId id="264" r:id="rId7"/>
    <p:sldId id="270" r:id="rId8"/>
    <p:sldId id="271" r:id="rId9"/>
    <p:sldId id="268" r:id="rId10"/>
    <p:sldId id="269" r:id="rId11"/>
    <p:sldId id="273" r:id="rId12"/>
    <p:sldId id="272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E64BF-0E13-4626-A451-17F65497CDFC}" v="739" dt="2020-11-24T13:17:01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1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8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4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7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3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9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5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141B-894F-4BEF-A95F-27FDC670CF3A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03CA-78B9-4BB9-A6A5-03313C27C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8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1" y="365125"/>
            <a:ext cx="81534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First Holy Communion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422" y="3283268"/>
            <a:ext cx="7161017" cy="1982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>
                <a:solidFill>
                  <a:srgbClr val="FFFF00"/>
                </a:solidFill>
              </a:rPr>
              <a:t>Welcome!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DE5570D-D846-4AB8-8BBB-9D066A407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3" y="1619992"/>
            <a:ext cx="3857439" cy="38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1" y="365125"/>
            <a:ext cx="8945032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(Normal) expectations for a child to celebrate First Communion in the Diocese of Salford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75" y="2197163"/>
            <a:ext cx="7289801" cy="4154361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Parent(s) and children will be regularly attending Sunday Mass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Children will attend all sessions with catechists in the parish (unless there is good reason for missing)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Parent(s) will attend any sessions arranged for them in the parish and work with children at home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Former Ireland captain Robbie Keane posts adorable pictures from his son's  First Holy Communion">
            <a:extLst>
              <a:ext uri="{FF2B5EF4-FFF2-40B4-BE49-F238E27FC236}">
                <a16:creationId xmlns:a16="http://schemas.microsoft.com/office/drawing/2014/main" id="{BD9E039B-84D1-4CFC-A5B0-3F64EF3C5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8859" r="16488" b="1033"/>
          <a:stretch/>
        </p:blipFill>
        <p:spPr bwMode="auto">
          <a:xfrm>
            <a:off x="0" y="1797693"/>
            <a:ext cx="2321420" cy="3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1" y="365125"/>
            <a:ext cx="89450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Realistic expectations for the current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pendemic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75" y="2197163"/>
            <a:ext cx="7289801" cy="4154361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Weekly attendance at Mass is not possible for everyone because of restrictions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Workbooks for each session will often be started in school, but need to completed by children and parents together at home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Prayer and ‘worship’ in the home and family are especially important at this time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Why Should You Have Family Prayer? | Book of Mormon Central">
            <a:extLst>
              <a:ext uri="{FF2B5EF4-FFF2-40B4-BE49-F238E27FC236}">
                <a16:creationId xmlns:a16="http://schemas.microsoft.com/office/drawing/2014/main" id="{23D4CA6D-A4C7-4D1F-A444-A3AB646C7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" y="2497696"/>
            <a:ext cx="4062671" cy="26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EDEC-952B-4E8D-AC61-6EA73582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Letter, qr code&#10;&#10;Description automatically generated">
            <a:extLst>
              <a:ext uri="{FF2B5EF4-FFF2-40B4-BE49-F238E27FC236}">
                <a16:creationId xmlns:a16="http://schemas.microsoft.com/office/drawing/2014/main" id="{2624D49D-87E8-4E88-AE96-666308B2F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7701" y="1089776"/>
            <a:ext cx="5938400" cy="4453798"/>
          </a:xfr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357E2C-50FB-4CBE-B99A-11DFDAE04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59" y="1089777"/>
            <a:ext cx="5938398" cy="44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7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1" y="365125"/>
            <a:ext cx="89450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also be offering: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75" y="2197163"/>
            <a:ext cx="7289801" cy="4154361"/>
          </a:xfrm>
        </p:spPr>
        <p:txBody>
          <a:bodyPr>
            <a:normAutofit fontScale="77500" lnSpcReduction="20000"/>
          </a:bodyPr>
          <a:lstStyle/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Ideas for celebrations in the home to accompany the various units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Suggestions for the different seasons (Advent, Christmas, Lent , Easter)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Ideas for keeping Sunday as a family when we cannot get to Mass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Some short videos with tips and ideas for parents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Additional support for parents of children who are not in a Catholic school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bowl of fruit&#10;&#10;Description automatically generated">
            <a:extLst>
              <a:ext uri="{FF2B5EF4-FFF2-40B4-BE49-F238E27FC236}">
                <a16:creationId xmlns:a16="http://schemas.microsoft.com/office/drawing/2014/main" id="{59CF15BD-3C83-4C7A-92A6-9214C1FA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18" y="20558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1" y="365125"/>
            <a:ext cx="89450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also be offering: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575" y="2197163"/>
            <a:ext cx="7289801" cy="4154361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Additional support for parents of children who are not in a Catholic school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Prayer Partners – parishioners who promise to pray daily for one of the children and their family</a:t>
            </a:r>
          </a:p>
          <a:p>
            <a:pPr lvl="1">
              <a:spcAft>
                <a:spcPts val="2400"/>
              </a:spcAft>
            </a:pPr>
            <a:r>
              <a:rPr lang="en-GB" sz="2800" b="1" dirty="0">
                <a:solidFill>
                  <a:schemeClr val="bg1"/>
                </a:solidFill>
              </a:rPr>
              <a:t>Email and telephone support (not 24/7!) for parents and families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5711E98-1186-4F33-AF0E-6540EE0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2" y="2197163"/>
            <a:ext cx="3162998" cy="31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144026"/>
            <a:ext cx="3425957" cy="2569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1" y="365125"/>
            <a:ext cx="84624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First Holy Communion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Soon we will be starting to prepare another group of children from our parish to receive Jesus in Holy Communion for the first time.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They will also be preparing to celebrate the Sacrament of Reconciliation (Confession).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This is a really important moment in their lives as members of God’s family – the Church.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</a:rPr>
              <a:t>As families and as a parish community, we want to help the children prepare in the best possible way.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remember when you brought your child for Baptism?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9" y="2059114"/>
            <a:ext cx="7289801" cy="4154361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chemeClr val="bg1"/>
                </a:solidFill>
              </a:rPr>
              <a:t>As parents, you accepted the responsibility of training  your child in the practice of the Catholic Faith.</a:t>
            </a:r>
          </a:p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chemeClr val="bg1"/>
                </a:solidFill>
              </a:rPr>
              <a:t>You promised to bring them up to keep God’s commandments by loving God and our neighbour.</a:t>
            </a:r>
          </a:p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chemeClr val="bg1"/>
                </a:solidFill>
              </a:rPr>
              <a:t>The Godparents promised to help you in your duty as Christian parents.</a:t>
            </a:r>
          </a:p>
          <a:p>
            <a:pPr>
              <a:spcAft>
                <a:spcPts val="2400"/>
              </a:spcAft>
            </a:pPr>
            <a:r>
              <a:rPr lang="en-GB" sz="2400" b="1" dirty="0">
                <a:solidFill>
                  <a:schemeClr val="bg1"/>
                </a:solidFill>
              </a:rPr>
              <a:t>The parish community and the Church (through the priest) promised to support you in these duties.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person, indoor, man, window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6" y="2022601"/>
            <a:ext cx="3687641" cy="2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Baptism people made promises and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9" y="2059114"/>
            <a:ext cx="7289801" cy="4154361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How have you tried to fulfil your promise to raise you child in the practice of the Faith?</a:t>
            </a:r>
          </a:p>
          <a:p>
            <a:pPr lvl="1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At home? 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Teaching them to love God and neighbour.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Praying with them.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Passing on the Christian story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Other things?</a:t>
            </a: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person, indoor, man, window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6" y="2022601"/>
            <a:ext cx="3687641" cy="2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Baptism people made promises and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9" y="2059114"/>
            <a:ext cx="7289801" cy="415436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How have you tried to fulfil your promise to raise you child in the practice of the Faith?</a:t>
            </a:r>
          </a:p>
          <a:p>
            <a:pPr lvl="1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In the parish community?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Regularly taking your child to Mass.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Joining in other parish activities.</a:t>
            </a:r>
          </a:p>
          <a:p>
            <a:pPr lvl="2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Other things?</a:t>
            </a: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person, indoor, man, window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6" y="2022601"/>
            <a:ext cx="3687641" cy="2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Baptism people made promises and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9" y="2059114"/>
            <a:ext cx="7289801" cy="415436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How has the parish community supported you in your duty as Christian parents?</a:t>
            </a:r>
          </a:p>
          <a:p>
            <a:pPr lvl="1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Through the Catholic School?</a:t>
            </a:r>
          </a:p>
          <a:p>
            <a:pPr lvl="1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Children’s liturgies and other events?</a:t>
            </a:r>
          </a:p>
          <a:p>
            <a:pPr lvl="1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Other groups within the parish?</a:t>
            </a:r>
          </a:p>
          <a:p>
            <a:pPr lvl="1"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The opportunity now to help you prepare your child for 1</a:t>
            </a:r>
            <a:r>
              <a:rPr lang="en-GB" sz="5100" b="1" baseline="30000" dirty="0">
                <a:solidFill>
                  <a:schemeClr val="bg1"/>
                </a:solidFill>
              </a:rPr>
              <a:t>st</a:t>
            </a:r>
            <a:r>
              <a:rPr lang="en-GB" sz="5100" b="1" dirty="0">
                <a:solidFill>
                  <a:schemeClr val="bg1"/>
                </a:solidFill>
              </a:rPr>
              <a:t> Communion.</a:t>
            </a:r>
            <a:endParaRPr lang="en-GB" sz="2400" b="1" dirty="0">
              <a:solidFill>
                <a:schemeClr val="bg1"/>
              </a:solidFill>
            </a:endParaRP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person, indoor, man, window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6" y="2022601"/>
            <a:ext cx="3687641" cy="2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1" y="365125"/>
            <a:ext cx="82465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First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Communion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2059114"/>
            <a:ext cx="6454140" cy="415436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sz="3600" b="1" dirty="0">
                <a:solidFill>
                  <a:schemeClr val="bg1"/>
                </a:solidFill>
              </a:rPr>
              <a:t>What is involved in this preparation?</a:t>
            </a:r>
          </a:p>
          <a:p>
            <a:pPr>
              <a:spcAft>
                <a:spcPts val="2400"/>
              </a:spcAft>
            </a:pPr>
            <a:r>
              <a:rPr lang="en-GB" sz="3600" b="1" dirty="0">
                <a:solidFill>
                  <a:schemeClr val="bg1"/>
                </a:solidFill>
              </a:rPr>
              <a:t>What commitment is required from parents and from the children?</a:t>
            </a:r>
          </a:p>
          <a:p>
            <a:pPr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First Communion Preparation | St. Brendan the Navigator Catholic Church">
            <a:extLst>
              <a:ext uri="{FF2B5EF4-FFF2-40B4-BE49-F238E27FC236}">
                <a16:creationId xmlns:a16="http://schemas.microsoft.com/office/drawing/2014/main" id="{0D561FDC-D32C-4BFA-A8FD-F1D2EA51F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5" t="14275" r="9635" b="-757"/>
          <a:stretch/>
        </p:blipFill>
        <p:spPr bwMode="auto">
          <a:xfrm>
            <a:off x="13218" y="1856644"/>
            <a:ext cx="2779409" cy="32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1" y="365125"/>
            <a:ext cx="82465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First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Communion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9" y="2059114"/>
            <a:ext cx="7289801" cy="415436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A series of preparation sessions for children and parents </a:t>
            </a:r>
          </a:p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Associated celebrations in the church or home</a:t>
            </a:r>
          </a:p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Encouragement, prayer and preparation in the home</a:t>
            </a:r>
          </a:p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Religious education in the school (or parish)</a:t>
            </a:r>
            <a:endParaRPr lang="en-GB" sz="2400" b="1" dirty="0">
              <a:solidFill>
                <a:schemeClr val="bg1"/>
              </a:solidFill>
            </a:endParaRP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K-5 Parent Handbooks - William Floyd School District">
            <a:extLst>
              <a:ext uri="{FF2B5EF4-FFF2-40B4-BE49-F238E27FC236}">
                <a16:creationId xmlns:a16="http://schemas.microsoft.com/office/drawing/2014/main" id="{A2091A31-4728-4807-929A-4E313EE8D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846" r="21516" b="-1105"/>
          <a:stretch/>
        </p:blipFill>
        <p:spPr bwMode="auto">
          <a:xfrm>
            <a:off x="13218" y="2514599"/>
            <a:ext cx="4101582" cy="25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1" y="365125"/>
            <a:ext cx="8208432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First Holy Communion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9" y="2059114"/>
            <a:ext cx="7289801" cy="415436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2400"/>
              </a:spcAft>
            </a:pPr>
            <a:r>
              <a:rPr lang="en-GB" sz="5100" b="1" dirty="0">
                <a:solidFill>
                  <a:schemeClr val="bg1"/>
                </a:solidFill>
              </a:rPr>
              <a:t>Commitment is required from:</a:t>
            </a:r>
          </a:p>
          <a:p>
            <a:pPr lvl="1">
              <a:spcAft>
                <a:spcPts val="2400"/>
              </a:spcAft>
            </a:pPr>
            <a:r>
              <a:rPr lang="en-GB" sz="4700" b="1" dirty="0">
                <a:solidFill>
                  <a:schemeClr val="bg1"/>
                </a:solidFill>
              </a:rPr>
              <a:t>Parents/Carers</a:t>
            </a:r>
          </a:p>
          <a:p>
            <a:pPr lvl="1">
              <a:spcAft>
                <a:spcPts val="2400"/>
              </a:spcAft>
            </a:pPr>
            <a:r>
              <a:rPr lang="en-GB" sz="4700" b="1" dirty="0">
                <a:solidFill>
                  <a:schemeClr val="bg1"/>
                </a:solidFill>
              </a:rPr>
              <a:t>Children</a:t>
            </a:r>
          </a:p>
          <a:p>
            <a:pPr lvl="1">
              <a:spcAft>
                <a:spcPts val="2400"/>
              </a:spcAft>
            </a:pPr>
            <a:r>
              <a:rPr lang="en-GB" sz="4700" b="1" dirty="0">
                <a:solidFill>
                  <a:schemeClr val="bg1"/>
                </a:solidFill>
              </a:rPr>
              <a:t>Parish</a:t>
            </a:r>
          </a:p>
          <a:p>
            <a:pPr lvl="1">
              <a:spcAft>
                <a:spcPts val="2400"/>
              </a:spcAft>
            </a:pPr>
            <a:r>
              <a:rPr lang="en-GB" sz="4700" b="1" dirty="0">
                <a:solidFill>
                  <a:schemeClr val="bg1"/>
                </a:solidFill>
              </a:rPr>
              <a:t>School</a:t>
            </a:r>
          </a:p>
          <a:p>
            <a:pPr lvl="2">
              <a:spcAft>
                <a:spcPts val="2400"/>
              </a:spcAft>
            </a:pPr>
            <a:endParaRPr lang="en-GB" sz="24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Why Parents Should Pray More Than Anything They Do - samluce.com">
            <a:extLst>
              <a:ext uri="{FF2B5EF4-FFF2-40B4-BE49-F238E27FC236}">
                <a16:creationId xmlns:a16="http://schemas.microsoft.com/office/drawing/2014/main" id="{07267294-C7A4-48B8-A5AC-827D7D6A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" y="2641599"/>
            <a:ext cx="4139298" cy="27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1279</TotalTime>
  <Words>631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Preparing for First Holy Communion</vt:lpstr>
      <vt:lpstr>Preparing for First Holy Communion</vt:lpstr>
      <vt:lpstr>Do you remember when you brought your child for Baptism?</vt:lpstr>
      <vt:lpstr>At Baptism people made promises and commitments</vt:lpstr>
      <vt:lpstr>At Baptism people made promises and commitments</vt:lpstr>
      <vt:lpstr>At Baptism people made promises and commitments</vt:lpstr>
      <vt:lpstr>Preparing for First Holy Communion</vt:lpstr>
      <vt:lpstr>Preparing for First Holy Communion</vt:lpstr>
      <vt:lpstr>Preparing for First Holy Communion</vt:lpstr>
      <vt:lpstr>(Normal) expectations for a child to celebrate First Communion in the Diocese of Salford</vt:lpstr>
      <vt:lpstr>Realistic expectations for the current pendemic situation</vt:lpstr>
      <vt:lpstr>PowerPoint Presentation</vt:lpstr>
      <vt:lpstr>We will also be offering:</vt:lpstr>
      <vt:lpstr>We will also be offering: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Christopher Lough</dc:creator>
  <cp:lastModifiedBy>John Griffin</cp:lastModifiedBy>
  <cp:revision>26</cp:revision>
  <dcterms:created xsi:type="dcterms:W3CDTF">2017-05-24T16:46:43Z</dcterms:created>
  <dcterms:modified xsi:type="dcterms:W3CDTF">2020-11-26T14:04:05Z</dcterms:modified>
</cp:coreProperties>
</file>