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346" r:id="rId3"/>
    <p:sldId id="287" r:id="rId4"/>
    <p:sldId id="362" r:id="rId5"/>
    <p:sldId id="373" r:id="rId6"/>
    <p:sldId id="368" r:id="rId7"/>
    <p:sldId id="374" r:id="rId8"/>
    <p:sldId id="369" r:id="rId9"/>
    <p:sldId id="376" r:id="rId10"/>
    <p:sldId id="375" r:id="rId11"/>
    <p:sldId id="377" r:id="rId12"/>
    <p:sldId id="378" r:id="rId13"/>
    <p:sldId id="379" r:id="rId14"/>
    <p:sldId id="380" r:id="rId15"/>
    <p:sldId id="381" r:id="rId16"/>
    <p:sldId id="382" r:id="rId17"/>
    <p:sldId id="383" r:id="rId18"/>
    <p:sldId id="385" r:id="rId19"/>
    <p:sldId id="384" r:id="rId20"/>
    <p:sldId id="386" r:id="rId21"/>
    <p:sldId id="387" r:id="rId22"/>
    <p:sldId id="303" r:id="rId23"/>
    <p:sldId id="283" r:id="rId24"/>
    <p:sldId id="304" r:id="rId25"/>
    <p:sldId id="3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iffin" initials="JG" lastIdx="2" clrIdx="0">
    <p:extLst>
      <p:ext uri="{19B8F6BF-5375-455C-9EA6-DF929625EA0E}">
        <p15:presenceInfo xmlns:p15="http://schemas.microsoft.com/office/powerpoint/2012/main" userId="S::John.Griffin@dioceseofsalford.org.uk::0db8a7e9-474f-435b-9ded-d115b0ce5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EED5"/>
    <a:srgbClr val="FFFFFF"/>
    <a:srgbClr val="FE0000"/>
    <a:srgbClr val="3C3C3B"/>
    <a:srgbClr val="F9DDA8"/>
    <a:srgbClr val="EC8E1C"/>
    <a:srgbClr val="F05635"/>
    <a:srgbClr val="F04B29"/>
    <a:srgbClr val="0E252B"/>
    <a:srgbClr val="F9C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6" autoAdjust="0"/>
    <p:restoredTop sz="94660"/>
  </p:normalViewPr>
  <p:slideViewPr>
    <p:cSldViewPr snapToGrid="0">
      <p:cViewPr varScale="1">
        <p:scale>
          <a:sx n="56" d="100"/>
          <a:sy n="56" d="100"/>
        </p:scale>
        <p:origin x="90"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903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7060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21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03057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250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DB255-AE40-4B40-A4DD-3EE9AE63BB59}"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4955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DB255-AE40-4B40-A4DD-3EE9AE63BB59}"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152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DB255-AE40-4B40-A4DD-3EE9AE63BB59}"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41682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DB255-AE40-4B40-A4DD-3EE9AE63BB59}"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39568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033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550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B255-AE40-4B40-A4DD-3EE9AE63BB59}"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D12-704B-4E3A-9CBE-77ADDB6CDC42}" type="slidenum">
              <a:rPr lang="en-GB" smtClean="0"/>
              <a:t>‹#›</a:t>
            </a:fld>
            <a:endParaRPr lang="en-GB"/>
          </a:p>
        </p:txBody>
      </p:sp>
    </p:spTree>
    <p:extLst>
      <p:ext uri="{BB962C8B-B14F-4D97-AF65-F5344CB8AC3E}">
        <p14:creationId xmlns:p14="http://schemas.microsoft.com/office/powerpoint/2010/main" val="3731530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1zQ6BIJ2RbY?feature=oembed" TargetMode="External"/><Relationship Id="rId5" Type="http://schemas.openxmlformats.org/officeDocument/2006/relationships/image" Target="../media/image8.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f-UuMAU7qT0?feature=oembed" TargetMode="External"/><Relationship Id="rId5" Type="http://schemas.openxmlformats.org/officeDocument/2006/relationships/image" Target="../media/image9.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qqdoSvX_Hd0?feature=oembed" TargetMode="External"/><Relationship Id="rId5" Type="http://schemas.openxmlformats.org/officeDocument/2006/relationships/image" Target="../media/image10.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byzogKBYh5Y?feature=oembed" TargetMode="External"/><Relationship Id="rId5" Type="http://schemas.openxmlformats.org/officeDocument/2006/relationships/image" Target="../media/image11.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1v-FLo7bcTE?feature=oembed" TargetMode="External"/><Relationship Id="rId5" Type="http://schemas.openxmlformats.org/officeDocument/2006/relationships/image" Target="../media/image12.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Z7bjqldlHl4?feature=oembed" TargetMode="External"/><Relationship Id="rId5" Type="http://schemas.openxmlformats.org/officeDocument/2006/relationships/image" Target="../media/image14.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QE_sm2f4dzY?feature=oembed" TargetMode="External"/><Relationship Id="rId5" Type="http://schemas.openxmlformats.org/officeDocument/2006/relationships/image" Target="../media/image15.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aAlbqNtFvuI?feature=oembed" TargetMode="Externa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CuFw_-jVtk0?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4e7N59vtFzk?feature=oembed"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2152418" y="6130004"/>
            <a:ext cx="7925262"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The Rite of Confirmation</a:t>
            </a:r>
          </a:p>
        </p:txBody>
      </p:sp>
    </p:spTree>
    <p:extLst>
      <p:ext uri="{BB962C8B-B14F-4D97-AF65-F5344CB8AC3E}">
        <p14:creationId xmlns:p14="http://schemas.microsoft.com/office/powerpoint/2010/main" val="18200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147791" y="0"/>
            <a:ext cx="7630258" cy="584775"/>
          </a:xfrm>
          <a:prstGeom prst="rect">
            <a:avLst/>
          </a:prstGeom>
          <a:noFill/>
        </p:spPr>
        <p:txBody>
          <a:bodyPr wrap="square" rtlCol="0">
            <a:spAutoFit/>
          </a:bodyPr>
          <a:lstStyle/>
          <a:p>
            <a:pPr algn="ctr"/>
            <a:r>
              <a:rPr lang="en-GB" sz="3200" b="1" dirty="0">
                <a:solidFill>
                  <a:srgbClr val="3C3C3B"/>
                </a:solidFill>
                <a:latin typeface="Trebuchet MS" panose="020B0603020202020204" pitchFamily="34" charset="0"/>
              </a:rPr>
              <a:t>Prayer</a:t>
            </a:r>
          </a:p>
        </p:txBody>
      </p:sp>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2"/>
          <a:srcRect l="35671" r="24468"/>
          <a:stretch/>
        </p:blipFill>
        <p:spPr>
          <a:xfrm>
            <a:off x="7482467" y="0"/>
            <a:ext cx="4783873" cy="6858000"/>
          </a:xfrm>
          <a:prstGeom prst="rect">
            <a:avLst/>
          </a:prstGeom>
        </p:spPr>
      </p:pic>
      <p:sp>
        <p:nvSpPr>
          <p:cNvPr id="2" name="Rectangle 1">
            <a:extLst>
              <a:ext uri="{FF2B5EF4-FFF2-40B4-BE49-F238E27FC236}">
                <a16:creationId xmlns:a16="http://schemas.microsoft.com/office/drawing/2014/main" id="{378831F9-3726-4D4B-AFCC-CDA6F722D79B}"/>
              </a:ext>
            </a:extLst>
          </p:cNvPr>
          <p:cNvSpPr/>
          <p:nvPr/>
        </p:nvSpPr>
        <p:spPr>
          <a:xfrm>
            <a:off x="1717288" y="1690351"/>
            <a:ext cx="3679902" cy="5000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E8E66F2-2328-419C-AEDE-82D29F658E1E}"/>
              </a:ext>
            </a:extLst>
          </p:cNvPr>
          <p:cNvSpPr txBox="1"/>
          <p:nvPr/>
        </p:nvSpPr>
        <p:spPr>
          <a:xfrm>
            <a:off x="1835631" y="1835317"/>
            <a:ext cx="3561559" cy="4585871"/>
          </a:xfrm>
          <a:prstGeom prst="rect">
            <a:avLst/>
          </a:prstGeom>
          <a:noFill/>
        </p:spPr>
        <p:txBody>
          <a:bodyPr wrap="square">
            <a:spAutoFit/>
          </a:bodyPr>
          <a:lstStyle/>
          <a:p>
            <a:pPr algn="ctr"/>
            <a:r>
              <a:rPr lang="en-GB" sz="1600" b="1" dirty="0">
                <a:solidFill>
                  <a:srgbClr val="FE0000"/>
                </a:solidFill>
                <a:effectLst/>
                <a:latin typeface="Trebuchet MS" panose="020B0603020202020204" pitchFamily="34" charset="0"/>
                <a:ea typeface="Times New Roman" panose="02020603050405020304" pitchFamily="18" charset="0"/>
              </a:rPr>
              <a:t>Prayer to the Holy Spirit</a:t>
            </a:r>
          </a:p>
          <a:p>
            <a:pPr algn="ctr"/>
            <a:endParaRPr lang="en-GB" sz="1600" b="1" dirty="0">
              <a:latin typeface="Trebuchet MS" panose="020B0603020202020204" pitchFamily="34" charset="0"/>
              <a:ea typeface="Times New Roman" panose="02020603050405020304" pitchFamily="18" charset="0"/>
            </a:endParaRPr>
          </a:p>
          <a:p>
            <a:pPr algn="ctr"/>
            <a:r>
              <a:rPr lang="en-GB" sz="1600" dirty="0">
                <a:effectLst/>
                <a:latin typeface="Trebuchet MS" panose="020B0603020202020204" pitchFamily="34" charset="0"/>
                <a:ea typeface="Times New Roman" panose="02020603050405020304" pitchFamily="18" charset="0"/>
              </a:rPr>
              <a:t>Come Holy Spirit, fill the hearts of your faithful and kindle in them the fire of your love. Send forth your Spirit and they shall be created. And You shall renew the face of the earth. </a:t>
            </a:r>
          </a:p>
          <a:p>
            <a:pPr algn="ctr"/>
            <a:endParaRPr lang="en-GB" sz="1600" dirty="0">
              <a:effectLst/>
              <a:latin typeface="Trebuchet MS" panose="020B0603020202020204" pitchFamily="34" charset="0"/>
              <a:ea typeface="Times New Roman" panose="02020603050405020304" pitchFamily="18" charset="0"/>
            </a:endParaRPr>
          </a:p>
          <a:p>
            <a:pPr algn="ctr"/>
            <a:r>
              <a:rPr lang="en-GB" sz="1600" dirty="0">
                <a:effectLst/>
                <a:latin typeface="Trebuchet MS" panose="020B0603020202020204" pitchFamily="34" charset="0"/>
                <a:ea typeface="Times New Roman" panose="02020603050405020304" pitchFamily="18" charset="0"/>
              </a:rPr>
              <a:t>O, God, who by the light of the Holy Spirit, did instruct the hearts of the faithful, grant that by the same Holy Spirit we may be truly wise and ever enjoy His consolations, </a:t>
            </a:r>
          </a:p>
          <a:p>
            <a:pPr algn="ctr"/>
            <a:r>
              <a:rPr lang="en-GB" sz="1600" dirty="0">
                <a:effectLst/>
                <a:latin typeface="Trebuchet MS" panose="020B0603020202020204" pitchFamily="34" charset="0"/>
                <a:ea typeface="Times New Roman" panose="02020603050405020304" pitchFamily="18" charset="0"/>
              </a:rPr>
              <a:t>Through Christ Our Lord,</a:t>
            </a:r>
          </a:p>
          <a:p>
            <a:pPr algn="ctr"/>
            <a:r>
              <a:rPr lang="en-GB" sz="1600" dirty="0">
                <a:effectLst/>
                <a:latin typeface="Trebuchet MS" panose="020B0603020202020204" pitchFamily="34" charset="0"/>
                <a:ea typeface="Times New Roman" panose="02020603050405020304" pitchFamily="18" charset="0"/>
              </a:rPr>
              <a:t> Amen.</a:t>
            </a:r>
            <a:endParaRPr lang="en-GB" sz="1600" dirty="0">
              <a:latin typeface="Trebuchet MS" panose="020B0603020202020204" pitchFamily="34" charset="0"/>
            </a:endParaRPr>
          </a:p>
          <a:p>
            <a:pPr algn="ctr"/>
            <a:endParaRPr lang="en-GB" dirty="0">
              <a:solidFill>
                <a:srgbClr val="3C3C3B"/>
              </a:solidFill>
              <a:latin typeface="Trebuchet MS" panose="020B0603020202020204" pitchFamily="34" charset="0"/>
            </a:endParaRPr>
          </a:p>
          <a:p>
            <a:pPr algn="ctr"/>
            <a:endParaRPr lang="en-GB" dirty="0">
              <a:solidFill>
                <a:srgbClr val="3C3C3B"/>
              </a:solidFill>
              <a:latin typeface="Trebuchet MS" panose="020B0603020202020204" pitchFamily="34" charset="0"/>
            </a:endParaRP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3269971" y="5837711"/>
            <a:ext cx="557668" cy="779258"/>
          </a:xfrm>
          <a:prstGeom prst="ellipse">
            <a:avLst/>
          </a:prstGeom>
        </p:spPr>
      </p:pic>
      <p:sp>
        <p:nvSpPr>
          <p:cNvPr id="12" name="TextBox 11">
            <a:extLst>
              <a:ext uri="{FF2B5EF4-FFF2-40B4-BE49-F238E27FC236}">
                <a16:creationId xmlns:a16="http://schemas.microsoft.com/office/drawing/2014/main" id="{8FB2ADEF-3A34-4BCC-AA7D-AE2E77BA1400}"/>
              </a:ext>
            </a:extLst>
          </p:cNvPr>
          <p:cNvSpPr txBox="1"/>
          <p:nvPr/>
        </p:nvSpPr>
        <p:spPr>
          <a:xfrm>
            <a:off x="787535" y="415754"/>
            <a:ext cx="5759606" cy="1107996"/>
          </a:xfrm>
          <a:prstGeom prst="rect">
            <a:avLst/>
          </a:prstGeom>
          <a:noFill/>
        </p:spPr>
        <p:txBody>
          <a:bodyPr wrap="square">
            <a:spAutoFit/>
          </a:bodyPr>
          <a:lstStyle/>
          <a:p>
            <a:pPr algn="ctr"/>
            <a:endParaRPr lang="en-GB" dirty="0">
              <a:solidFill>
                <a:srgbClr val="3C3C3B"/>
              </a:solidFill>
              <a:latin typeface="Trebuchet MS" panose="020B0603020202020204" pitchFamily="34" charset="0"/>
            </a:endParaRPr>
          </a:p>
          <a:p>
            <a:pPr algn="ctr"/>
            <a:r>
              <a:rPr lang="en-GB" sz="1600" dirty="0">
                <a:solidFill>
                  <a:srgbClr val="3C3C3B"/>
                </a:solidFill>
                <a:latin typeface="Trebuchet MS" panose="020B0603020202020204" pitchFamily="34" charset="0"/>
              </a:rPr>
              <a:t>Here is a prayer you can say each day to prepare for your special day. You may wish to write it down and make a special prayer card</a:t>
            </a:r>
          </a:p>
        </p:txBody>
      </p:sp>
    </p:spTree>
    <p:extLst>
      <p:ext uri="{BB962C8B-B14F-4D97-AF65-F5344CB8AC3E}">
        <p14:creationId xmlns:p14="http://schemas.microsoft.com/office/powerpoint/2010/main" val="336112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0" y="314273"/>
            <a:ext cx="7630258" cy="1200329"/>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2. Liturgy of the Word</a:t>
            </a:r>
          </a:p>
          <a:p>
            <a:pPr algn="ctr"/>
            <a:endParaRPr lang="en-GB" sz="3600" b="1" dirty="0">
              <a:solidFill>
                <a:srgbClr val="3C3C3B"/>
              </a:solidFill>
              <a:latin typeface="Trebuchet MS" panose="020B0603020202020204" pitchFamily="34" charset="0"/>
            </a:endParaRP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4"/>
          <a:srcRect l="35671" r="24468"/>
          <a:stretch/>
        </p:blipFill>
        <p:spPr>
          <a:xfrm>
            <a:off x="7482467" y="0"/>
            <a:ext cx="4783873" cy="6858000"/>
          </a:xfrm>
          <a:prstGeom prst="rect">
            <a:avLst/>
          </a:prstGeom>
        </p:spPr>
      </p:pic>
      <p:sp>
        <p:nvSpPr>
          <p:cNvPr id="13" name="TextBox 12">
            <a:extLst>
              <a:ext uri="{FF2B5EF4-FFF2-40B4-BE49-F238E27FC236}">
                <a16:creationId xmlns:a16="http://schemas.microsoft.com/office/drawing/2014/main" id="{29696A6E-B7F2-46B9-B009-F73531989E01}"/>
              </a:ext>
            </a:extLst>
          </p:cNvPr>
          <p:cNvSpPr txBox="1"/>
          <p:nvPr/>
        </p:nvSpPr>
        <p:spPr>
          <a:xfrm>
            <a:off x="708101" y="5212231"/>
            <a:ext cx="5759606" cy="646331"/>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Fr Mark, one of our Diocesan Youth Chaplains, speaks about the importance of the Liturgy of the Word</a:t>
            </a:r>
            <a:endParaRPr lang="en-GB" dirty="0">
              <a:solidFill>
                <a:srgbClr val="3C3C3B"/>
              </a:solidFill>
              <a:latin typeface="Trebuchet MS" panose="020B0603020202020204" pitchFamily="34" charset="0"/>
            </a:endParaRPr>
          </a:p>
        </p:txBody>
      </p:sp>
      <p:pic>
        <p:nvPicPr>
          <p:cNvPr id="2" name="Online Media 1" title="A Journey Through Mass: The Liturgy of the Word With Fr Mark Paver">
            <a:hlinkClick r:id="" action="ppaction://media"/>
            <a:extLst>
              <a:ext uri="{FF2B5EF4-FFF2-40B4-BE49-F238E27FC236}">
                <a16:creationId xmlns:a16="http://schemas.microsoft.com/office/drawing/2014/main" id="{A7E9F857-7E10-49AF-9694-7A2DD2D6088D}"/>
              </a:ext>
            </a:extLst>
          </p:cNvPr>
          <p:cNvPicPr>
            <a:picLocks noRot="1" noChangeAspect="1"/>
          </p:cNvPicPr>
          <p:nvPr>
            <a:videoFile r:link="rId1"/>
          </p:nvPr>
        </p:nvPicPr>
        <p:blipFill>
          <a:blip r:embed="rId5"/>
          <a:stretch>
            <a:fillRect/>
          </a:stretch>
        </p:blipFill>
        <p:spPr>
          <a:xfrm>
            <a:off x="1001132" y="1514602"/>
            <a:ext cx="5582658" cy="3154202"/>
          </a:xfrm>
          <a:prstGeom prst="rect">
            <a:avLst/>
          </a:prstGeom>
        </p:spPr>
      </p:pic>
    </p:spTree>
    <p:extLst>
      <p:ext uri="{BB962C8B-B14F-4D97-AF65-F5344CB8AC3E}">
        <p14:creationId xmlns:p14="http://schemas.microsoft.com/office/powerpoint/2010/main" val="45644388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147791" y="0"/>
            <a:ext cx="7630258" cy="461665"/>
          </a:xfrm>
          <a:prstGeom prst="rect">
            <a:avLst/>
          </a:prstGeom>
          <a:noFill/>
        </p:spPr>
        <p:txBody>
          <a:bodyPr wrap="square" rtlCol="0">
            <a:spAutoFit/>
          </a:bodyPr>
          <a:lstStyle/>
          <a:p>
            <a:pPr algn="ctr"/>
            <a:r>
              <a:rPr lang="en-GB" sz="2400" b="1" dirty="0">
                <a:solidFill>
                  <a:srgbClr val="3C3C3B"/>
                </a:solidFill>
                <a:latin typeface="Trebuchet MS" panose="020B0603020202020204" pitchFamily="34" charset="0"/>
              </a:rPr>
              <a:t>Scripture</a:t>
            </a:r>
          </a:p>
        </p:txBody>
      </p:sp>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2"/>
          <a:srcRect l="35671" r="24468"/>
          <a:stretch/>
        </p:blipFill>
        <p:spPr>
          <a:xfrm>
            <a:off x="7482467" y="0"/>
            <a:ext cx="4783873" cy="6858000"/>
          </a:xfrm>
          <a:prstGeom prst="rect">
            <a:avLst/>
          </a:prstGeom>
        </p:spPr>
      </p:pic>
      <p:sp>
        <p:nvSpPr>
          <p:cNvPr id="2" name="Rectangle 1">
            <a:extLst>
              <a:ext uri="{FF2B5EF4-FFF2-40B4-BE49-F238E27FC236}">
                <a16:creationId xmlns:a16="http://schemas.microsoft.com/office/drawing/2014/main" id="{378831F9-3726-4D4B-AFCC-CDA6F722D79B}"/>
              </a:ext>
            </a:extLst>
          </p:cNvPr>
          <p:cNvSpPr/>
          <p:nvPr/>
        </p:nvSpPr>
        <p:spPr>
          <a:xfrm>
            <a:off x="379141" y="1523751"/>
            <a:ext cx="6746487" cy="51669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E8E66F2-2328-419C-AEDE-82D29F658E1E}"/>
              </a:ext>
            </a:extLst>
          </p:cNvPr>
          <p:cNvSpPr txBox="1"/>
          <p:nvPr/>
        </p:nvSpPr>
        <p:spPr>
          <a:xfrm>
            <a:off x="591702" y="1597565"/>
            <a:ext cx="6423102" cy="4524315"/>
          </a:xfrm>
          <a:prstGeom prst="rect">
            <a:avLst/>
          </a:prstGeom>
          <a:noFill/>
        </p:spPr>
        <p:txBody>
          <a:bodyPr wrap="square">
            <a:spAutoFit/>
          </a:bodyPr>
          <a:lstStyle/>
          <a:p>
            <a:pPr algn="ctr"/>
            <a:r>
              <a:rPr lang="en-GB" sz="1600" b="1" dirty="0">
                <a:solidFill>
                  <a:srgbClr val="FE0000"/>
                </a:solidFill>
                <a:effectLst/>
                <a:latin typeface="Trebuchet MS" panose="020B0603020202020204" pitchFamily="34" charset="0"/>
                <a:ea typeface="Times New Roman" panose="02020603050405020304" pitchFamily="18" charset="0"/>
              </a:rPr>
              <a:t>The Story of Pentecost - Acts 2:1-12</a:t>
            </a:r>
          </a:p>
          <a:p>
            <a:pPr algn="ctr"/>
            <a:endParaRPr lang="en-GB" sz="1600" b="1" dirty="0">
              <a:latin typeface="Trebuchet MS" panose="020B0603020202020204" pitchFamily="34" charset="0"/>
              <a:ea typeface="Times New Roman" panose="02020603050405020304" pitchFamily="18" charset="0"/>
            </a:endParaRPr>
          </a:p>
          <a:p>
            <a:pPr algn="ctr"/>
            <a:r>
              <a:rPr lang="en-GB" sz="1400" dirty="0">
                <a:solidFill>
                  <a:srgbClr val="3C3C3B"/>
                </a:solidFill>
                <a:latin typeface="Trebuchet MS" panose="020B0603020202020204" pitchFamily="34" charset="0"/>
              </a:rPr>
              <a:t>When Pentecost day came round, they had all met in one room, when</a:t>
            </a:r>
          </a:p>
          <a:p>
            <a:pPr algn="ctr"/>
            <a:r>
              <a:rPr lang="en-GB" sz="1400" dirty="0">
                <a:solidFill>
                  <a:srgbClr val="3C3C3B"/>
                </a:solidFill>
                <a:latin typeface="Trebuchet MS" panose="020B0603020202020204" pitchFamily="34" charset="0"/>
              </a:rPr>
              <a:t>suddenly they heard what sounded like a powerful wind from heaven,</a:t>
            </a:r>
          </a:p>
          <a:p>
            <a:pPr algn="ctr"/>
            <a:r>
              <a:rPr lang="en-GB" sz="1400" dirty="0">
                <a:solidFill>
                  <a:srgbClr val="3C3C3B"/>
                </a:solidFill>
                <a:latin typeface="Trebuchet MS" panose="020B0603020202020204" pitchFamily="34" charset="0"/>
              </a:rPr>
              <a:t>the noise of which filled the entire house in which they were sitting;</a:t>
            </a:r>
          </a:p>
          <a:p>
            <a:pPr algn="ctr"/>
            <a:r>
              <a:rPr lang="en-GB" sz="1400" dirty="0">
                <a:solidFill>
                  <a:srgbClr val="3C3C3B"/>
                </a:solidFill>
                <a:latin typeface="Trebuchet MS" panose="020B0603020202020204" pitchFamily="34" charset="0"/>
              </a:rPr>
              <a:t>and something appeared to them that seemed like tongues of fire;</a:t>
            </a:r>
          </a:p>
          <a:p>
            <a:pPr algn="ctr"/>
            <a:r>
              <a:rPr lang="en-GB" sz="1400" dirty="0">
                <a:solidFill>
                  <a:srgbClr val="3C3C3B"/>
                </a:solidFill>
                <a:latin typeface="Trebuchet MS" panose="020B0603020202020204" pitchFamily="34" charset="0"/>
              </a:rPr>
              <a:t>these separated and came to rest on the head of each of them. They</a:t>
            </a:r>
          </a:p>
          <a:p>
            <a:pPr algn="ctr"/>
            <a:r>
              <a:rPr lang="en-GB" sz="1400" dirty="0">
                <a:solidFill>
                  <a:srgbClr val="3C3C3B"/>
                </a:solidFill>
                <a:latin typeface="Trebuchet MS" panose="020B0603020202020204" pitchFamily="34" charset="0"/>
              </a:rPr>
              <a:t>were all filled with the Holy Spirit, and began to speak foreign</a:t>
            </a:r>
          </a:p>
          <a:p>
            <a:pPr algn="ctr"/>
            <a:r>
              <a:rPr lang="en-GB" sz="1400" dirty="0">
                <a:solidFill>
                  <a:srgbClr val="3C3C3B"/>
                </a:solidFill>
                <a:latin typeface="Trebuchet MS" panose="020B0603020202020204" pitchFamily="34" charset="0"/>
              </a:rPr>
              <a:t>languages as the Spirit gave them the gift of speech.</a:t>
            </a:r>
          </a:p>
          <a:p>
            <a:pPr algn="ctr"/>
            <a:r>
              <a:rPr lang="en-GB" sz="1400" dirty="0">
                <a:solidFill>
                  <a:srgbClr val="3C3C3B"/>
                </a:solidFill>
                <a:latin typeface="Trebuchet MS" panose="020B0603020202020204" pitchFamily="34" charset="0"/>
              </a:rPr>
              <a:t>Now there were devout men living in Jerusalem from every nation</a:t>
            </a:r>
          </a:p>
          <a:p>
            <a:pPr algn="ctr"/>
            <a:r>
              <a:rPr lang="en-GB" sz="1400" dirty="0">
                <a:solidFill>
                  <a:srgbClr val="3C3C3B"/>
                </a:solidFill>
                <a:latin typeface="Trebuchet MS" panose="020B0603020202020204" pitchFamily="34" charset="0"/>
              </a:rPr>
              <a:t>under heaven, and at this sound they all assembled, each one</a:t>
            </a:r>
          </a:p>
          <a:p>
            <a:pPr algn="ctr"/>
            <a:r>
              <a:rPr lang="en-GB" sz="1400" dirty="0">
                <a:solidFill>
                  <a:srgbClr val="3C3C3B"/>
                </a:solidFill>
                <a:latin typeface="Trebuchet MS" panose="020B0603020202020204" pitchFamily="34" charset="0"/>
              </a:rPr>
              <a:t>bewildered to hear these men speaking his own language. They were</a:t>
            </a:r>
          </a:p>
          <a:p>
            <a:pPr algn="ctr"/>
            <a:r>
              <a:rPr lang="en-GB" sz="1400" dirty="0">
                <a:solidFill>
                  <a:srgbClr val="3C3C3B"/>
                </a:solidFill>
                <a:latin typeface="Trebuchet MS" panose="020B0603020202020204" pitchFamily="34" charset="0"/>
              </a:rPr>
              <a:t>amazed and astonished. ‘Surely’ they said ‘all these men speaking are</a:t>
            </a:r>
          </a:p>
          <a:p>
            <a:pPr algn="ctr"/>
            <a:r>
              <a:rPr lang="en-GB" sz="1400" dirty="0">
                <a:solidFill>
                  <a:srgbClr val="3C3C3B"/>
                </a:solidFill>
                <a:latin typeface="Trebuchet MS" panose="020B0603020202020204" pitchFamily="34" charset="0"/>
              </a:rPr>
              <a:t>Galileans? How does it happen that each of us hears them in his own</a:t>
            </a:r>
          </a:p>
          <a:p>
            <a:pPr algn="ctr"/>
            <a:r>
              <a:rPr lang="en-GB" sz="1400" dirty="0">
                <a:solidFill>
                  <a:srgbClr val="3C3C3B"/>
                </a:solidFill>
                <a:latin typeface="Trebuchet MS" panose="020B0603020202020204" pitchFamily="34" charset="0"/>
              </a:rPr>
              <a:t>native language? Parthians, Medes and Elamites; people from</a:t>
            </a:r>
          </a:p>
          <a:p>
            <a:pPr algn="ctr"/>
            <a:r>
              <a:rPr lang="en-GB" sz="1400" dirty="0">
                <a:solidFill>
                  <a:srgbClr val="3C3C3B"/>
                </a:solidFill>
                <a:latin typeface="Trebuchet MS" panose="020B0603020202020204" pitchFamily="34" charset="0"/>
              </a:rPr>
              <a:t>Mesopotamia, Judaea and Cappadocia, Pontus and Asia, Phrygia and</a:t>
            </a:r>
          </a:p>
          <a:p>
            <a:pPr algn="ctr"/>
            <a:r>
              <a:rPr lang="en-GB" sz="1400" dirty="0">
                <a:solidFill>
                  <a:srgbClr val="3C3C3B"/>
                </a:solidFill>
                <a:latin typeface="Trebuchet MS" panose="020B0603020202020204" pitchFamily="34" charset="0"/>
              </a:rPr>
              <a:t>Pamphylia, Egypt and the parts of Libya round Cyrene; as well as</a:t>
            </a:r>
          </a:p>
          <a:p>
            <a:pPr algn="ctr"/>
            <a:r>
              <a:rPr lang="en-GB" sz="1400" dirty="0">
                <a:solidFill>
                  <a:srgbClr val="3C3C3B"/>
                </a:solidFill>
                <a:latin typeface="Trebuchet MS" panose="020B0603020202020204" pitchFamily="34" charset="0"/>
              </a:rPr>
              <a:t>visitors from Rome – Jews and proselytes alike – Cretans and Arabs; we</a:t>
            </a:r>
          </a:p>
          <a:p>
            <a:pPr algn="ctr"/>
            <a:r>
              <a:rPr lang="en-GB" sz="1400" dirty="0">
                <a:solidFill>
                  <a:srgbClr val="3C3C3B"/>
                </a:solidFill>
                <a:latin typeface="Trebuchet MS" panose="020B0603020202020204" pitchFamily="34" charset="0"/>
              </a:rPr>
              <a:t>hear them preaching in our own language about the marvels of God.’</a:t>
            </a:r>
          </a:p>
          <a:p>
            <a:pPr algn="ctr"/>
            <a:endParaRPr lang="en-GB" dirty="0">
              <a:solidFill>
                <a:srgbClr val="3C3C3B"/>
              </a:solidFill>
              <a:latin typeface="Trebuchet MS" panose="020B0603020202020204" pitchFamily="34" charset="0"/>
            </a:endParaRP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3405229" y="5852530"/>
            <a:ext cx="557668" cy="779258"/>
          </a:xfrm>
          <a:prstGeom prst="ellipse">
            <a:avLst/>
          </a:prstGeom>
        </p:spPr>
      </p:pic>
      <p:sp>
        <p:nvSpPr>
          <p:cNvPr id="12" name="TextBox 11">
            <a:extLst>
              <a:ext uri="{FF2B5EF4-FFF2-40B4-BE49-F238E27FC236}">
                <a16:creationId xmlns:a16="http://schemas.microsoft.com/office/drawing/2014/main" id="{8FB2ADEF-3A34-4BCC-AA7D-AE2E77BA1400}"/>
              </a:ext>
            </a:extLst>
          </p:cNvPr>
          <p:cNvSpPr txBox="1"/>
          <p:nvPr/>
        </p:nvSpPr>
        <p:spPr>
          <a:xfrm>
            <a:off x="634206" y="226212"/>
            <a:ext cx="6338093" cy="1107996"/>
          </a:xfrm>
          <a:prstGeom prst="rect">
            <a:avLst/>
          </a:prstGeom>
          <a:noFill/>
        </p:spPr>
        <p:txBody>
          <a:bodyPr wrap="square">
            <a:spAutoFit/>
          </a:bodyPr>
          <a:lstStyle/>
          <a:p>
            <a:pPr algn="ctr"/>
            <a:endParaRPr lang="en-GB" dirty="0">
              <a:solidFill>
                <a:srgbClr val="3C3C3B"/>
              </a:solidFill>
              <a:latin typeface="Trebuchet MS" panose="020B0603020202020204" pitchFamily="34" charset="0"/>
            </a:endParaRPr>
          </a:p>
          <a:p>
            <a:pPr algn="ctr"/>
            <a:r>
              <a:rPr lang="en-GB" sz="1600" dirty="0">
                <a:solidFill>
                  <a:srgbClr val="3C3C3B"/>
                </a:solidFill>
                <a:latin typeface="Trebuchet MS" panose="020B0603020202020204" pitchFamily="34" charset="0"/>
              </a:rPr>
              <a:t>Here is the story of Pentecost. You may wish to take down the bible reference so you can look it up online or in your bible or ask your leader to print this off for you as you prepare.</a:t>
            </a:r>
          </a:p>
        </p:txBody>
      </p:sp>
    </p:spTree>
    <p:extLst>
      <p:ext uri="{BB962C8B-B14F-4D97-AF65-F5344CB8AC3E}">
        <p14:creationId xmlns:p14="http://schemas.microsoft.com/office/powerpoint/2010/main" val="134351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0" y="31427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3. The Homily</a:t>
            </a: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4"/>
          <a:srcRect l="35671" r="24468"/>
          <a:stretch/>
        </p:blipFill>
        <p:spPr>
          <a:xfrm>
            <a:off x="7482467" y="0"/>
            <a:ext cx="4783873" cy="6858000"/>
          </a:xfrm>
          <a:prstGeom prst="rect">
            <a:avLst/>
          </a:prstGeom>
        </p:spPr>
      </p:pic>
      <p:sp>
        <p:nvSpPr>
          <p:cNvPr id="13" name="TextBox 12">
            <a:extLst>
              <a:ext uri="{FF2B5EF4-FFF2-40B4-BE49-F238E27FC236}">
                <a16:creationId xmlns:a16="http://schemas.microsoft.com/office/drawing/2014/main" id="{29696A6E-B7F2-46B9-B009-F73531989E01}"/>
              </a:ext>
            </a:extLst>
          </p:cNvPr>
          <p:cNvSpPr txBox="1"/>
          <p:nvPr/>
        </p:nvSpPr>
        <p:spPr>
          <a:xfrm>
            <a:off x="708101" y="5212231"/>
            <a:ext cx="5759606" cy="1200329"/>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The priest will then share a few words about the Sacrament of Confirmation, listen carefully to what he has to say. Here is what Bishop Barron from the USA says at his Confirmation Masses.</a:t>
            </a:r>
            <a:endParaRPr lang="en-GB" dirty="0">
              <a:solidFill>
                <a:srgbClr val="3C3C3B"/>
              </a:solidFill>
              <a:latin typeface="Trebuchet MS" panose="020B0603020202020204" pitchFamily="34" charset="0"/>
            </a:endParaRPr>
          </a:p>
        </p:txBody>
      </p:sp>
      <p:pic>
        <p:nvPicPr>
          <p:cNvPr id="3" name="Online Media 2" title="Bishop Barron on the Sacrament of Confirmation">
            <a:hlinkClick r:id="" action="ppaction://media"/>
            <a:extLst>
              <a:ext uri="{FF2B5EF4-FFF2-40B4-BE49-F238E27FC236}">
                <a16:creationId xmlns:a16="http://schemas.microsoft.com/office/drawing/2014/main" id="{16E39AA6-DECC-460C-BFF0-C3AC71561B3C}"/>
              </a:ext>
            </a:extLst>
          </p:cNvPr>
          <p:cNvPicPr>
            <a:picLocks noRot="1" noChangeAspect="1"/>
          </p:cNvPicPr>
          <p:nvPr>
            <a:videoFile r:link="rId1"/>
          </p:nvPr>
        </p:nvPicPr>
        <p:blipFill>
          <a:blip r:embed="rId5"/>
          <a:stretch>
            <a:fillRect/>
          </a:stretch>
        </p:blipFill>
        <p:spPr>
          <a:xfrm>
            <a:off x="830764" y="1373304"/>
            <a:ext cx="6261411" cy="3537697"/>
          </a:xfrm>
          <a:prstGeom prst="rect">
            <a:avLst/>
          </a:prstGeom>
        </p:spPr>
      </p:pic>
    </p:spTree>
    <p:extLst>
      <p:ext uri="{BB962C8B-B14F-4D97-AF65-F5344CB8AC3E}">
        <p14:creationId xmlns:p14="http://schemas.microsoft.com/office/powerpoint/2010/main" val="272670329"/>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0" y="31427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4. Prayers of Intercession</a:t>
            </a: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4"/>
          <a:srcRect l="35671" r="24468"/>
          <a:stretch/>
        </p:blipFill>
        <p:spPr>
          <a:xfrm>
            <a:off x="7482467" y="0"/>
            <a:ext cx="4783873" cy="6858000"/>
          </a:xfrm>
          <a:prstGeom prst="rect">
            <a:avLst/>
          </a:prstGeom>
        </p:spPr>
      </p:pic>
      <p:sp>
        <p:nvSpPr>
          <p:cNvPr id="13" name="TextBox 12">
            <a:extLst>
              <a:ext uri="{FF2B5EF4-FFF2-40B4-BE49-F238E27FC236}">
                <a16:creationId xmlns:a16="http://schemas.microsoft.com/office/drawing/2014/main" id="{29696A6E-B7F2-46B9-B009-F73531989E01}"/>
              </a:ext>
            </a:extLst>
          </p:cNvPr>
          <p:cNvSpPr txBox="1"/>
          <p:nvPr/>
        </p:nvSpPr>
        <p:spPr>
          <a:xfrm>
            <a:off x="663496" y="5464818"/>
            <a:ext cx="5759606" cy="646331"/>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We then bring before God the needs of the World asking Him to hear our prayer. </a:t>
            </a:r>
            <a:endParaRPr lang="en-GB" dirty="0">
              <a:solidFill>
                <a:srgbClr val="3C3C3B"/>
              </a:solidFill>
              <a:latin typeface="Trebuchet MS" panose="020B0603020202020204" pitchFamily="34" charset="0"/>
            </a:endParaRPr>
          </a:p>
        </p:txBody>
      </p:sp>
      <p:pic>
        <p:nvPicPr>
          <p:cNvPr id="2" name="Online Media 1" title="The Mass: VII - Liturgy of the Word - Prayers of the Faithful">
            <a:hlinkClick r:id="" action="ppaction://media"/>
            <a:extLst>
              <a:ext uri="{FF2B5EF4-FFF2-40B4-BE49-F238E27FC236}">
                <a16:creationId xmlns:a16="http://schemas.microsoft.com/office/drawing/2014/main" id="{99904299-5A0B-4F50-8E4B-D7CD68FD3B9D}"/>
              </a:ext>
            </a:extLst>
          </p:cNvPr>
          <p:cNvPicPr>
            <a:picLocks noRot="1" noChangeAspect="1"/>
          </p:cNvPicPr>
          <p:nvPr>
            <a:videoFile r:link="rId1"/>
          </p:nvPr>
        </p:nvPicPr>
        <p:blipFill>
          <a:blip r:embed="rId5"/>
          <a:stretch>
            <a:fillRect/>
          </a:stretch>
        </p:blipFill>
        <p:spPr>
          <a:xfrm>
            <a:off x="889619" y="1429060"/>
            <a:ext cx="6313809" cy="3567302"/>
          </a:xfrm>
          <a:prstGeom prst="rect">
            <a:avLst/>
          </a:prstGeom>
        </p:spPr>
      </p:pic>
    </p:spTree>
    <p:extLst>
      <p:ext uri="{BB962C8B-B14F-4D97-AF65-F5344CB8AC3E}">
        <p14:creationId xmlns:p14="http://schemas.microsoft.com/office/powerpoint/2010/main" val="121347137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0" y="31427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5. The Role of the Sponsor</a:t>
            </a: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4"/>
          <a:srcRect l="35671" r="24468"/>
          <a:stretch/>
        </p:blipFill>
        <p:spPr>
          <a:xfrm>
            <a:off x="7482467" y="0"/>
            <a:ext cx="4783873" cy="6858000"/>
          </a:xfrm>
          <a:prstGeom prst="rect">
            <a:avLst/>
          </a:prstGeom>
        </p:spPr>
      </p:pic>
      <p:sp>
        <p:nvSpPr>
          <p:cNvPr id="13" name="TextBox 12">
            <a:extLst>
              <a:ext uri="{FF2B5EF4-FFF2-40B4-BE49-F238E27FC236}">
                <a16:creationId xmlns:a16="http://schemas.microsoft.com/office/drawing/2014/main" id="{29696A6E-B7F2-46B9-B009-F73531989E01}"/>
              </a:ext>
            </a:extLst>
          </p:cNvPr>
          <p:cNvSpPr txBox="1"/>
          <p:nvPr/>
        </p:nvSpPr>
        <p:spPr>
          <a:xfrm>
            <a:off x="663496" y="5328579"/>
            <a:ext cx="5759606" cy="1200329"/>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Your Confirmation Sponsor should be someone who accompanies you on your faith journey. They should pray for you and challenge you to be the best version of yourself and grow closer to God.</a:t>
            </a:r>
            <a:endParaRPr lang="en-GB" dirty="0">
              <a:solidFill>
                <a:srgbClr val="3C3C3B"/>
              </a:solidFill>
              <a:latin typeface="Trebuchet MS" panose="020B0603020202020204" pitchFamily="34" charset="0"/>
            </a:endParaRPr>
          </a:p>
        </p:txBody>
      </p:sp>
      <p:pic>
        <p:nvPicPr>
          <p:cNvPr id="3" name="Online Media 2" title="Choosing Your Confirmation Sponsor">
            <a:hlinkClick r:id="" action="ppaction://media"/>
            <a:extLst>
              <a:ext uri="{FF2B5EF4-FFF2-40B4-BE49-F238E27FC236}">
                <a16:creationId xmlns:a16="http://schemas.microsoft.com/office/drawing/2014/main" id="{6D6F1910-690D-48C5-90F5-BEE5464474D6}"/>
              </a:ext>
            </a:extLst>
          </p:cNvPr>
          <p:cNvPicPr>
            <a:picLocks noRot="1" noChangeAspect="1"/>
          </p:cNvPicPr>
          <p:nvPr>
            <a:videoFile r:link="rId1"/>
          </p:nvPr>
        </p:nvPicPr>
        <p:blipFill>
          <a:blip r:embed="rId5"/>
          <a:stretch>
            <a:fillRect/>
          </a:stretch>
        </p:blipFill>
        <p:spPr>
          <a:xfrm>
            <a:off x="663496" y="1529421"/>
            <a:ext cx="6286605" cy="3551932"/>
          </a:xfrm>
          <a:prstGeom prst="rect">
            <a:avLst/>
          </a:prstGeom>
        </p:spPr>
      </p:pic>
    </p:spTree>
    <p:extLst>
      <p:ext uri="{BB962C8B-B14F-4D97-AF65-F5344CB8AC3E}">
        <p14:creationId xmlns:p14="http://schemas.microsoft.com/office/powerpoint/2010/main" val="425368150"/>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0" y="31427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5. The Role of the Sponsor</a:t>
            </a: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3"/>
          <a:srcRect l="35671" r="24468"/>
          <a:stretch/>
        </p:blipFill>
        <p:spPr>
          <a:xfrm>
            <a:off x="7482467" y="0"/>
            <a:ext cx="4783873" cy="6858000"/>
          </a:xfrm>
          <a:prstGeom prst="rect">
            <a:avLst/>
          </a:prstGeom>
        </p:spPr>
      </p:pic>
      <p:sp>
        <p:nvSpPr>
          <p:cNvPr id="13" name="TextBox 12">
            <a:extLst>
              <a:ext uri="{FF2B5EF4-FFF2-40B4-BE49-F238E27FC236}">
                <a16:creationId xmlns:a16="http://schemas.microsoft.com/office/drawing/2014/main" id="{29696A6E-B7F2-46B9-B009-F73531989E01}"/>
              </a:ext>
            </a:extLst>
          </p:cNvPr>
          <p:cNvSpPr txBox="1"/>
          <p:nvPr/>
        </p:nvSpPr>
        <p:spPr>
          <a:xfrm>
            <a:off x="853067" y="1582340"/>
            <a:ext cx="5759606" cy="3693319"/>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Have you chosen your confirmation sponsor and do they know the details of the Confirmation itself (date, time, location)?</a:t>
            </a:r>
          </a:p>
          <a:p>
            <a:pPr algn="ctr"/>
            <a:endParaRPr lang="en-GB" sz="1800" dirty="0">
              <a:solidFill>
                <a:srgbClr val="3C3C3B"/>
              </a:solidFill>
              <a:effectLst/>
              <a:latin typeface="Trebuchet MS" panose="020B0603020202020204" pitchFamily="34" charset="0"/>
              <a:ea typeface="Times New Roman" panose="02020603050405020304" pitchFamily="18" charset="0"/>
            </a:endParaRPr>
          </a:p>
          <a:p>
            <a:pPr algn="ctr"/>
            <a:endParaRPr lang="en-GB" dirty="0">
              <a:solidFill>
                <a:srgbClr val="3C3C3B"/>
              </a:solidFill>
              <a:latin typeface="Trebuchet MS" panose="020B0603020202020204" pitchFamily="34" charset="0"/>
            </a:endParaRPr>
          </a:p>
          <a:p>
            <a:pPr algn="ctr"/>
            <a:r>
              <a:rPr lang="en-GB" b="1" dirty="0">
                <a:solidFill>
                  <a:srgbClr val="3C3C3B"/>
                </a:solidFill>
                <a:latin typeface="Trebuchet MS" panose="020B0603020202020204" pitchFamily="34" charset="0"/>
              </a:rPr>
              <a:t>Remember they must be:</a:t>
            </a:r>
          </a:p>
          <a:p>
            <a:pPr algn="ctr"/>
            <a:endParaRPr lang="en-GB" dirty="0">
              <a:solidFill>
                <a:srgbClr val="3C3C3B"/>
              </a:solidFill>
              <a:latin typeface="Trebuchet MS" panose="020B0603020202020204" pitchFamily="34" charset="0"/>
            </a:endParaRPr>
          </a:p>
          <a:p>
            <a:pPr marL="285750" indent="-285750" algn="ctr">
              <a:buFontTx/>
              <a:buChar char="-"/>
            </a:pPr>
            <a:r>
              <a:rPr lang="en-GB" dirty="0">
                <a:solidFill>
                  <a:srgbClr val="3C3C3B"/>
                </a:solidFill>
                <a:latin typeface="Trebuchet MS" panose="020B0603020202020204" pitchFamily="34" charset="0"/>
              </a:rPr>
              <a:t>Someone other than your parent</a:t>
            </a:r>
          </a:p>
          <a:p>
            <a:pPr marL="285750" indent="-285750" algn="ctr">
              <a:buFontTx/>
              <a:buChar char="-"/>
            </a:pPr>
            <a:endParaRPr lang="en-GB" dirty="0">
              <a:solidFill>
                <a:srgbClr val="3C3C3B"/>
              </a:solidFill>
              <a:latin typeface="Trebuchet MS" panose="020B0603020202020204" pitchFamily="34" charset="0"/>
            </a:endParaRPr>
          </a:p>
          <a:p>
            <a:pPr marL="285750" indent="-285750" algn="ctr">
              <a:buFontTx/>
              <a:buChar char="-"/>
            </a:pPr>
            <a:r>
              <a:rPr lang="en-GB" dirty="0">
                <a:solidFill>
                  <a:srgbClr val="3C3C3B"/>
                </a:solidFill>
                <a:latin typeface="Trebuchet MS" panose="020B0603020202020204" pitchFamily="34" charset="0"/>
              </a:rPr>
              <a:t>Over 16</a:t>
            </a:r>
          </a:p>
          <a:p>
            <a:pPr marL="285750" indent="-285750" algn="ctr">
              <a:buFontTx/>
              <a:buChar char="-"/>
            </a:pPr>
            <a:endParaRPr lang="en-GB" dirty="0">
              <a:solidFill>
                <a:srgbClr val="3C3C3B"/>
              </a:solidFill>
              <a:latin typeface="Trebuchet MS" panose="020B0603020202020204" pitchFamily="34" charset="0"/>
            </a:endParaRPr>
          </a:p>
          <a:p>
            <a:pPr marL="285750" indent="-285750" algn="ctr">
              <a:buFontTx/>
              <a:buChar char="-"/>
            </a:pPr>
            <a:r>
              <a:rPr lang="en-GB" dirty="0">
                <a:solidFill>
                  <a:srgbClr val="3C3C3B"/>
                </a:solidFill>
                <a:latin typeface="Trebuchet MS" panose="020B0603020202020204" pitchFamily="34" charset="0"/>
              </a:rPr>
              <a:t>A confirmed Catholic who will support</a:t>
            </a:r>
          </a:p>
          <a:p>
            <a:pPr algn="ctr"/>
            <a:r>
              <a:rPr lang="en-GB" dirty="0">
                <a:solidFill>
                  <a:srgbClr val="3C3C3B"/>
                </a:solidFill>
                <a:latin typeface="Trebuchet MS" panose="020B0603020202020204" pitchFamily="34" charset="0"/>
              </a:rPr>
              <a:t> you in the faith</a:t>
            </a:r>
          </a:p>
        </p:txBody>
      </p:sp>
    </p:spTree>
    <p:extLst>
      <p:ext uri="{BB962C8B-B14F-4D97-AF65-F5344CB8AC3E}">
        <p14:creationId xmlns:p14="http://schemas.microsoft.com/office/powerpoint/2010/main" val="114545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0" y="314273"/>
            <a:ext cx="7630258" cy="954107"/>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6. Laying on of Hands, Anointing with </a:t>
            </a:r>
            <a:br>
              <a:rPr lang="en-GB" sz="2800" b="1" dirty="0">
                <a:solidFill>
                  <a:srgbClr val="3C3C3B"/>
                </a:solidFill>
                <a:latin typeface="Trebuchet MS" panose="020B0603020202020204" pitchFamily="34" charset="0"/>
              </a:rPr>
            </a:br>
            <a:r>
              <a:rPr lang="en-GB" sz="2800" b="1" dirty="0">
                <a:solidFill>
                  <a:srgbClr val="3C3C3B"/>
                </a:solidFill>
                <a:latin typeface="Trebuchet MS" panose="020B0603020202020204" pitchFamily="34" charset="0"/>
              </a:rPr>
              <a:t>the oil of Chrism &amp; The Sign of Peace</a:t>
            </a: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4"/>
          <a:srcRect l="35671" r="24468"/>
          <a:stretch/>
        </p:blipFill>
        <p:spPr>
          <a:xfrm>
            <a:off x="7482467" y="0"/>
            <a:ext cx="4783873" cy="6858000"/>
          </a:xfrm>
          <a:prstGeom prst="rect">
            <a:avLst/>
          </a:prstGeom>
        </p:spPr>
      </p:pic>
      <p:sp>
        <p:nvSpPr>
          <p:cNvPr id="13" name="TextBox 12">
            <a:extLst>
              <a:ext uri="{FF2B5EF4-FFF2-40B4-BE49-F238E27FC236}">
                <a16:creationId xmlns:a16="http://schemas.microsoft.com/office/drawing/2014/main" id="{29696A6E-B7F2-46B9-B009-F73531989E01}"/>
              </a:ext>
            </a:extLst>
          </p:cNvPr>
          <p:cNvSpPr txBox="1"/>
          <p:nvPr/>
        </p:nvSpPr>
        <p:spPr>
          <a:xfrm>
            <a:off x="685799" y="5151101"/>
            <a:ext cx="5759606" cy="1477328"/>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The Bishop or priest will pray that you are filled with the Holy Spirit by stretching out his hands, then you will be anointed with the oil of Chrism which is blessed at the Cathedral each year then will give you the sign of peace. </a:t>
            </a:r>
            <a:endParaRPr lang="en-GB" dirty="0">
              <a:solidFill>
                <a:srgbClr val="3C3C3B"/>
              </a:solidFill>
              <a:latin typeface="Trebuchet MS" panose="020B0603020202020204" pitchFamily="34" charset="0"/>
            </a:endParaRPr>
          </a:p>
        </p:txBody>
      </p:sp>
      <p:pic>
        <p:nvPicPr>
          <p:cNvPr id="2" name="Online Media 1" title="Confirmation | Catholic Central">
            <a:hlinkClick r:id="" action="ppaction://media"/>
            <a:extLst>
              <a:ext uri="{FF2B5EF4-FFF2-40B4-BE49-F238E27FC236}">
                <a16:creationId xmlns:a16="http://schemas.microsoft.com/office/drawing/2014/main" id="{6CF3E699-9FF4-4060-BA39-8585366FF3A2}"/>
              </a:ext>
            </a:extLst>
          </p:cNvPr>
          <p:cNvPicPr>
            <a:picLocks noRot="1" noChangeAspect="1"/>
          </p:cNvPicPr>
          <p:nvPr>
            <a:videoFile r:link="rId1"/>
          </p:nvPr>
        </p:nvPicPr>
        <p:blipFill>
          <a:blip r:embed="rId5"/>
          <a:stretch>
            <a:fillRect/>
          </a:stretch>
        </p:blipFill>
        <p:spPr>
          <a:xfrm>
            <a:off x="811561" y="1384455"/>
            <a:ext cx="6214035" cy="3510930"/>
          </a:xfrm>
          <a:prstGeom prst="rect">
            <a:avLst/>
          </a:prstGeom>
        </p:spPr>
      </p:pic>
    </p:spTree>
    <p:extLst>
      <p:ext uri="{BB962C8B-B14F-4D97-AF65-F5344CB8AC3E}">
        <p14:creationId xmlns:p14="http://schemas.microsoft.com/office/powerpoint/2010/main" val="58766119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0" y="314273"/>
            <a:ext cx="7630258" cy="954107"/>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6. Laying on of Hands, Anointing with </a:t>
            </a:r>
            <a:br>
              <a:rPr lang="en-GB" sz="2800" b="1" dirty="0">
                <a:solidFill>
                  <a:srgbClr val="3C3C3B"/>
                </a:solidFill>
                <a:latin typeface="Trebuchet MS" panose="020B0603020202020204" pitchFamily="34" charset="0"/>
              </a:rPr>
            </a:br>
            <a:r>
              <a:rPr lang="en-GB" sz="2800" b="1" dirty="0">
                <a:solidFill>
                  <a:srgbClr val="3C3C3B"/>
                </a:solidFill>
                <a:latin typeface="Trebuchet MS" panose="020B0603020202020204" pitchFamily="34" charset="0"/>
              </a:rPr>
              <a:t>the oil of Chrism &amp; The Sign of Peace</a:t>
            </a: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3"/>
          <a:srcRect l="35671" r="24468"/>
          <a:stretch/>
        </p:blipFill>
        <p:spPr>
          <a:xfrm>
            <a:off x="7482467" y="0"/>
            <a:ext cx="4783873" cy="6858000"/>
          </a:xfrm>
          <a:prstGeom prst="rect">
            <a:avLst/>
          </a:prstGeom>
        </p:spPr>
      </p:pic>
      <p:sp>
        <p:nvSpPr>
          <p:cNvPr id="13" name="TextBox 12">
            <a:extLst>
              <a:ext uri="{FF2B5EF4-FFF2-40B4-BE49-F238E27FC236}">
                <a16:creationId xmlns:a16="http://schemas.microsoft.com/office/drawing/2014/main" id="{29696A6E-B7F2-46B9-B009-F73531989E01}"/>
              </a:ext>
            </a:extLst>
          </p:cNvPr>
          <p:cNvSpPr txBox="1"/>
          <p:nvPr/>
        </p:nvSpPr>
        <p:spPr>
          <a:xfrm>
            <a:off x="667376" y="5245683"/>
            <a:ext cx="5759606" cy="1661993"/>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With the current restrictions this may be done differently this year but the same blessings will be received.</a:t>
            </a:r>
          </a:p>
          <a:p>
            <a:pPr algn="ctr"/>
            <a:endParaRPr lang="en-GB" dirty="0">
              <a:solidFill>
                <a:srgbClr val="3C3C3B"/>
              </a:solidFill>
              <a:latin typeface="Trebuchet MS" panose="020B0603020202020204" pitchFamily="34" charset="0"/>
            </a:endParaRPr>
          </a:p>
          <a:p>
            <a:pPr algn="ctr"/>
            <a:r>
              <a:rPr lang="en-GB" sz="1200" dirty="0"/>
              <a:t>© Mazur/cbcew.org.uk</a:t>
            </a:r>
          </a:p>
          <a:p>
            <a:pPr algn="ctr"/>
            <a:endParaRPr lang="en-GB" dirty="0">
              <a:solidFill>
                <a:srgbClr val="3C3C3B"/>
              </a:solidFill>
              <a:latin typeface="Trebuchet MS" panose="020B0603020202020204" pitchFamily="34" charset="0"/>
            </a:endParaRPr>
          </a:p>
        </p:txBody>
      </p:sp>
      <p:pic>
        <p:nvPicPr>
          <p:cNvPr id="4" name="Picture 3" descr="A picture containing person, indoor, red&#10;&#10;Description automatically generated">
            <a:extLst>
              <a:ext uri="{FF2B5EF4-FFF2-40B4-BE49-F238E27FC236}">
                <a16:creationId xmlns:a16="http://schemas.microsoft.com/office/drawing/2014/main" id="{5559FE88-6269-470E-B19B-6133471168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485" y="1451878"/>
            <a:ext cx="5371497" cy="3580124"/>
          </a:xfrm>
          <a:prstGeom prst="rect">
            <a:avLst/>
          </a:prstGeom>
        </p:spPr>
      </p:pic>
    </p:spTree>
    <p:extLst>
      <p:ext uri="{BB962C8B-B14F-4D97-AF65-F5344CB8AC3E}">
        <p14:creationId xmlns:p14="http://schemas.microsoft.com/office/powerpoint/2010/main" val="2805243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0" y="31427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Choosing a Confirmation Name</a:t>
            </a: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4"/>
          <a:srcRect l="35671" r="24468"/>
          <a:stretch/>
        </p:blipFill>
        <p:spPr>
          <a:xfrm>
            <a:off x="7482467" y="0"/>
            <a:ext cx="4783873" cy="6858000"/>
          </a:xfrm>
          <a:prstGeom prst="rect">
            <a:avLst/>
          </a:prstGeom>
        </p:spPr>
      </p:pic>
      <p:pic>
        <p:nvPicPr>
          <p:cNvPr id="2" name="Online Media 1" title="Bishop Barron on Confirmation Names">
            <a:hlinkClick r:id="" action="ppaction://media"/>
            <a:extLst>
              <a:ext uri="{FF2B5EF4-FFF2-40B4-BE49-F238E27FC236}">
                <a16:creationId xmlns:a16="http://schemas.microsoft.com/office/drawing/2014/main" id="{011B4865-DE67-48FA-A4DE-ED25A5E1D73F}"/>
              </a:ext>
            </a:extLst>
          </p:cNvPr>
          <p:cNvPicPr>
            <a:picLocks noRot="1" noChangeAspect="1"/>
          </p:cNvPicPr>
          <p:nvPr>
            <a:videoFile r:link="rId1"/>
          </p:nvPr>
        </p:nvPicPr>
        <p:blipFill>
          <a:blip r:embed="rId5"/>
          <a:stretch>
            <a:fillRect/>
          </a:stretch>
        </p:blipFill>
        <p:spPr>
          <a:xfrm>
            <a:off x="744654" y="1274877"/>
            <a:ext cx="6202556" cy="3504444"/>
          </a:xfrm>
          <a:prstGeom prst="rect">
            <a:avLst/>
          </a:prstGeom>
        </p:spPr>
      </p:pic>
      <p:sp>
        <p:nvSpPr>
          <p:cNvPr id="8" name="TextBox 7">
            <a:extLst>
              <a:ext uri="{FF2B5EF4-FFF2-40B4-BE49-F238E27FC236}">
                <a16:creationId xmlns:a16="http://schemas.microsoft.com/office/drawing/2014/main" id="{BBDEC692-F0A8-4533-8242-85CD2ADB0001}"/>
              </a:ext>
            </a:extLst>
          </p:cNvPr>
          <p:cNvSpPr txBox="1"/>
          <p:nvPr/>
        </p:nvSpPr>
        <p:spPr>
          <a:xfrm>
            <a:off x="663496" y="5328579"/>
            <a:ext cx="5759606" cy="1200329"/>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Have you chosen your Confirmation name?</a:t>
            </a:r>
          </a:p>
          <a:p>
            <a:pPr algn="ctr"/>
            <a:endParaRPr lang="en-GB" dirty="0">
              <a:solidFill>
                <a:srgbClr val="3C3C3B"/>
              </a:solidFill>
              <a:latin typeface="Trebuchet MS" panose="020B0603020202020204" pitchFamily="34" charset="0"/>
            </a:endParaRPr>
          </a:p>
          <a:p>
            <a:pPr algn="ctr"/>
            <a:r>
              <a:rPr lang="en-GB" dirty="0">
                <a:solidFill>
                  <a:srgbClr val="3C3C3B"/>
                </a:solidFill>
                <a:latin typeface="Trebuchet MS" panose="020B0603020202020204" pitchFamily="34" charset="0"/>
              </a:rPr>
              <a:t>Have you researched into the life of the saint you have chosen and asked them to pray for you?</a:t>
            </a:r>
          </a:p>
        </p:txBody>
      </p:sp>
    </p:spTree>
    <p:extLst>
      <p:ext uri="{BB962C8B-B14F-4D97-AF65-F5344CB8AC3E}">
        <p14:creationId xmlns:p14="http://schemas.microsoft.com/office/powerpoint/2010/main" val="393124589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holding&#10;&#10;Description automatically generated">
            <a:extLst>
              <a:ext uri="{FF2B5EF4-FFF2-40B4-BE49-F238E27FC236}">
                <a16:creationId xmlns:a16="http://schemas.microsoft.com/office/drawing/2014/main" id="{66659595-3CC3-4E42-94A0-B143D78CD5EC}"/>
              </a:ext>
            </a:extLst>
          </p:cNvPr>
          <p:cNvPicPr>
            <a:picLocks noChangeAspect="1"/>
          </p:cNvPicPr>
          <p:nvPr/>
        </p:nvPicPr>
        <p:blipFill rotWithShape="1">
          <a:blip r:embed="rId2">
            <a:extLst>
              <a:ext uri="{28A0092B-C50C-407E-A947-70E740481C1C}">
                <a14:useLocalDpi xmlns:a14="http://schemas.microsoft.com/office/drawing/2010/main" val="0"/>
              </a:ext>
            </a:extLst>
          </a:blip>
          <a:srcRect r="12922" b="-2"/>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30" name="Freeform: Shape 29">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6AD5194A-7C07-43C5-AE37-314CD484E52D}"/>
              </a:ext>
            </a:extLst>
          </p:cNvPr>
          <p:cNvSpPr txBox="1"/>
          <p:nvPr/>
        </p:nvSpPr>
        <p:spPr>
          <a:xfrm>
            <a:off x="371094" y="1161288"/>
            <a:ext cx="3438144" cy="12390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latin typeface="Trebuchet MS" panose="020B0603020202020204" pitchFamily="34" charset="0"/>
                <a:ea typeface="+mj-ea"/>
                <a:cs typeface="+mj-cs"/>
              </a:rPr>
              <a:t>CONGRATULATIONS</a:t>
            </a:r>
          </a:p>
        </p:txBody>
      </p:sp>
      <p:sp>
        <p:nvSpPr>
          <p:cNvPr id="34" name="Rectangle 33">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TextBox 20">
            <a:extLst>
              <a:ext uri="{FF2B5EF4-FFF2-40B4-BE49-F238E27FC236}">
                <a16:creationId xmlns:a16="http://schemas.microsoft.com/office/drawing/2014/main" id="{3443ECA7-3892-4F65-A446-3554D41840BC}"/>
              </a:ext>
            </a:extLst>
          </p:cNvPr>
          <p:cNvSpPr txBox="1"/>
          <p:nvPr/>
        </p:nvSpPr>
        <p:spPr>
          <a:xfrm>
            <a:off x="371094" y="2718054"/>
            <a:ext cx="3438906" cy="3883468"/>
          </a:xfrm>
          <a:prstGeom prst="rect">
            <a:avLst/>
          </a:prstGeom>
        </p:spPr>
        <p:txBody>
          <a:bodyPr vert="horz" lIns="91440" tIns="45720" rIns="91440" bIns="45720" rtlCol="0" anchor="t">
            <a:normAutofit lnSpcReduction="10000"/>
          </a:bodyPr>
          <a:lstStyle/>
          <a:p>
            <a:pPr>
              <a:lnSpc>
                <a:spcPct val="90000"/>
              </a:lnSpc>
              <a:spcAft>
                <a:spcPts val="600"/>
              </a:spcAft>
            </a:pPr>
            <a:r>
              <a:rPr lang="en-US" sz="1600" dirty="0">
                <a:effectLst/>
                <a:latin typeface="Trebuchet MS" panose="020B0603020202020204" pitchFamily="34" charset="0"/>
              </a:rPr>
              <a:t>You have completed the eight sessions on the Gifts and Fruits of the Holy Spirit but in our faith, there is always more to learn, each day of our lives.</a:t>
            </a:r>
          </a:p>
          <a:p>
            <a:pPr>
              <a:lnSpc>
                <a:spcPct val="90000"/>
              </a:lnSpc>
              <a:spcAft>
                <a:spcPts val="600"/>
              </a:spcAft>
            </a:pPr>
            <a:endParaRPr lang="en-US" sz="1600" dirty="0">
              <a:latin typeface="Trebuchet MS" panose="020B0603020202020204" pitchFamily="34" charset="0"/>
            </a:endParaRPr>
          </a:p>
          <a:p>
            <a:pPr>
              <a:lnSpc>
                <a:spcPct val="90000"/>
              </a:lnSpc>
              <a:spcAft>
                <a:spcPts val="600"/>
              </a:spcAft>
            </a:pPr>
            <a:r>
              <a:rPr lang="en-US" sz="1600" dirty="0">
                <a:effectLst/>
                <a:latin typeface="Trebuchet MS" panose="020B0603020202020204" pitchFamily="34" charset="0"/>
              </a:rPr>
              <a:t>In this session we will look around the practicalities of the Confirmation itself especially during these current circumstances. We will make sure you have arranged a</a:t>
            </a:r>
            <a:r>
              <a:rPr lang="en-GB" sz="1600" dirty="0">
                <a:effectLst/>
                <a:latin typeface="Trebuchet MS" panose="020B0603020202020204" pitchFamily="34" charset="0"/>
              </a:rPr>
              <a:t> sponsor, chosen a confirmation name, you know who is going to be involved and you are clear on the date, time and location of your confirmation and know the number of people allowed to attend.</a:t>
            </a:r>
            <a:endParaRPr lang="en-US" sz="1600" dirty="0">
              <a:effectLst/>
              <a:latin typeface="Trebuchet MS" panose="020B0603020202020204" pitchFamily="34" charset="0"/>
            </a:endParaRPr>
          </a:p>
        </p:txBody>
      </p:sp>
      <p:pic>
        <p:nvPicPr>
          <p:cNvPr id="17" name="Picture 16">
            <a:extLst>
              <a:ext uri="{FF2B5EF4-FFF2-40B4-BE49-F238E27FC236}">
                <a16:creationId xmlns:a16="http://schemas.microsoft.com/office/drawing/2014/main" id="{59C6E998-E26B-404B-9C3E-EAD24AEECE7C}"/>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53316" y="8033"/>
            <a:ext cx="1011148" cy="1412928"/>
          </a:xfrm>
          <a:prstGeom prst="ellipse">
            <a:avLst/>
          </a:prstGeom>
        </p:spPr>
      </p:pic>
    </p:spTree>
    <p:extLst>
      <p:ext uri="{BB962C8B-B14F-4D97-AF65-F5344CB8AC3E}">
        <p14:creationId xmlns:p14="http://schemas.microsoft.com/office/powerpoint/2010/main" val="206811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0" y="314273"/>
            <a:ext cx="7630258" cy="1200329"/>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7. Concluding Rites &amp; Dismissal</a:t>
            </a:r>
          </a:p>
          <a:p>
            <a:pPr algn="ctr"/>
            <a:endParaRPr lang="en-GB" sz="3600" b="1" dirty="0">
              <a:solidFill>
                <a:srgbClr val="3C3C3B"/>
              </a:solidFill>
              <a:latin typeface="Trebuchet MS" panose="020B0603020202020204" pitchFamily="34" charset="0"/>
            </a:endParaRP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4"/>
          <a:srcRect l="35671" r="24468"/>
          <a:stretch/>
        </p:blipFill>
        <p:spPr>
          <a:xfrm>
            <a:off x="7482467" y="0"/>
            <a:ext cx="4783873" cy="6858000"/>
          </a:xfrm>
          <a:prstGeom prst="rect">
            <a:avLst/>
          </a:prstGeom>
        </p:spPr>
      </p:pic>
      <p:pic>
        <p:nvPicPr>
          <p:cNvPr id="3" name="Online Media 2" title="A Journey Through Mass: Concluding Rites with Fr Chris Gorton">
            <a:hlinkClick r:id="" action="ppaction://media"/>
            <a:extLst>
              <a:ext uri="{FF2B5EF4-FFF2-40B4-BE49-F238E27FC236}">
                <a16:creationId xmlns:a16="http://schemas.microsoft.com/office/drawing/2014/main" id="{C7AFC216-D97D-404A-83D4-4ABD1BB26956}"/>
              </a:ext>
            </a:extLst>
          </p:cNvPr>
          <p:cNvPicPr>
            <a:picLocks noRot="1" noChangeAspect="1"/>
          </p:cNvPicPr>
          <p:nvPr>
            <a:videoFile r:link="rId1"/>
          </p:nvPr>
        </p:nvPicPr>
        <p:blipFill>
          <a:blip r:embed="rId5"/>
          <a:stretch>
            <a:fillRect/>
          </a:stretch>
        </p:blipFill>
        <p:spPr>
          <a:xfrm>
            <a:off x="800409" y="1514602"/>
            <a:ext cx="6224859" cy="3517045"/>
          </a:xfrm>
          <a:prstGeom prst="rect">
            <a:avLst/>
          </a:prstGeom>
        </p:spPr>
      </p:pic>
    </p:spTree>
    <p:extLst>
      <p:ext uri="{BB962C8B-B14F-4D97-AF65-F5344CB8AC3E}">
        <p14:creationId xmlns:p14="http://schemas.microsoft.com/office/powerpoint/2010/main" val="930790668"/>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377DD2-605E-497E-9512-1576AEF979BD}"/>
              </a:ext>
            </a:extLst>
          </p:cNvPr>
          <p:cNvPicPr>
            <a:picLocks noChangeAspect="1"/>
          </p:cNvPicPr>
          <p:nvPr/>
        </p:nvPicPr>
        <p:blipFill rotWithShape="1">
          <a:blip r:embed="rId2"/>
          <a:srcRect l="35671" r="24468"/>
          <a:stretch/>
        </p:blipFill>
        <p:spPr>
          <a:xfrm>
            <a:off x="7482467" y="0"/>
            <a:ext cx="4783873" cy="6858000"/>
          </a:xfrm>
          <a:prstGeom prst="rect">
            <a:avLst/>
          </a:prstGeom>
        </p:spPr>
      </p:pic>
      <p:sp>
        <p:nvSpPr>
          <p:cNvPr id="5" name="TextBox 4">
            <a:extLst>
              <a:ext uri="{FF2B5EF4-FFF2-40B4-BE49-F238E27FC236}">
                <a16:creationId xmlns:a16="http://schemas.microsoft.com/office/drawing/2014/main" id="{27470FC7-F2AD-4490-BC0C-19B88E99A155}"/>
              </a:ext>
            </a:extLst>
          </p:cNvPr>
          <p:cNvSpPr txBox="1"/>
          <p:nvPr/>
        </p:nvSpPr>
        <p:spPr>
          <a:xfrm>
            <a:off x="156117" y="604206"/>
            <a:ext cx="7630258" cy="2123658"/>
          </a:xfrm>
          <a:prstGeom prst="rect">
            <a:avLst/>
          </a:prstGeom>
          <a:noFill/>
        </p:spPr>
        <p:txBody>
          <a:bodyPr wrap="square" rtlCol="0">
            <a:spAutoFit/>
          </a:bodyPr>
          <a:lstStyle/>
          <a:p>
            <a:pPr algn="ctr"/>
            <a:r>
              <a:rPr lang="en-GB" sz="4800" b="1" dirty="0">
                <a:solidFill>
                  <a:srgbClr val="3C3C3B"/>
                </a:solidFill>
                <a:latin typeface="Trebuchet MS" panose="020B0603020202020204" pitchFamily="34" charset="0"/>
              </a:rPr>
              <a:t>Opportunity </a:t>
            </a:r>
          </a:p>
          <a:p>
            <a:pPr algn="ctr"/>
            <a:r>
              <a:rPr lang="en-GB" sz="4800" b="1" dirty="0">
                <a:solidFill>
                  <a:srgbClr val="3C3C3B"/>
                </a:solidFill>
                <a:latin typeface="Trebuchet MS" panose="020B0603020202020204" pitchFamily="34" charset="0"/>
              </a:rPr>
              <a:t>for Questions</a:t>
            </a:r>
          </a:p>
          <a:p>
            <a:pPr algn="ctr"/>
            <a:endParaRPr lang="en-GB" sz="3600" b="1" dirty="0">
              <a:solidFill>
                <a:srgbClr val="3C3C3B"/>
              </a:solidFill>
              <a:latin typeface="Trebuchet MS" panose="020B0603020202020204" pitchFamily="34" charset="0"/>
            </a:endParaRPr>
          </a:p>
        </p:txBody>
      </p:sp>
      <p:pic>
        <p:nvPicPr>
          <p:cNvPr id="7" name="Picture 6" descr="Shape&#10;&#10;Description automatically generated">
            <a:extLst>
              <a:ext uri="{FF2B5EF4-FFF2-40B4-BE49-F238E27FC236}">
                <a16:creationId xmlns:a16="http://schemas.microsoft.com/office/drawing/2014/main" id="{68F1F86A-0D8C-4087-BD05-27DC73F2A33D}"/>
              </a:ext>
            </a:extLst>
          </p:cNvPr>
          <p:cNvPicPr>
            <a:picLocks noChangeAspect="1"/>
          </p:cNvPicPr>
          <p:nvPr/>
        </p:nvPicPr>
        <p:blipFill>
          <a:blip r:embed="rId3">
            <a:clrChange>
              <a:clrFrom>
                <a:srgbClr val="FFD953"/>
              </a:clrFrom>
              <a:clrTo>
                <a:srgbClr val="FFD953">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2249010"/>
            <a:ext cx="7946363" cy="4966477"/>
          </a:xfrm>
          <a:prstGeom prst="rect">
            <a:avLst/>
          </a:prstGeom>
        </p:spPr>
      </p:pic>
    </p:spTree>
    <p:extLst>
      <p:ext uri="{BB962C8B-B14F-4D97-AF65-F5344CB8AC3E}">
        <p14:creationId xmlns:p14="http://schemas.microsoft.com/office/powerpoint/2010/main" val="325830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D3841-D39E-45F2-B36A-12D21D93E560}"/>
              </a:ext>
            </a:extLst>
          </p:cNvPr>
          <p:cNvSpPr txBox="1"/>
          <p:nvPr/>
        </p:nvSpPr>
        <p:spPr>
          <a:xfrm>
            <a:off x="694686" y="-187505"/>
            <a:ext cx="7357720" cy="1066764"/>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GB" sz="2800" b="1" dirty="0">
                <a:solidFill>
                  <a:srgbClr val="333739"/>
                </a:solidFill>
                <a:latin typeface="Trebuchet MS" panose="020B0603020202020204" pitchFamily="34" charset="0"/>
                <a:ea typeface="+mj-ea"/>
                <a:cs typeface="+mj-cs"/>
              </a:rPr>
              <a:t>A Time of Prayer</a:t>
            </a:r>
            <a:endParaRPr lang="en-US" sz="2800" b="1" dirty="0">
              <a:solidFill>
                <a:srgbClr val="333739"/>
              </a:solidFill>
              <a:latin typeface="Trebuchet MS" panose="020B0603020202020204" pitchFamily="34" charset="0"/>
              <a:ea typeface="+mj-ea"/>
              <a:cs typeface="+mj-cs"/>
            </a:endParaRPr>
          </a:p>
        </p:txBody>
      </p:sp>
      <p:sp>
        <p:nvSpPr>
          <p:cNvPr id="6" name="TextBox 5">
            <a:extLst>
              <a:ext uri="{FF2B5EF4-FFF2-40B4-BE49-F238E27FC236}">
                <a16:creationId xmlns:a16="http://schemas.microsoft.com/office/drawing/2014/main" id="{009BDBB5-B9CB-44B3-8B7E-1F532133BBA9}"/>
              </a:ext>
            </a:extLst>
          </p:cNvPr>
          <p:cNvSpPr txBox="1"/>
          <p:nvPr/>
        </p:nvSpPr>
        <p:spPr>
          <a:xfrm>
            <a:off x="8052406" y="879259"/>
            <a:ext cx="3651436" cy="4552563"/>
          </a:xfrm>
          <a:prstGeom prst="rect">
            <a:avLst/>
          </a:prstGeom>
        </p:spPr>
        <p:txBody>
          <a:bodyPr vert="horz" lIns="91440" tIns="45720" rIns="91440" bIns="45720" rtlCol="0">
            <a:normAutofit fontScale="92500" lnSpcReduction="10000"/>
          </a:bodyPr>
          <a:lstStyle/>
          <a:p>
            <a:pPr algn="ctr">
              <a:lnSpc>
                <a:spcPct val="90000"/>
              </a:lnSpc>
              <a:spcAft>
                <a:spcPts val="600"/>
              </a:spcAft>
            </a:pPr>
            <a:endParaRPr lang="en-GB" sz="1300" dirty="0">
              <a:solidFill>
                <a:srgbClr val="3C3C3B"/>
              </a:solidFill>
              <a:latin typeface="Trebuchet MS" panose="020B0603020202020204" pitchFamily="34" charset="0"/>
            </a:endParaRPr>
          </a:p>
          <a:p>
            <a:pPr algn="ctr">
              <a:lnSpc>
                <a:spcPct val="90000"/>
              </a:lnSpc>
              <a:spcAft>
                <a:spcPts val="600"/>
              </a:spcAft>
            </a:pPr>
            <a:r>
              <a:rPr lang="en-GB" sz="2400" dirty="0">
                <a:solidFill>
                  <a:srgbClr val="3C3C3B"/>
                </a:solidFill>
                <a:latin typeface="Trebuchet MS" panose="020B0603020202020204" pitchFamily="34" charset="0"/>
              </a:rPr>
              <a:t>As you listen to this </a:t>
            </a:r>
            <a:r>
              <a:rPr lang="en-GB" sz="2400" dirty="0" err="1">
                <a:solidFill>
                  <a:srgbClr val="3C3C3B"/>
                </a:solidFill>
                <a:latin typeface="Trebuchet MS" panose="020B0603020202020204" pitchFamily="34" charset="0"/>
              </a:rPr>
              <a:t>Taize</a:t>
            </a:r>
            <a:r>
              <a:rPr lang="en-GB" sz="2400" dirty="0">
                <a:solidFill>
                  <a:srgbClr val="3C3C3B"/>
                </a:solidFill>
                <a:latin typeface="Trebuchet MS" panose="020B0603020202020204" pitchFamily="34" charset="0"/>
              </a:rPr>
              <a:t> chant, give thanks to God for all you have learnt and in anticipation for receiving the Holy Spirit soon.</a:t>
            </a:r>
          </a:p>
          <a:p>
            <a:pPr algn="ctr">
              <a:lnSpc>
                <a:spcPct val="90000"/>
              </a:lnSpc>
              <a:spcAft>
                <a:spcPts val="600"/>
              </a:spcAft>
            </a:pPr>
            <a:endParaRPr lang="en-GB" sz="2400" dirty="0">
              <a:solidFill>
                <a:srgbClr val="3C3C3B"/>
              </a:solidFill>
              <a:latin typeface="Trebuchet MS" panose="020B0603020202020204" pitchFamily="34" charset="0"/>
            </a:endParaRPr>
          </a:p>
          <a:p>
            <a:pPr algn="ctr">
              <a:lnSpc>
                <a:spcPct val="90000"/>
              </a:lnSpc>
              <a:spcAft>
                <a:spcPts val="600"/>
              </a:spcAft>
            </a:pPr>
            <a:endParaRPr lang="en-GB" sz="400"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Prayer</a:t>
            </a:r>
          </a:p>
          <a:p>
            <a:pPr algn="ctr">
              <a:lnSpc>
                <a:spcPct val="90000"/>
              </a:lnSpc>
              <a:spcAft>
                <a:spcPts val="600"/>
              </a:spcAft>
            </a:pPr>
            <a:endParaRPr lang="en-GB" sz="1300" b="1" dirty="0">
              <a:solidFill>
                <a:srgbClr val="3C3C3B"/>
              </a:solidFill>
              <a:latin typeface="Trebuchet MS" panose="020B0603020202020204" pitchFamily="34" charset="0"/>
            </a:endParaRPr>
          </a:p>
          <a:p>
            <a:pPr algn="ctr">
              <a:lnSpc>
                <a:spcPct val="90000"/>
              </a:lnSpc>
              <a:spcAft>
                <a:spcPts val="600"/>
              </a:spcAft>
            </a:pPr>
            <a:r>
              <a:rPr lang="en-GB" sz="2400" dirty="0">
                <a:solidFill>
                  <a:srgbClr val="3C3C3B"/>
                </a:solidFill>
                <a:latin typeface="Trebuchet MS" panose="020B0603020202020204" pitchFamily="34" charset="0"/>
              </a:rPr>
              <a:t>Glory be to the Father, </a:t>
            </a:r>
            <a:br>
              <a:rPr lang="en-GB" sz="2400" dirty="0">
                <a:solidFill>
                  <a:srgbClr val="3C3C3B"/>
                </a:solidFill>
                <a:latin typeface="Trebuchet MS" panose="020B0603020202020204" pitchFamily="34" charset="0"/>
              </a:rPr>
            </a:br>
            <a:r>
              <a:rPr lang="en-GB" sz="2400" dirty="0">
                <a:solidFill>
                  <a:srgbClr val="3C3C3B"/>
                </a:solidFill>
                <a:latin typeface="Trebuchet MS" panose="020B0603020202020204" pitchFamily="34" charset="0"/>
              </a:rPr>
              <a:t>and to the Son and to </a:t>
            </a:r>
            <a:br>
              <a:rPr lang="en-GB" sz="2400" dirty="0">
                <a:solidFill>
                  <a:srgbClr val="3C3C3B"/>
                </a:solidFill>
                <a:latin typeface="Trebuchet MS" panose="020B0603020202020204" pitchFamily="34" charset="0"/>
              </a:rPr>
            </a:br>
            <a:r>
              <a:rPr lang="en-GB" sz="2400" dirty="0">
                <a:solidFill>
                  <a:srgbClr val="3C3C3B"/>
                </a:solidFill>
                <a:latin typeface="Trebuchet MS" panose="020B0603020202020204" pitchFamily="34" charset="0"/>
              </a:rPr>
              <a:t>the Holy Spirit.</a:t>
            </a:r>
          </a:p>
          <a:p>
            <a:pPr algn="ctr">
              <a:lnSpc>
                <a:spcPct val="90000"/>
              </a:lnSpc>
              <a:spcAft>
                <a:spcPts val="600"/>
              </a:spcAft>
            </a:pPr>
            <a:r>
              <a:rPr lang="en-GB" sz="2400" dirty="0">
                <a:solidFill>
                  <a:srgbClr val="3C3C3B"/>
                </a:solidFill>
                <a:latin typeface="Trebuchet MS" panose="020B0603020202020204" pitchFamily="34" charset="0"/>
              </a:rPr>
              <a:t>Amen </a:t>
            </a:r>
          </a:p>
        </p:txBody>
      </p:sp>
      <p:pic>
        <p:nvPicPr>
          <p:cNvPr id="7" name="Picture 6">
            <a:extLst>
              <a:ext uri="{FF2B5EF4-FFF2-40B4-BE49-F238E27FC236}">
                <a16:creationId xmlns:a16="http://schemas.microsoft.com/office/drawing/2014/main" id="{55FE6826-5A85-43C4-A8FC-BA635A22782A}"/>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10" name="Online Media 9" title="Berthier: Veni, Sancte Spiritus">
            <a:hlinkClick r:id="" action="ppaction://media"/>
            <a:extLst>
              <a:ext uri="{FF2B5EF4-FFF2-40B4-BE49-F238E27FC236}">
                <a16:creationId xmlns:a16="http://schemas.microsoft.com/office/drawing/2014/main" id="{A7F8070F-F7ED-4369-BF19-7B525C37786B}"/>
              </a:ext>
            </a:extLst>
          </p:cNvPr>
          <p:cNvPicPr>
            <a:picLocks noRot="1" noChangeAspect="1"/>
          </p:cNvPicPr>
          <p:nvPr>
            <a:videoFile r:link="rId1"/>
          </p:nvPr>
        </p:nvPicPr>
        <p:blipFill>
          <a:blip r:embed="rId4"/>
          <a:stretch>
            <a:fillRect/>
          </a:stretch>
        </p:blipFill>
        <p:spPr>
          <a:xfrm>
            <a:off x="867317" y="1339075"/>
            <a:ext cx="6570547" cy="4927910"/>
          </a:xfrm>
          <a:prstGeom prst="rect">
            <a:avLst/>
          </a:prstGeom>
        </p:spPr>
      </p:pic>
    </p:spTree>
    <p:extLst>
      <p:ext uri="{BB962C8B-B14F-4D97-AF65-F5344CB8AC3E}">
        <p14:creationId xmlns:p14="http://schemas.microsoft.com/office/powerpoint/2010/main" val="3145514155"/>
      </p:ext>
    </p:extLst>
  </p:cSld>
  <p:clrMapOvr>
    <a:masterClrMapping/>
  </p:clrMapOvr>
  <p:timing>
    <p:tnLst>
      <p:par>
        <p:cTn id="1" dur="indefinite" restart="never" nodeType="tmRoot">
          <p:childTnLst>
            <p:video>
              <p:cMediaNode vol="80000">
                <p:cTn id="2" fill="hold" display="0">
                  <p:stCondLst>
                    <p:cond delay="indefinite"/>
                  </p:stCondLst>
                </p:cTn>
                <p:tgtEl>
                  <p:spTgt spid="10"/>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90063" y="0"/>
            <a:ext cx="6791193" cy="6858000"/>
          </a:xfrm>
          <a:prstGeom prst="rect">
            <a:avLst/>
          </a:prstGeom>
        </p:spPr>
      </p:pic>
      <p:sp>
        <p:nvSpPr>
          <p:cNvPr id="4" name="TextBox 3">
            <a:extLst>
              <a:ext uri="{FF2B5EF4-FFF2-40B4-BE49-F238E27FC236}">
                <a16:creationId xmlns:a16="http://schemas.microsoft.com/office/drawing/2014/main" id="{155A16FB-0FB5-464C-86E9-DB234B4D17DA}"/>
              </a:ext>
            </a:extLst>
          </p:cNvPr>
          <p:cNvSpPr txBox="1"/>
          <p:nvPr/>
        </p:nvSpPr>
        <p:spPr>
          <a:xfrm>
            <a:off x="5424589" y="4514020"/>
            <a:ext cx="5926016" cy="1200329"/>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JOHN </a:t>
            </a:r>
            <a:r>
              <a:rPr lang="en-GB" sz="7200" b="1" dirty="0">
                <a:solidFill>
                  <a:srgbClr val="3C3C3B"/>
                </a:solidFill>
                <a:latin typeface="Trebuchet MS" panose="020B0603020202020204" pitchFamily="34" charset="0"/>
              </a:rPr>
              <a:t>20</a:t>
            </a:r>
            <a:r>
              <a:rPr lang="en-GB" sz="2800" b="1" dirty="0">
                <a:solidFill>
                  <a:srgbClr val="3C3C3B"/>
                </a:solidFill>
                <a:latin typeface="Trebuchet MS" panose="020B0603020202020204" pitchFamily="34" charset="0"/>
              </a:rPr>
              <a:t>:</a:t>
            </a:r>
            <a:r>
              <a:rPr lang="en-GB" sz="7200" b="1" dirty="0">
                <a:solidFill>
                  <a:srgbClr val="3C3C3B"/>
                </a:solidFill>
                <a:latin typeface="Trebuchet MS" panose="020B0603020202020204" pitchFamily="34" charset="0"/>
              </a:rPr>
              <a:t>21</a:t>
            </a:r>
          </a:p>
        </p:txBody>
      </p:sp>
      <p:sp>
        <p:nvSpPr>
          <p:cNvPr id="6" name="TextBox 5">
            <a:extLst>
              <a:ext uri="{FF2B5EF4-FFF2-40B4-BE49-F238E27FC236}">
                <a16:creationId xmlns:a16="http://schemas.microsoft.com/office/drawing/2014/main" id="{1CCA1E67-ED62-423E-8CA3-A4AEB49E8CE4}"/>
              </a:ext>
            </a:extLst>
          </p:cNvPr>
          <p:cNvSpPr txBox="1"/>
          <p:nvPr/>
        </p:nvSpPr>
        <p:spPr>
          <a:xfrm>
            <a:off x="5424589" y="1497165"/>
            <a:ext cx="5926016" cy="2616101"/>
          </a:xfrm>
          <a:prstGeom prst="rect">
            <a:avLst/>
          </a:prstGeom>
          <a:noFill/>
        </p:spPr>
        <p:txBody>
          <a:bodyPr wrap="square" rtlCol="0">
            <a:spAutoFit/>
          </a:bodyPr>
          <a:lstStyle/>
          <a:p>
            <a:pPr algn="ctr"/>
            <a:r>
              <a:rPr lang="en-GB" sz="3200" dirty="0">
                <a:solidFill>
                  <a:srgbClr val="3C3C3B"/>
                </a:solidFill>
                <a:latin typeface="Trebuchet MS" panose="020B0603020202020204" pitchFamily="34" charset="0"/>
              </a:rPr>
              <a:t>“Jesus said to them again:</a:t>
            </a:r>
          </a:p>
          <a:p>
            <a:pPr algn="ctr"/>
            <a:r>
              <a:rPr lang="en-GB" sz="4400" dirty="0">
                <a:solidFill>
                  <a:srgbClr val="3C3C3B"/>
                </a:solidFill>
                <a:latin typeface="Trebuchet MS" panose="020B0603020202020204" pitchFamily="34" charset="0"/>
              </a:rPr>
              <a:t>Peace be with you. </a:t>
            </a:r>
            <a:br>
              <a:rPr lang="en-GB" sz="4400" dirty="0">
                <a:solidFill>
                  <a:srgbClr val="3C3C3B"/>
                </a:solidFill>
                <a:latin typeface="Trebuchet MS" panose="020B0603020202020204" pitchFamily="34" charset="0"/>
              </a:rPr>
            </a:br>
            <a:r>
              <a:rPr lang="en-GB" sz="4400" dirty="0">
                <a:solidFill>
                  <a:srgbClr val="3C3C3B"/>
                </a:solidFill>
                <a:latin typeface="Trebuchet MS" panose="020B0603020202020204" pitchFamily="34" charset="0"/>
              </a:rPr>
              <a:t>As the Father sent me, so I am sending you</a:t>
            </a:r>
            <a:r>
              <a:rPr lang="en-GB" sz="3600" dirty="0">
                <a:solidFill>
                  <a:srgbClr val="3C3C3B"/>
                </a:solidFill>
                <a:latin typeface="Trebuchet MS" panose="020B0603020202020204" pitchFamily="34" charset="0"/>
              </a:rPr>
              <a:t>’</a:t>
            </a:r>
          </a:p>
        </p:txBody>
      </p:sp>
    </p:spTree>
    <p:extLst>
      <p:ext uri="{BB962C8B-B14F-4D97-AF65-F5344CB8AC3E}">
        <p14:creationId xmlns:p14="http://schemas.microsoft.com/office/powerpoint/2010/main" val="2995547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154FF4-B337-44AE-9D9A-05F7E6B53F71}"/>
              </a:ext>
            </a:extLst>
          </p:cNvPr>
          <p:cNvSpPr/>
          <p:nvPr/>
        </p:nvSpPr>
        <p:spPr>
          <a:xfrm>
            <a:off x="5414464" y="2921620"/>
            <a:ext cx="1260087" cy="1393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Rock, Paper, Scissors</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13" name="Rectangle 12">
            <a:extLst>
              <a:ext uri="{FF2B5EF4-FFF2-40B4-BE49-F238E27FC236}">
                <a16:creationId xmlns:a16="http://schemas.microsoft.com/office/drawing/2014/main" id="{B899BA6F-8851-4199-AF7A-646872365830}"/>
              </a:ext>
            </a:extLst>
          </p:cNvPr>
          <p:cNvSpPr/>
          <p:nvPr/>
        </p:nvSpPr>
        <p:spPr>
          <a:xfrm>
            <a:off x="1260088" y="2921620"/>
            <a:ext cx="1260087" cy="1393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8690828-4CFA-4C6C-8BE0-9DF3B189D77B}"/>
              </a:ext>
            </a:extLst>
          </p:cNvPr>
          <p:cNvSpPr/>
          <p:nvPr/>
        </p:nvSpPr>
        <p:spPr>
          <a:xfrm>
            <a:off x="3388768" y="2905088"/>
            <a:ext cx="1260087" cy="1393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12E9BC6-4AD5-4EA9-BBAC-2EC8B439F1C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591" y="1958793"/>
            <a:ext cx="6777536" cy="3309344"/>
          </a:xfrm>
          <a:prstGeom prst="rect">
            <a:avLst/>
          </a:prstGeom>
        </p:spPr>
      </p:pic>
      <p:sp>
        <p:nvSpPr>
          <p:cNvPr id="16" name="TextBox 15">
            <a:extLst>
              <a:ext uri="{FF2B5EF4-FFF2-40B4-BE49-F238E27FC236}">
                <a16:creationId xmlns:a16="http://schemas.microsoft.com/office/drawing/2014/main" id="{D4977AD1-0763-4719-8F5B-85C0B21AC6F6}"/>
              </a:ext>
            </a:extLst>
          </p:cNvPr>
          <p:cNvSpPr txBox="1"/>
          <p:nvPr/>
        </p:nvSpPr>
        <p:spPr>
          <a:xfrm>
            <a:off x="630591" y="5049446"/>
            <a:ext cx="6586754" cy="4552563"/>
          </a:xfrm>
          <a:prstGeom prst="rect">
            <a:avLst/>
          </a:prstGeom>
        </p:spPr>
        <p:txBody>
          <a:bodyPr vert="horz" lIns="91440" tIns="45720" rIns="91440" bIns="45720" rtlCol="0">
            <a:normAutofit/>
          </a:bodyPr>
          <a:lstStyle/>
          <a:p>
            <a:pPr algn="ctr">
              <a:lnSpc>
                <a:spcPct val="90000"/>
              </a:lnSpc>
              <a:spcAft>
                <a:spcPts val="600"/>
              </a:spcAft>
            </a:pPr>
            <a:r>
              <a:rPr lang="en-GB" sz="2400" dirty="0">
                <a:solidFill>
                  <a:srgbClr val="FEEED5"/>
                </a:solidFill>
                <a:latin typeface="Trebuchet MS" panose="020B0603020202020204" pitchFamily="34" charset="0"/>
              </a:rPr>
              <a:t>In pairs, play Rock, Paper, Scissors </a:t>
            </a:r>
          </a:p>
          <a:p>
            <a:pPr algn="ctr">
              <a:lnSpc>
                <a:spcPct val="90000"/>
              </a:lnSpc>
              <a:spcAft>
                <a:spcPts val="600"/>
              </a:spcAft>
            </a:pPr>
            <a:r>
              <a:rPr lang="en-GB" sz="2400" dirty="0">
                <a:solidFill>
                  <a:srgbClr val="FEEED5"/>
                </a:solidFill>
                <a:latin typeface="Trebuchet MS" panose="020B0603020202020204" pitchFamily="34" charset="0"/>
              </a:rPr>
              <a:t>– the winner stays on</a:t>
            </a:r>
            <a:endParaRPr lang="en-GB" sz="4400" dirty="0">
              <a:solidFill>
                <a:srgbClr val="FEEED5"/>
              </a:solidFill>
              <a:latin typeface="Trebuchet MS" panose="020B0603020202020204" pitchFamily="34" charset="0"/>
            </a:endParaRPr>
          </a:p>
        </p:txBody>
      </p:sp>
    </p:spTree>
    <p:extLst>
      <p:ext uri="{BB962C8B-B14F-4D97-AF65-F5344CB8AC3E}">
        <p14:creationId xmlns:p14="http://schemas.microsoft.com/office/powerpoint/2010/main" val="1264181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2152418" y="6130004"/>
            <a:ext cx="7925262"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The Rite of Confirmation</a:t>
            </a:r>
          </a:p>
        </p:txBody>
      </p:sp>
    </p:spTree>
    <p:extLst>
      <p:ext uri="{BB962C8B-B14F-4D97-AF65-F5344CB8AC3E}">
        <p14:creationId xmlns:p14="http://schemas.microsoft.com/office/powerpoint/2010/main" val="358162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108DDA-13EC-4A17-B172-2F041320FA5E}"/>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Opening Prayer</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932175" y="5337215"/>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4808724" y="1520785"/>
            <a:ext cx="6877049" cy="3693319"/>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Lord Jesus, bless us as we gather together as young people from the Diocese. We are one in your name.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May your light burn brightly within us as we celebrate Your love for us. </a:t>
            </a:r>
          </a:p>
          <a:p>
            <a:pPr algn="ctr"/>
            <a:r>
              <a:rPr lang="en-GB" sz="2200" dirty="0">
                <a:solidFill>
                  <a:srgbClr val="3C3C3B"/>
                </a:solidFill>
                <a:latin typeface="Trebuchet MS" panose="020B0603020202020204" pitchFamily="34" charset="0"/>
              </a:rPr>
              <a:t>Inspire us with your Holy Spirit.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Help us to take Your light and Your love out to the whole world. Show us how to use our gifts and talents to become who You have called us to be. </a:t>
            </a:r>
            <a:r>
              <a:rPr lang="en-GB" sz="2200" b="1" dirty="0">
                <a:solidFill>
                  <a:srgbClr val="3C3C3B"/>
                </a:solidFill>
                <a:latin typeface="Trebuchet MS" panose="020B0603020202020204" pitchFamily="34" charset="0"/>
              </a:rPr>
              <a:t>Amen</a:t>
            </a:r>
          </a:p>
          <a:p>
            <a:pPr algn="ctr"/>
            <a:endParaRPr lang="en-GB" sz="1400" dirty="0">
              <a:solidFill>
                <a:srgbClr val="3C3C3B"/>
              </a:solidFill>
              <a:latin typeface="Trebuchet MS" panose="020B0603020202020204" pitchFamily="34" charset="0"/>
            </a:endParaRPr>
          </a:p>
          <a:p>
            <a:pPr algn="ctr"/>
            <a:r>
              <a:rPr lang="en-GB" sz="2200" dirty="0">
                <a:solidFill>
                  <a:srgbClr val="3C3C3B"/>
                </a:solidFill>
                <a:latin typeface="Trebuchet MS" panose="020B0603020202020204" pitchFamily="34" charset="0"/>
              </a:rPr>
              <a:t>St Catherine of Siena, </a:t>
            </a:r>
            <a:r>
              <a:rPr lang="en-GB" sz="2200" b="1" dirty="0">
                <a:solidFill>
                  <a:srgbClr val="3C3C3B"/>
                </a:solidFill>
                <a:latin typeface="Trebuchet MS" panose="020B0603020202020204" pitchFamily="34" charset="0"/>
              </a:rPr>
              <a:t>Pray for us</a:t>
            </a:r>
            <a:r>
              <a:rPr lang="en-GB" sz="2200" dirty="0">
                <a:solidFill>
                  <a:srgbClr val="3C3C3B"/>
                </a:solidFill>
                <a:latin typeface="Trebuchet MS" panose="020B0603020202020204" pitchFamily="34" charset="0"/>
              </a:rPr>
              <a:t>.</a:t>
            </a:r>
          </a:p>
        </p:txBody>
      </p:sp>
      <p:pic>
        <p:nvPicPr>
          <p:cNvPr id="14" name="Picture 13" descr="A picture containing text&#10;&#10;Description automatically generated">
            <a:extLst>
              <a:ext uri="{FF2B5EF4-FFF2-40B4-BE49-F238E27FC236}">
                <a16:creationId xmlns:a16="http://schemas.microsoft.com/office/drawing/2014/main" id="{018E8763-B116-4A27-890C-6111C9CF9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907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87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C20C56C-F75F-4073-955E-D3E8674694EA}"/>
              </a:ext>
            </a:extLst>
          </p:cNvPr>
          <p:cNvSpPr txBox="1"/>
          <p:nvPr/>
        </p:nvSpPr>
        <p:spPr>
          <a:xfrm>
            <a:off x="2599592" y="244053"/>
            <a:ext cx="7630258" cy="1200329"/>
          </a:xfrm>
          <a:prstGeom prst="rect">
            <a:avLst/>
          </a:prstGeom>
          <a:noFill/>
        </p:spPr>
        <p:txBody>
          <a:bodyPr wrap="square" rtlCol="0">
            <a:spAutoFit/>
          </a:bodyPr>
          <a:lstStyle/>
          <a:p>
            <a:pPr algn="ctr"/>
            <a:r>
              <a:rPr lang="en-GB" sz="3600" b="1">
                <a:solidFill>
                  <a:srgbClr val="3C3C3B"/>
                </a:solidFill>
                <a:latin typeface="Trebuchet MS" panose="020B0603020202020204" pitchFamily="34" charset="0"/>
              </a:rPr>
              <a:t>Lets see what you remember…</a:t>
            </a:r>
          </a:p>
          <a:p>
            <a:pPr algn="ctr"/>
            <a:r>
              <a:rPr lang="en-GB" sz="3600" b="1">
                <a:solidFill>
                  <a:srgbClr val="3C3C3B"/>
                </a:solidFill>
                <a:latin typeface="Trebuchet MS" panose="020B0603020202020204" pitchFamily="34" charset="0"/>
              </a:rPr>
              <a:t>Fill in the blanks</a:t>
            </a:r>
            <a:endParaRPr lang="en-GB" sz="3600" b="1" dirty="0">
              <a:solidFill>
                <a:srgbClr val="3C3C3B"/>
              </a:solidFill>
              <a:latin typeface="Trebuchet MS" panose="020B0603020202020204" pitchFamily="34" charset="0"/>
            </a:endParaRPr>
          </a:p>
        </p:txBody>
      </p:sp>
      <p:sp>
        <p:nvSpPr>
          <p:cNvPr id="9" name="TextBox 8">
            <a:extLst>
              <a:ext uri="{FF2B5EF4-FFF2-40B4-BE49-F238E27FC236}">
                <a16:creationId xmlns:a16="http://schemas.microsoft.com/office/drawing/2014/main" id="{3CD4BC67-E884-4BEF-93EA-82EF04D3870D}"/>
              </a:ext>
            </a:extLst>
          </p:cNvPr>
          <p:cNvSpPr txBox="1"/>
          <p:nvPr/>
        </p:nvSpPr>
        <p:spPr>
          <a:xfrm>
            <a:off x="715888" y="1888775"/>
            <a:ext cx="9422075" cy="3970318"/>
          </a:xfrm>
          <a:prstGeom prst="rect">
            <a:avLst/>
          </a:prstGeom>
          <a:noFill/>
        </p:spPr>
        <p:txBody>
          <a:bodyPr wrap="square" rtlCol="0">
            <a:spAutoFit/>
          </a:bodyPr>
          <a:lstStyle/>
          <a:p>
            <a:r>
              <a:rPr lang="en-GB" sz="2800" b="1" dirty="0">
                <a:solidFill>
                  <a:srgbClr val="3C3C3B"/>
                </a:solidFill>
                <a:latin typeface="Trebuchet MS" panose="020B0603020202020204" pitchFamily="34" charset="0"/>
              </a:rPr>
              <a:t>The 7 Gifts of the Holy Spirit are:</a:t>
            </a:r>
          </a:p>
          <a:p>
            <a:endParaRPr lang="en-GB" sz="2800" b="1" dirty="0">
              <a:solidFill>
                <a:srgbClr val="3C3C3B"/>
              </a:solidFill>
              <a:latin typeface="Trebuchet MS" panose="020B0603020202020204" pitchFamily="34" charset="0"/>
            </a:endParaRPr>
          </a:p>
          <a:p>
            <a:pPr marL="457200" indent="-457200">
              <a:buAutoNum type="arabicPeriod"/>
            </a:pPr>
            <a:r>
              <a:rPr lang="en-GB" sz="2800" b="1" dirty="0">
                <a:solidFill>
                  <a:srgbClr val="3C3C3B"/>
                </a:solidFill>
                <a:latin typeface="Trebuchet MS" panose="020B0603020202020204" pitchFamily="34" charset="0"/>
              </a:rPr>
              <a:t>W_ _ _ _ _</a:t>
            </a:r>
          </a:p>
          <a:p>
            <a:pPr marL="457200" indent="-457200">
              <a:buAutoNum type="arabicPeriod"/>
            </a:pPr>
            <a:r>
              <a:rPr lang="en-GB" sz="2800" b="1" dirty="0">
                <a:solidFill>
                  <a:srgbClr val="3C3C3B"/>
                </a:solidFill>
                <a:latin typeface="Trebuchet MS" panose="020B0603020202020204" pitchFamily="34" charset="0"/>
              </a:rPr>
              <a:t>U _ _ _ _ _ _ _ _ _ _ _ _</a:t>
            </a:r>
          </a:p>
          <a:p>
            <a:pPr marL="457200" indent="-457200">
              <a:buAutoNum type="arabicPeriod"/>
            </a:pPr>
            <a:r>
              <a:rPr lang="en-GB" sz="2800" b="1" dirty="0">
                <a:solidFill>
                  <a:srgbClr val="3C3C3B"/>
                </a:solidFill>
                <a:latin typeface="Trebuchet MS" panose="020B0603020202020204" pitchFamily="34" charset="0"/>
              </a:rPr>
              <a:t>K _ _ _ _ _ _ _ _</a:t>
            </a:r>
          </a:p>
          <a:p>
            <a:pPr marL="457200" indent="-457200">
              <a:buAutoNum type="arabicPeriod"/>
            </a:pPr>
            <a:r>
              <a:rPr lang="en-GB" sz="2800" b="1" dirty="0">
                <a:solidFill>
                  <a:srgbClr val="3C3C3B"/>
                </a:solidFill>
                <a:latin typeface="Trebuchet MS" panose="020B0603020202020204" pitchFamily="34" charset="0"/>
              </a:rPr>
              <a:t>C _ _ _ _ _ _</a:t>
            </a:r>
          </a:p>
          <a:p>
            <a:pPr marL="457200" indent="-457200">
              <a:buAutoNum type="arabicPeriod"/>
            </a:pPr>
            <a:r>
              <a:rPr lang="en-GB" sz="2800" b="1" dirty="0">
                <a:solidFill>
                  <a:srgbClr val="3C3C3B"/>
                </a:solidFill>
                <a:latin typeface="Trebuchet MS" panose="020B0603020202020204" pitchFamily="34" charset="0"/>
              </a:rPr>
              <a:t>F _ _ _ _ _ _ _ _</a:t>
            </a:r>
          </a:p>
          <a:p>
            <a:pPr marL="457200" indent="-457200">
              <a:buAutoNum type="arabicPeriod"/>
            </a:pPr>
            <a:r>
              <a:rPr lang="en-GB" sz="2800" b="1" dirty="0">
                <a:solidFill>
                  <a:srgbClr val="3C3C3B"/>
                </a:solidFill>
                <a:latin typeface="Trebuchet MS" panose="020B0603020202020204" pitchFamily="34" charset="0"/>
              </a:rPr>
              <a:t>P _ _ _ _ </a:t>
            </a:r>
          </a:p>
          <a:p>
            <a:pPr marL="457200" indent="-457200">
              <a:buAutoNum type="arabicPeriod"/>
            </a:pPr>
            <a:r>
              <a:rPr lang="en-GB" sz="2800" b="1" dirty="0">
                <a:solidFill>
                  <a:srgbClr val="3C3C3B"/>
                </a:solidFill>
                <a:latin typeface="Trebuchet MS" panose="020B0603020202020204" pitchFamily="34" charset="0"/>
              </a:rPr>
              <a:t>A _ _</a:t>
            </a:r>
          </a:p>
        </p:txBody>
      </p:sp>
      <p:pic>
        <p:nvPicPr>
          <p:cNvPr id="14" name="Picture 13">
            <a:extLst>
              <a:ext uri="{FF2B5EF4-FFF2-40B4-BE49-F238E27FC236}">
                <a16:creationId xmlns:a16="http://schemas.microsoft.com/office/drawing/2014/main" id="{756CD94E-7ECD-42AD-A759-4F7ABE308912}"/>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pic>
        <p:nvPicPr>
          <p:cNvPr id="17" name="Picture 16" descr="A picture containing outdoor, transport, big, aircraft&#10;&#10;Description automatically generated">
            <a:extLst>
              <a:ext uri="{FF2B5EF4-FFF2-40B4-BE49-F238E27FC236}">
                <a16:creationId xmlns:a16="http://schemas.microsoft.com/office/drawing/2014/main" id="{6ACCB76B-4128-458C-B3AF-7F4D09153D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1" t="3895" r="4735" b="2824"/>
          <a:stretch/>
        </p:blipFill>
        <p:spPr>
          <a:xfrm>
            <a:off x="6556915" y="1706136"/>
            <a:ext cx="5073808" cy="4718670"/>
          </a:xfrm>
          <a:prstGeom prst="ellipse">
            <a:avLst/>
          </a:prstGeom>
        </p:spPr>
      </p:pic>
    </p:spTree>
    <p:extLst>
      <p:ext uri="{BB962C8B-B14F-4D97-AF65-F5344CB8AC3E}">
        <p14:creationId xmlns:p14="http://schemas.microsoft.com/office/powerpoint/2010/main" val="425834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C20C56C-F75F-4073-955E-D3E8674694EA}"/>
              </a:ext>
            </a:extLst>
          </p:cNvPr>
          <p:cNvSpPr txBox="1"/>
          <p:nvPr/>
        </p:nvSpPr>
        <p:spPr>
          <a:xfrm>
            <a:off x="2599592" y="244053"/>
            <a:ext cx="7630258" cy="1200329"/>
          </a:xfrm>
          <a:prstGeom prst="rect">
            <a:avLst/>
          </a:prstGeom>
          <a:noFill/>
        </p:spPr>
        <p:txBody>
          <a:bodyPr wrap="square" rtlCol="0">
            <a:spAutoFit/>
          </a:bodyPr>
          <a:lstStyle/>
          <a:p>
            <a:pPr algn="ctr"/>
            <a:r>
              <a:rPr lang="en-GB" sz="3600" b="1">
                <a:solidFill>
                  <a:srgbClr val="3C3C3B"/>
                </a:solidFill>
                <a:latin typeface="Trebuchet MS" panose="020B0603020202020204" pitchFamily="34" charset="0"/>
              </a:rPr>
              <a:t>Lets see what you remember…</a:t>
            </a:r>
          </a:p>
          <a:p>
            <a:pPr algn="ctr"/>
            <a:r>
              <a:rPr lang="en-GB" sz="3600" b="1">
                <a:solidFill>
                  <a:srgbClr val="3C3C3B"/>
                </a:solidFill>
                <a:latin typeface="Trebuchet MS" panose="020B0603020202020204" pitchFamily="34" charset="0"/>
              </a:rPr>
              <a:t>Fill in the blanks</a:t>
            </a:r>
            <a:endParaRPr lang="en-GB" sz="3600" b="1" dirty="0">
              <a:solidFill>
                <a:srgbClr val="3C3C3B"/>
              </a:solidFill>
              <a:latin typeface="Trebuchet MS" panose="020B0603020202020204" pitchFamily="34" charset="0"/>
            </a:endParaRPr>
          </a:p>
        </p:txBody>
      </p:sp>
      <p:sp>
        <p:nvSpPr>
          <p:cNvPr id="9" name="TextBox 8">
            <a:extLst>
              <a:ext uri="{FF2B5EF4-FFF2-40B4-BE49-F238E27FC236}">
                <a16:creationId xmlns:a16="http://schemas.microsoft.com/office/drawing/2014/main" id="{3CD4BC67-E884-4BEF-93EA-82EF04D3870D}"/>
              </a:ext>
            </a:extLst>
          </p:cNvPr>
          <p:cNvSpPr txBox="1"/>
          <p:nvPr/>
        </p:nvSpPr>
        <p:spPr>
          <a:xfrm>
            <a:off x="715888" y="1451536"/>
            <a:ext cx="9422075" cy="5262979"/>
          </a:xfrm>
          <a:prstGeom prst="rect">
            <a:avLst/>
          </a:prstGeom>
          <a:noFill/>
        </p:spPr>
        <p:txBody>
          <a:bodyPr wrap="square" rtlCol="0">
            <a:spAutoFit/>
          </a:bodyPr>
          <a:lstStyle/>
          <a:p>
            <a:r>
              <a:rPr lang="en-GB" sz="2400" b="1" dirty="0">
                <a:solidFill>
                  <a:srgbClr val="3C3C3B"/>
                </a:solidFill>
                <a:latin typeface="Trebuchet MS" panose="020B0603020202020204" pitchFamily="34" charset="0"/>
              </a:rPr>
              <a:t>The 12 Fruits of the Holy Spirit are:</a:t>
            </a:r>
          </a:p>
          <a:p>
            <a:endParaRPr lang="en-GB" sz="1600" b="1" dirty="0">
              <a:solidFill>
                <a:srgbClr val="3C3C3B"/>
              </a:solidFill>
              <a:latin typeface="Trebuchet MS" panose="020B0603020202020204" pitchFamily="34" charset="0"/>
            </a:endParaRPr>
          </a:p>
          <a:p>
            <a:pPr marL="457200" indent="-457200">
              <a:buAutoNum type="arabicPeriod"/>
            </a:pPr>
            <a:r>
              <a:rPr lang="en-GB" sz="2400" b="1" dirty="0">
                <a:solidFill>
                  <a:srgbClr val="3C3C3B"/>
                </a:solidFill>
                <a:latin typeface="Trebuchet MS" panose="020B0603020202020204" pitchFamily="34" charset="0"/>
              </a:rPr>
              <a:t>K _ _ _ _ _ _ _</a:t>
            </a:r>
          </a:p>
          <a:p>
            <a:pPr marL="457200" indent="-457200">
              <a:buAutoNum type="arabicPeriod"/>
            </a:pPr>
            <a:r>
              <a:rPr lang="en-GB" sz="2400" b="1" dirty="0">
                <a:solidFill>
                  <a:srgbClr val="3C3C3B"/>
                </a:solidFill>
                <a:latin typeface="Trebuchet MS" panose="020B0603020202020204" pitchFamily="34" charset="0"/>
              </a:rPr>
              <a:t>G _ _ _ _ _ _ _ _ _</a:t>
            </a:r>
          </a:p>
          <a:p>
            <a:pPr marL="457200" indent="-457200">
              <a:buAutoNum type="arabicPeriod"/>
            </a:pPr>
            <a:r>
              <a:rPr lang="en-GB" sz="2400" b="1" dirty="0">
                <a:solidFill>
                  <a:srgbClr val="3C3C3B"/>
                </a:solidFill>
                <a:latin typeface="Trebuchet MS" panose="020B0603020202020204" pitchFamily="34" charset="0"/>
              </a:rPr>
              <a:t>J _ _</a:t>
            </a:r>
          </a:p>
          <a:p>
            <a:pPr marL="457200" indent="-457200">
              <a:buAutoNum type="arabicPeriod"/>
            </a:pPr>
            <a:r>
              <a:rPr lang="en-GB" sz="2400" b="1" dirty="0">
                <a:solidFill>
                  <a:srgbClr val="3C3C3B"/>
                </a:solidFill>
                <a:latin typeface="Trebuchet MS" panose="020B0603020202020204" pitchFamily="34" charset="0"/>
              </a:rPr>
              <a:t>C _ _ _ _ _ _</a:t>
            </a:r>
          </a:p>
          <a:p>
            <a:pPr marL="457200" indent="-457200">
              <a:buAutoNum type="arabicPeriod"/>
            </a:pPr>
            <a:r>
              <a:rPr lang="en-GB" sz="2400" b="1" dirty="0">
                <a:solidFill>
                  <a:srgbClr val="3C3C3B"/>
                </a:solidFill>
                <a:latin typeface="Trebuchet MS" panose="020B0603020202020204" pitchFamily="34" charset="0"/>
              </a:rPr>
              <a:t>S _ _ _ - _ _ _ _ _ _ _</a:t>
            </a:r>
          </a:p>
          <a:p>
            <a:pPr marL="457200" indent="-457200">
              <a:buAutoNum type="arabicPeriod"/>
            </a:pPr>
            <a:r>
              <a:rPr lang="en-GB" sz="2400" b="1" dirty="0">
                <a:solidFill>
                  <a:srgbClr val="3C3C3B"/>
                </a:solidFill>
                <a:latin typeface="Trebuchet MS" panose="020B0603020202020204" pitchFamily="34" charset="0"/>
              </a:rPr>
              <a:t>F _ _ _ _ _ _ _ _ _ _</a:t>
            </a:r>
          </a:p>
          <a:p>
            <a:pPr marL="457200" indent="-457200">
              <a:buAutoNum type="arabicPeriod"/>
            </a:pPr>
            <a:r>
              <a:rPr lang="en-GB" sz="2400" b="1" dirty="0">
                <a:solidFill>
                  <a:srgbClr val="3C3C3B"/>
                </a:solidFill>
                <a:latin typeface="Trebuchet MS" panose="020B0603020202020204" pitchFamily="34" charset="0"/>
              </a:rPr>
              <a:t>G _ _ _ _ _ _ _ _ _</a:t>
            </a:r>
          </a:p>
          <a:p>
            <a:pPr marL="457200" indent="-457200">
              <a:buAutoNum type="arabicPeriod"/>
            </a:pPr>
            <a:r>
              <a:rPr lang="en-GB" sz="2400" b="1" dirty="0">
                <a:solidFill>
                  <a:srgbClr val="3C3C3B"/>
                </a:solidFill>
                <a:latin typeface="Trebuchet MS" panose="020B0603020202020204" pitchFamily="34" charset="0"/>
              </a:rPr>
              <a:t>G _ _ _ _ _ _ _</a:t>
            </a:r>
          </a:p>
          <a:p>
            <a:pPr marL="457200" indent="-457200">
              <a:buAutoNum type="arabicPeriod"/>
            </a:pPr>
            <a:r>
              <a:rPr lang="en-GB" sz="2400" b="1" dirty="0">
                <a:solidFill>
                  <a:srgbClr val="3C3C3B"/>
                </a:solidFill>
                <a:latin typeface="Trebuchet MS" panose="020B0603020202020204" pitchFamily="34" charset="0"/>
              </a:rPr>
              <a:t>C _ _ _ _ _ _ _</a:t>
            </a:r>
          </a:p>
          <a:p>
            <a:pPr marL="457200" indent="-457200">
              <a:buAutoNum type="arabicPeriod"/>
            </a:pPr>
            <a:r>
              <a:rPr lang="en-GB" sz="2400" b="1" dirty="0">
                <a:solidFill>
                  <a:srgbClr val="3C3C3B"/>
                </a:solidFill>
                <a:latin typeface="Trebuchet MS" panose="020B0603020202020204" pitchFamily="34" charset="0"/>
              </a:rPr>
              <a:t> P _ _ _ _</a:t>
            </a:r>
          </a:p>
          <a:p>
            <a:pPr marL="457200" indent="-457200">
              <a:buAutoNum type="arabicPeriod"/>
            </a:pPr>
            <a:r>
              <a:rPr lang="en-GB" sz="2400" b="1" dirty="0">
                <a:solidFill>
                  <a:srgbClr val="3C3C3B"/>
                </a:solidFill>
                <a:latin typeface="Trebuchet MS" panose="020B0603020202020204" pitchFamily="34" charset="0"/>
              </a:rPr>
              <a:t> P _ _ _ _ _ _ _</a:t>
            </a:r>
          </a:p>
          <a:p>
            <a:pPr marL="457200" indent="-457200">
              <a:buAutoNum type="arabicPeriod"/>
            </a:pPr>
            <a:r>
              <a:rPr lang="en-GB" sz="2400" b="1" dirty="0">
                <a:solidFill>
                  <a:srgbClr val="3C3C3B"/>
                </a:solidFill>
                <a:latin typeface="Trebuchet MS" panose="020B0603020202020204" pitchFamily="34" charset="0"/>
              </a:rPr>
              <a:t> M _ _ _ _ _ _</a:t>
            </a:r>
          </a:p>
        </p:txBody>
      </p:sp>
      <p:pic>
        <p:nvPicPr>
          <p:cNvPr id="14" name="Picture 13">
            <a:extLst>
              <a:ext uri="{FF2B5EF4-FFF2-40B4-BE49-F238E27FC236}">
                <a16:creationId xmlns:a16="http://schemas.microsoft.com/office/drawing/2014/main" id="{756CD94E-7ECD-42AD-A759-4F7ABE308912}"/>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pic>
        <p:nvPicPr>
          <p:cNvPr id="17" name="Picture 16" descr="A picture containing outdoor, transport, big, aircraft&#10;&#10;Description automatically generated">
            <a:extLst>
              <a:ext uri="{FF2B5EF4-FFF2-40B4-BE49-F238E27FC236}">
                <a16:creationId xmlns:a16="http://schemas.microsoft.com/office/drawing/2014/main" id="{6ACCB76B-4128-458C-B3AF-7F4D09153D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1" t="3895" r="4735" b="2824"/>
          <a:stretch/>
        </p:blipFill>
        <p:spPr>
          <a:xfrm>
            <a:off x="6556915" y="1706136"/>
            <a:ext cx="5073808" cy="4718670"/>
          </a:xfrm>
          <a:prstGeom prst="ellipse">
            <a:avLst/>
          </a:prstGeom>
        </p:spPr>
      </p:pic>
    </p:spTree>
    <p:extLst>
      <p:ext uri="{BB962C8B-B14F-4D97-AF65-F5344CB8AC3E}">
        <p14:creationId xmlns:p14="http://schemas.microsoft.com/office/powerpoint/2010/main" val="93028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C20C56C-F75F-4073-955E-D3E8674694EA}"/>
              </a:ext>
            </a:extLst>
          </p:cNvPr>
          <p:cNvSpPr txBox="1"/>
          <p:nvPr/>
        </p:nvSpPr>
        <p:spPr>
          <a:xfrm>
            <a:off x="2411568" y="312675"/>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Sacrament of Confirmation</a:t>
            </a:r>
          </a:p>
        </p:txBody>
      </p:sp>
      <p:pic>
        <p:nvPicPr>
          <p:cNvPr id="14" name="Picture 13">
            <a:extLst>
              <a:ext uri="{FF2B5EF4-FFF2-40B4-BE49-F238E27FC236}">
                <a16:creationId xmlns:a16="http://schemas.microsoft.com/office/drawing/2014/main" id="{1BAF9456-49B3-48B3-BCC3-448D3D30B7D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pic>
        <p:nvPicPr>
          <p:cNvPr id="10" name="Online Media 9" title="[14C] Confirmation and the gift of the Holy Spirit">
            <a:hlinkClick r:id="" action="ppaction://media"/>
            <a:extLst>
              <a:ext uri="{FF2B5EF4-FFF2-40B4-BE49-F238E27FC236}">
                <a16:creationId xmlns:a16="http://schemas.microsoft.com/office/drawing/2014/main" id="{171DC88A-44DC-44A6-B44F-2CABB569B6BB}"/>
              </a:ext>
            </a:extLst>
          </p:cNvPr>
          <p:cNvPicPr>
            <a:picLocks noRot="1" noChangeAspect="1"/>
          </p:cNvPicPr>
          <p:nvPr>
            <a:videoFile r:link="rId1"/>
          </p:nvPr>
        </p:nvPicPr>
        <p:blipFill>
          <a:blip r:embed="rId4"/>
          <a:stretch>
            <a:fillRect/>
          </a:stretch>
        </p:blipFill>
        <p:spPr>
          <a:xfrm>
            <a:off x="2150173" y="1440210"/>
            <a:ext cx="7891653" cy="4458784"/>
          </a:xfrm>
          <a:prstGeom prst="rect">
            <a:avLst/>
          </a:prstGeom>
        </p:spPr>
      </p:pic>
    </p:spTree>
    <p:extLst>
      <p:ext uri="{BB962C8B-B14F-4D97-AF65-F5344CB8AC3E}">
        <p14:creationId xmlns:p14="http://schemas.microsoft.com/office/powerpoint/2010/main" val="752751286"/>
      </p:ext>
    </p:extLst>
  </p:cSld>
  <p:clrMapOvr>
    <a:masterClrMapping/>
  </p:clrMapOvr>
  <p:timing>
    <p:tnLst>
      <p:par>
        <p:cTn id="1" dur="indefinite" restart="never" nodeType="tmRoot">
          <p:childTnLst>
            <p:video>
              <p:cMediaNode vol="80000">
                <p:cTn id="2" fill="hold" display="0">
                  <p:stCondLst>
                    <p:cond delay="indefinite"/>
                  </p:stCondLst>
                </p:cTn>
                <p:tgtEl>
                  <p:spTgt spid="1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171431" y="31427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Structure of the Rite</a:t>
            </a:r>
          </a:p>
        </p:txBody>
      </p:sp>
      <p:sp>
        <p:nvSpPr>
          <p:cNvPr id="8" name="TextBox 7">
            <a:extLst>
              <a:ext uri="{FF2B5EF4-FFF2-40B4-BE49-F238E27FC236}">
                <a16:creationId xmlns:a16="http://schemas.microsoft.com/office/drawing/2014/main" id="{37E8A3BD-4389-4447-AC7C-A2DB6B2D5DED}"/>
              </a:ext>
            </a:extLst>
          </p:cNvPr>
          <p:cNvSpPr txBox="1"/>
          <p:nvPr/>
        </p:nvSpPr>
        <p:spPr>
          <a:xfrm>
            <a:off x="959004" y="1239971"/>
            <a:ext cx="6055113" cy="4493538"/>
          </a:xfrm>
          <a:prstGeom prst="rect">
            <a:avLst/>
          </a:prstGeom>
          <a:noFill/>
        </p:spPr>
        <p:txBody>
          <a:bodyPr wrap="square">
            <a:spAutoFit/>
          </a:bodyPr>
          <a:lstStyle/>
          <a:p>
            <a:pPr algn="ctr"/>
            <a:r>
              <a:rPr lang="en-GB" dirty="0">
                <a:solidFill>
                  <a:srgbClr val="3C3C3B"/>
                </a:solidFill>
                <a:latin typeface="Trebuchet MS" panose="020B0603020202020204" pitchFamily="34" charset="0"/>
                <a:ea typeface="Times New Roman" panose="02020603050405020304" pitchFamily="18" charset="0"/>
              </a:rPr>
              <a:t>Over the next few slides we will look at the Structure of your Confirmation Mass so you know what to expect so you can get the most out of its rich symbolism. </a:t>
            </a:r>
          </a:p>
          <a:p>
            <a:pPr algn="ctr"/>
            <a:endParaRPr lang="en-GB" sz="2000" dirty="0">
              <a:solidFill>
                <a:srgbClr val="3C3C3B"/>
              </a:solidFill>
              <a:latin typeface="Trebuchet MS" panose="020B0603020202020204" pitchFamily="34" charset="0"/>
              <a:ea typeface="Times New Roman" panose="02020603050405020304" pitchFamily="18" charset="0"/>
            </a:endParaRPr>
          </a:p>
          <a:p>
            <a:pPr algn="ctr"/>
            <a:endParaRPr lang="en-GB" sz="2000" dirty="0">
              <a:solidFill>
                <a:srgbClr val="3C3C3B"/>
              </a:solidFill>
              <a:latin typeface="Trebuchet MS" panose="020B0603020202020204" pitchFamily="34" charset="0"/>
              <a:ea typeface="Times New Roman" panose="02020603050405020304" pitchFamily="18" charset="0"/>
            </a:endParaRPr>
          </a:p>
          <a:p>
            <a:pPr marL="342900" indent="-342900">
              <a:buAutoNum type="arabicPeriod"/>
            </a:pPr>
            <a:r>
              <a:rPr lang="en-GB" sz="2000" dirty="0">
                <a:solidFill>
                  <a:srgbClr val="3C3C3B"/>
                </a:solidFill>
                <a:latin typeface="Trebuchet MS" panose="020B0603020202020204" pitchFamily="34" charset="0"/>
                <a:ea typeface="Times New Roman" panose="02020603050405020304" pitchFamily="18" charset="0"/>
              </a:rPr>
              <a:t>Gathering &amp; Opening Rites</a:t>
            </a:r>
          </a:p>
          <a:p>
            <a:pPr marL="342900" indent="-342900">
              <a:buAutoNum type="arabicPeriod"/>
            </a:pPr>
            <a:r>
              <a:rPr lang="en-GB" sz="2000" dirty="0">
                <a:solidFill>
                  <a:srgbClr val="3C3C3B"/>
                </a:solidFill>
                <a:latin typeface="Trebuchet MS" panose="020B0603020202020204" pitchFamily="34" charset="0"/>
                <a:ea typeface="Times New Roman" panose="02020603050405020304" pitchFamily="18" charset="0"/>
              </a:rPr>
              <a:t>Liturgy of the Word</a:t>
            </a:r>
          </a:p>
          <a:p>
            <a:pPr marL="342900" indent="-342900">
              <a:buAutoNum type="arabicPeriod"/>
            </a:pPr>
            <a:r>
              <a:rPr lang="en-GB" sz="2000" dirty="0">
                <a:solidFill>
                  <a:srgbClr val="3C3C3B"/>
                </a:solidFill>
                <a:latin typeface="Trebuchet MS" panose="020B0603020202020204" pitchFamily="34" charset="0"/>
                <a:ea typeface="Times New Roman" panose="02020603050405020304" pitchFamily="18" charset="0"/>
              </a:rPr>
              <a:t>Homily</a:t>
            </a:r>
          </a:p>
          <a:p>
            <a:pPr marL="342900" indent="-342900">
              <a:buAutoNum type="arabicPeriod"/>
            </a:pPr>
            <a:r>
              <a:rPr lang="en-GB" sz="2000" dirty="0">
                <a:solidFill>
                  <a:srgbClr val="3C3C3B"/>
                </a:solidFill>
                <a:latin typeface="Trebuchet MS" panose="020B0603020202020204" pitchFamily="34" charset="0"/>
                <a:ea typeface="Times New Roman" panose="02020603050405020304" pitchFamily="18" charset="0"/>
              </a:rPr>
              <a:t>Prayers of Intercession</a:t>
            </a:r>
          </a:p>
          <a:p>
            <a:pPr marL="342900" indent="-342900">
              <a:buAutoNum type="arabicPeriod"/>
            </a:pPr>
            <a:r>
              <a:rPr lang="en-GB" sz="2000" dirty="0">
                <a:solidFill>
                  <a:srgbClr val="3C3C3B"/>
                </a:solidFill>
                <a:latin typeface="Trebuchet MS" panose="020B0603020202020204" pitchFamily="34" charset="0"/>
                <a:ea typeface="Times New Roman" panose="02020603050405020304" pitchFamily="18" charset="0"/>
              </a:rPr>
              <a:t>The Role of the Sponsor</a:t>
            </a:r>
          </a:p>
          <a:p>
            <a:pPr marL="342900" indent="-342900">
              <a:buAutoNum type="arabicPeriod"/>
            </a:pPr>
            <a:r>
              <a:rPr lang="en-GB" sz="2000" dirty="0">
                <a:solidFill>
                  <a:srgbClr val="3C3C3B"/>
                </a:solidFill>
                <a:latin typeface="Trebuchet MS" panose="020B0603020202020204" pitchFamily="34" charset="0"/>
                <a:ea typeface="Times New Roman" panose="02020603050405020304" pitchFamily="18" charset="0"/>
              </a:rPr>
              <a:t>Laying on of Hands, Anointing with the oil of Chrism &amp; The Sign of Peace</a:t>
            </a:r>
          </a:p>
          <a:p>
            <a:pPr marL="342900" indent="-342900">
              <a:buAutoNum type="arabicPeriod"/>
            </a:pPr>
            <a:r>
              <a:rPr lang="en-GB" sz="2000" dirty="0">
                <a:solidFill>
                  <a:srgbClr val="3C3C3B"/>
                </a:solidFill>
                <a:latin typeface="Trebuchet MS" panose="020B0603020202020204" pitchFamily="34" charset="0"/>
                <a:ea typeface="Times New Roman" panose="02020603050405020304" pitchFamily="18" charset="0"/>
              </a:rPr>
              <a:t>Concluding Rites &amp; Dismissal</a:t>
            </a:r>
          </a:p>
          <a:p>
            <a:pPr marL="342900" indent="-342900">
              <a:buAutoNum type="arabicPeriod"/>
            </a:pPr>
            <a:endParaRPr lang="en-GB" sz="1600" dirty="0">
              <a:latin typeface="Trebuchet MS" panose="020B0603020202020204" pitchFamily="34" charset="0"/>
              <a:ea typeface="Times New Roman" panose="02020603050405020304" pitchFamily="18" charset="0"/>
            </a:endParaRPr>
          </a:p>
          <a:p>
            <a:pPr algn="ctr"/>
            <a:endParaRPr lang="en-GB" sz="1600" dirty="0">
              <a:latin typeface="Trebuchet MS" panose="020B0603020202020204" pitchFamily="34" charset="0"/>
              <a:ea typeface="Times New Roman" panose="02020603050405020304" pitchFamily="18" charset="0"/>
            </a:endParaRP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3"/>
          <a:srcRect l="35671" r="24468"/>
          <a:stretch/>
        </p:blipFill>
        <p:spPr>
          <a:xfrm>
            <a:off x="7482467" y="0"/>
            <a:ext cx="4783873" cy="6858000"/>
          </a:xfrm>
          <a:prstGeom prst="rect">
            <a:avLst/>
          </a:prstGeom>
        </p:spPr>
      </p:pic>
    </p:spTree>
    <p:extLst>
      <p:ext uri="{BB962C8B-B14F-4D97-AF65-F5344CB8AC3E}">
        <p14:creationId xmlns:p14="http://schemas.microsoft.com/office/powerpoint/2010/main" val="248978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171431" y="314273"/>
            <a:ext cx="7630258" cy="1200329"/>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1. Gathering &amp; Opening Rites</a:t>
            </a:r>
          </a:p>
          <a:p>
            <a:pPr algn="ctr"/>
            <a:endParaRPr lang="en-GB" sz="3600" b="1" dirty="0">
              <a:solidFill>
                <a:srgbClr val="3C3C3B"/>
              </a:solidFill>
              <a:latin typeface="Trebuchet MS" panose="020B0603020202020204" pitchFamily="34" charset="0"/>
            </a:endParaRP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4"/>
          <a:srcRect l="35671" r="24468"/>
          <a:stretch/>
        </p:blipFill>
        <p:spPr>
          <a:xfrm>
            <a:off x="7482467" y="0"/>
            <a:ext cx="4783873" cy="6858000"/>
          </a:xfrm>
          <a:prstGeom prst="rect">
            <a:avLst/>
          </a:prstGeom>
        </p:spPr>
      </p:pic>
      <p:pic>
        <p:nvPicPr>
          <p:cNvPr id="11" name="Online Media 10" title="A Journey Through Mass: Introductory Rites With Fr Richard Howard">
            <a:hlinkClick r:id="" action="ppaction://media"/>
            <a:extLst>
              <a:ext uri="{FF2B5EF4-FFF2-40B4-BE49-F238E27FC236}">
                <a16:creationId xmlns:a16="http://schemas.microsoft.com/office/drawing/2014/main" id="{28EF4494-EE65-4FCD-8B40-90D07F27D369}"/>
              </a:ext>
            </a:extLst>
          </p:cNvPr>
          <p:cNvPicPr>
            <a:picLocks noRot="1" noChangeAspect="1"/>
          </p:cNvPicPr>
          <p:nvPr>
            <a:videoFile r:link="rId1"/>
          </p:nvPr>
        </p:nvPicPr>
        <p:blipFill>
          <a:blip r:embed="rId5"/>
          <a:stretch>
            <a:fillRect/>
          </a:stretch>
        </p:blipFill>
        <p:spPr>
          <a:xfrm>
            <a:off x="1186588" y="1514602"/>
            <a:ext cx="5637958" cy="3185446"/>
          </a:xfrm>
          <a:prstGeom prst="rect">
            <a:avLst/>
          </a:prstGeom>
        </p:spPr>
      </p:pic>
      <p:sp>
        <p:nvSpPr>
          <p:cNvPr id="13" name="TextBox 12">
            <a:extLst>
              <a:ext uri="{FF2B5EF4-FFF2-40B4-BE49-F238E27FC236}">
                <a16:creationId xmlns:a16="http://schemas.microsoft.com/office/drawing/2014/main" id="{29696A6E-B7F2-46B9-B009-F73531989E01}"/>
              </a:ext>
            </a:extLst>
          </p:cNvPr>
          <p:cNvSpPr txBox="1"/>
          <p:nvPr/>
        </p:nvSpPr>
        <p:spPr>
          <a:xfrm>
            <a:off x="574287" y="5048452"/>
            <a:ext cx="5759606" cy="1200329"/>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Fr Richard, one of our Diocesan Youth Chaplains, speaks about the importance of gathering as a community for the celebration and about how we get ourselves ready together for the sacraments.</a:t>
            </a:r>
            <a:endParaRPr lang="en-GB" dirty="0">
              <a:solidFill>
                <a:srgbClr val="3C3C3B"/>
              </a:solidFill>
              <a:latin typeface="Trebuchet MS" panose="020B0603020202020204" pitchFamily="34" charset="0"/>
            </a:endParaRPr>
          </a:p>
        </p:txBody>
      </p:sp>
    </p:spTree>
    <p:extLst>
      <p:ext uri="{BB962C8B-B14F-4D97-AF65-F5344CB8AC3E}">
        <p14:creationId xmlns:p14="http://schemas.microsoft.com/office/powerpoint/2010/main" val="2441761039"/>
      </p:ext>
    </p:extLst>
  </p:cSld>
  <p:clrMapOvr>
    <a:masterClrMapping/>
  </p:clrMapOvr>
  <p:timing>
    <p:tnLst>
      <p:par>
        <p:cTn id="1" dur="indefinite" restart="never" nodeType="tmRoot">
          <p:childTnLst>
            <p:video>
              <p:cMediaNode vol="80000">
                <p:cTn id="2" fill="hold" display="0">
                  <p:stCondLst>
                    <p:cond delay="indefinite"/>
                  </p:stCondLst>
                </p:cTn>
                <p:tgtEl>
                  <p:spTgt spid="11"/>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1960D0-833E-4B0D-BF8B-B746D564F523}"/>
              </a:ext>
            </a:extLst>
          </p:cNvPr>
          <p:cNvSpPr txBox="1"/>
          <p:nvPr/>
        </p:nvSpPr>
        <p:spPr>
          <a:xfrm>
            <a:off x="171431" y="31427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Practical Questions</a:t>
            </a:r>
          </a:p>
        </p:txBody>
      </p:sp>
      <p:pic>
        <p:nvPicPr>
          <p:cNvPr id="9" name="Picture 8">
            <a:extLst>
              <a:ext uri="{FF2B5EF4-FFF2-40B4-BE49-F238E27FC236}">
                <a16:creationId xmlns:a16="http://schemas.microsoft.com/office/drawing/2014/main" id="{FFE86679-9336-4ED0-969D-38F88C2BC490}"/>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6237144" y="5215501"/>
            <a:ext cx="1011148" cy="1412928"/>
          </a:xfrm>
          <a:prstGeom prst="ellipse">
            <a:avLst/>
          </a:prstGeom>
        </p:spPr>
      </p:pic>
      <p:pic>
        <p:nvPicPr>
          <p:cNvPr id="10" name="Picture 9">
            <a:extLst>
              <a:ext uri="{FF2B5EF4-FFF2-40B4-BE49-F238E27FC236}">
                <a16:creationId xmlns:a16="http://schemas.microsoft.com/office/drawing/2014/main" id="{7D0CD1B2-E66F-4385-91FF-BA22C19B8170}"/>
              </a:ext>
            </a:extLst>
          </p:cNvPr>
          <p:cNvPicPr>
            <a:picLocks noChangeAspect="1"/>
          </p:cNvPicPr>
          <p:nvPr/>
        </p:nvPicPr>
        <p:blipFill rotWithShape="1">
          <a:blip r:embed="rId3"/>
          <a:srcRect l="35671" r="24468"/>
          <a:stretch/>
        </p:blipFill>
        <p:spPr>
          <a:xfrm>
            <a:off x="7482467" y="0"/>
            <a:ext cx="4783873" cy="6858000"/>
          </a:xfrm>
          <a:prstGeom prst="rect">
            <a:avLst/>
          </a:prstGeom>
        </p:spPr>
      </p:pic>
      <p:sp>
        <p:nvSpPr>
          <p:cNvPr id="13" name="TextBox 12">
            <a:extLst>
              <a:ext uri="{FF2B5EF4-FFF2-40B4-BE49-F238E27FC236}">
                <a16:creationId xmlns:a16="http://schemas.microsoft.com/office/drawing/2014/main" id="{29696A6E-B7F2-46B9-B009-F73531989E01}"/>
              </a:ext>
            </a:extLst>
          </p:cNvPr>
          <p:cNvSpPr txBox="1"/>
          <p:nvPr/>
        </p:nvSpPr>
        <p:spPr>
          <a:xfrm>
            <a:off x="824483" y="2071077"/>
            <a:ext cx="5759606" cy="3508653"/>
          </a:xfrm>
          <a:prstGeom prst="rect">
            <a:avLst/>
          </a:prstGeom>
          <a:noFill/>
        </p:spPr>
        <p:txBody>
          <a:bodyPr wrap="square">
            <a:spAutoFit/>
          </a:bodyPr>
          <a:lstStyle/>
          <a:p>
            <a:pPr algn="ctr"/>
            <a:r>
              <a:rPr lang="en-GB" sz="2400" dirty="0">
                <a:solidFill>
                  <a:srgbClr val="3C3C3B"/>
                </a:solidFill>
                <a:effectLst/>
                <a:latin typeface="Trebuchet MS" panose="020B0603020202020204" pitchFamily="34" charset="0"/>
                <a:ea typeface="Times New Roman" panose="02020603050405020304" pitchFamily="18" charset="0"/>
              </a:rPr>
              <a:t>Do you know …</a:t>
            </a:r>
          </a:p>
          <a:p>
            <a:pPr algn="ctr"/>
            <a:endParaRPr lang="en-GB" sz="2400" dirty="0">
              <a:solidFill>
                <a:srgbClr val="3C3C3B"/>
              </a:solidFill>
              <a:latin typeface="Trebuchet MS" panose="020B0603020202020204" pitchFamily="34" charset="0"/>
            </a:endParaRPr>
          </a:p>
          <a:p>
            <a:pPr marL="285750" indent="-285750" algn="ctr">
              <a:buFont typeface="Arial" panose="020B0604020202020204" pitchFamily="34" charset="0"/>
              <a:buChar char="•"/>
            </a:pPr>
            <a:r>
              <a:rPr lang="en-GB" sz="2400" dirty="0">
                <a:solidFill>
                  <a:srgbClr val="3C3C3B"/>
                </a:solidFill>
                <a:latin typeface="Trebuchet MS" panose="020B0603020202020204" pitchFamily="34" charset="0"/>
              </a:rPr>
              <a:t> The date, time and location of your Confirmation?</a:t>
            </a:r>
          </a:p>
          <a:p>
            <a:pPr algn="ctr"/>
            <a:endParaRPr lang="en-GB" sz="2400" dirty="0">
              <a:solidFill>
                <a:srgbClr val="3C3C3B"/>
              </a:solidFill>
              <a:latin typeface="Trebuchet MS" panose="020B0603020202020204" pitchFamily="34" charset="0"/>
            </a:endParaRPr>
          </a:p>
          <a:p>
            <a:pPr marL="285750" indent="-285750" algn="ctr">
              <a:buFont typeface="Arial" panose="020B0604020202020204" pitchFamily="34" charset="0"/>
              <a:buChar char="•"/>
            </a:pPr>
            <a:r>
              <a:rPr lang="en-GB" sz="2400" dirty="0">
                <a:solidFill>
                  <a:srgbClr val="3C3C3B"/>
                </a:solidFill>
                <a:latin typeface="Trebuchet MS" panose="020B0603020202020204" pitchFamily="34" charset="0"/>
              </a:rPr>
              <a:t>Do you know how many people can come with you?</a:t>
            </a:r>
          </a:p>
          <a:p>
            <a:pPr marL="285750" indent="-285750" algn="ctr">
              <a:buFont typeface="Arial" panose="020B0604020202020204" pitchFamily="34" charset="0"/>
              <a:buChar char="•"/>
            </a:pPr>
            <a:endParaRPr lang="en-GB" dirty="0">
              <a:solidFill>
                <a:srgbClr val="3C3C3B"/>
              </a:solidFill>
              <a:latin typeface="Trebuchet MS" panose="020B0603020202020204" pitchFamily="34" charset="0"/>
            </a:endParaRPr>
          </a:p>
          <a:p>
            <a:pPr algn="ctr"/>
            <a:endParaRPr lang="en-GB" dirty="0">
              <a:solidFill>
                <a:srgbClr val="3C3C3B"/>
              </a:solidFill>
              <a:latin typeface="Trebuchet MS" panose="020B0603020202020204" pitchFamily="34" charset="0"/>
            </a:endParaRPr>
          </a:p>
          <a:p>
            <a:pPr algn="ctr"/>
            <a:endParaRPr lang="en-GB" dirty="0">
              <a:solidFill>
                <a:srgbClr val="3C3C3B"/>
              </a:solidFill>
              <a:latin typeface="Trebuchet MS" panose="020B0603020202020204" pitchFamily="34" charset="0"/>
            </a:endParaRPr>
          </a:p>
        </p:txBody>
      </p:sp>
    </p:spTree>
    <p:extLst>
      <p:ext uri="{BB962C8B-B14F-4D97-AF65-F5344CB8AC3E}">
        <p14:creationId xmlns:p14="http://schemas.microsoft.com/office/powerpoint/2010/main" val="18841223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1372</Words>
  <Application>Microsoft Office PowerPoint</Application>
  <PresentationFormat>Widescreen</PresentationFormat>
  <Paragraphs>141</Paragraphs>
  <Slides>25</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24</cp:revision>
  <dcterms:created xsi:type="dcterms:W3CDTF">2021-01-27T15:24:47Z</dcterms:created>
  <dcterms:modified xsi:type="dcterms:W3CDTF">2021-02-01T17:56:00Z</dcterms:modified>
</cp:coreProperties>
</file>