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4" r:id="rId2"/>
    <p:sldId id="268" r:id="rId3"/>
    <p:sldId id="322" r:id="rId4"/>
    <p:sldId id="287" r:id="rId5"/>
    <p:sldId id="336" r:id="rId6"/>
    <p:sldId id="337" r:id="rId7"/>
    <p:sldId id="338" r:id="rId8"/>
    <p:sldId id="339" r:id="rId9"/>
    <p:sldId id="340" r:id="rId10"/>
    <p:sldId id="341" r:id="rId11"/>
    <p:sldId id="343" r:id="rId12"/>
    <p:sldId id="297" r:id="rId13"/>
    <p:sldId id="324" r:id="rId14"/>
    <p:sldId id="314" r:id="rId15"/>
    <p:sldId id="344" r:id="rId16"/>
    <p:sldId id="299" r:id="rId17"/>
    <p:sldId id="332" r:id="rId18"/>
    <p:sldId id="301" r:id="rId19"/>
    <p:sldId id="302" r:id="rId20"/>
    <p:sldId id="303" r:id="rId21"/>
    <p:sldId id="283" r:id="rId22"/>
    <p:sldId id="304" r:id="rId23"/>
    <p:sldId id="34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Griffin" initials="JG" lastIdx="2" clrIdx="0">
    <p:extLst>
      <p:ext uri="{19B8F6BF-5375-455C-9EA6-DF929625EA0E}">
        <p15:presenceInfo xmlns:p15="http://schemas.microsoft.com/office/powerpoint/2012/main" userId="S::John.Griffin@dioceseofsalford.org.uk::0db8a7e9-474f-435b-9ded-d115b0ce51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3C3B"/>
    <a:srgbClr val="F6D85C"/>
    <a:srgbClr val="FE0000"/>
    <a:srgbClr val="00A1F9"/>
    <a:srgbClr val="EE3937"/>
    <a:srgbClr val="F8C546"/>
    <a:srgbClr val="F09988"/>
    <a:srgbClr val="B7CA16"/>
    <a:srgbClr val="FFFFFF"/>
    <a:srgbClr val="333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6" autoAdjust="0"/>
    <p:restoredTop sz="94660"/>
  </p:normalViewPr>
  <p:slideViewPr>
    <p:cSldViewPr snapToGrid="0">
      <p:cViewPr varScale="1">
        <p:scale>
          <a:sx n="56" d="100"/>
          <a:sy n="56" d="100"/>
        </p:scale>
        <p:origin x="78"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90398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7060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211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03057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2502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DB255-AE40-4B40-A4DD-3EE9AE63BB59}"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49554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5DB255-AE40-4B40-A4DD-3EE9AE63BB59}"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152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5DB255-AE40-4B40-A4DD-3EE9AE63BB59}"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41682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DB255-AE40-4B40-A4DD-3EE9AE63BB59}"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39568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0338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5505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C4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DB255-AE40-4B40-A4DD-3EE9AE63BB59}" type="datetimeFigureOut">
              <a:rPr lang="en-GB" smtClean="0"/>
              <a:t>01/02/2021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4DD12-704B-4E3A-9CBE-77ADDB6CDC42}" type="slidenum">
              <a:rPr lang="en-GB" smtClean="0"/>
              <a:t>‹#›</a:t>
            </a:fld>
            <a:endParaRPr lang="en-GB"/>
          </a:p>
        </p:txBody>
      </p:sp>
    </p:spTree>
    <p:extLst>
      <p:ext uri="{BB962C8B-B14F-4D97-AF65-F5344CB8AC3E}">
        <p14:creationId xmlns:p14="http://schemas.microsoft.com/office/powerpoint/2010/main" val="3731530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YK06JrqkVGc?feature=oembed" TargetMode="External"/><Relationship Id="rId5" Type="http://schemas.openxmlformats.org/officeDocument/2006/relationships/image" Target="../media/image6.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ideo" Target="https://www.youtube.com/embed/aZ2j9W780Mo?feature=oembed" TargetMode="External"/><Relationship Id="rId5" Type="http://schemas.openxmlformats.org/officeDocument/2006/relationships/image" Target="../media/image9.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kq0EXaNkRy0?feature=oembed" TargetMode="Externa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LpuIEJwiQ6Y?feature=oembed" TargetMode="Externa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channel/UCVdGX3N-WIJ5nUvklBTNhAw" TargetMode="External"/><Relationship Id="rId13" Type="http://schemas.openxmlformats.org/officeDocument/2006/relationships/hyperlink" Target="http://www.youtube.com/user/LifeTeenInc/featured" TargetMode="External"/><Relationship Id="rId3" Type="http://schemas.openxmlformats.org/officeDocument/2006/relationships/image" Target="../media/image1.png"/><Relationship Id="rId7" Type="http://schemas.openxmlformats.org/officeDocument/2006/relationships/hyperlink" Target="http://www.bibleinoneyear.org/" TargetMode="External"/><Relationship Id="rId12"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video" Target="https://www.youtube.com/embed/cXEqd6iyISY?feature=oembed" TargetMode="External"/><Relationship Id="rId6" Type="http://schemas.openxmlformats.org/officeDocument/2006/relationships/hyperlink" Target="https://www.dynamiccatholic.com/confirmation/decision-point.html" TargetMode="External"/><Relationship Id="rId11" Type="http://schemas.openxmlformats.org/officeDocument/2006/relationships/image" Target="../media/image18.svg"/><Relationship Id="rId5" Type="http://schemas.openxmlformats.org/officeDocument/2006/relationships/hyperlink" Target="http://www.dioceseofsalford.org.uk/faith/vocations/" TargetMode="External"/><Relationship Id="rId10" Type="http://schemas.openxmlformats.org/officeDocument/2006/relationships/image" Target="../media/image17.png"/><Relationship Id="rId4" Type="http://schemas.openxmlformats.org/officeDocument/2006/relationships/hyperlink" Target="https://www.youtube.com/watch?v=cXEqd6iyISY" TargetMode="External"/><Relationship Id="rId9" Type="http://schemas.openxmlformats.org/officeDocument/2006/relationships/image" Target="../media/image16.jpe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ICL5du0GAsU?feature=oembed"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3152041" y="6108721"/>
            <a:ext cx="5926016"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Session 5 - Fortitude</a:t>
            </a:r>
          </a:p>
        </p:txBody>
      </p:sp>
    </p:spTree>
    <p:extLst>
      <p:ext uri="{BB962C8B-B14F-4D97-AF65-F5344CB8AC3E}">
        <p14:creationId xmlns:p14="http://schemas.microsoft.com/office/powerpoint/2010/main" val="18200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sign&#10;&#10;Description automatically generated with medium confidence">
            <a:extLst>
              <a:ext uri="{FF2B5EF4-FFF2-40B4-BE49-F238E27FC236}">
                <a16:creationId xmlns:a16="http://schemas.microsoft.com/office/drawing/2014/main" id="{2EAA87B1-9BEB-4BDA-8DB0-CC1B75574BDA}"/>
              </a:ext>
            </a:extLst>
          </p:cNvPr>
          <p:cNvPicPr>
            <a:picLocks noChangeAspect="1"/>
          </p:cNvPicPr>
          <p:nvPr/>
        </p:nvPicPr>
        <p:blipFill rotWithShape="1">
          <a:blip r:embed="rId2">
            <a:extLst>
              <a:ext uri="{28A0092B-C50C-407E-A947-70E740481C1C}">
                <a14:useLocalDpi xmlns:a14="http://schemas.microsoft.com/office/drawing/2010/main" val="0"/>
              </a:ext>
            </a:extLst>
          </a:blip>
          <a:srcRect l="15400" r="9186"/>
          <a:stretch/>
        </p:blipFill>
        <p:spPr>
          <a:xfrm>
            <a:off x="-1" y="-73572"/>
            <a:ext cx="12192001" cy="6931572"/>
          </a:xfrm>
          <a:prstGeom prst="rect">
            <a:avLst/>
          </a:prstGeom>
        </p:spPr>
      </p:pic>
      <p:pic>
        <p:nvPicPr>
          <p:cNvPr id="7" name="Picture 6">
            <a:extLst>
              <a:ext uri="{FF2B5EF4-FFF2-40B4-BE49-F238E27FC236}">
                <a16:creationId xmlns:a16="http://schemas.microsoft.com/office/drawing/2014/main" id="{7EED2088-341D-4DFF-8F0F-8D380C939348}"/>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771837" y="5166134"/>
            <a:ext cx="1011148" cy="1412928"/>
          </a:xfrm>
          <a:prstGeom prst="ellipse">
            <a:avLst/>
          </a:prstGeom>
        </p:spPr>
      </p:pic>
      <p:sp>
        <p:nvSpPr>
          <p:cNvPr id="8" name="TextBox 7">
            <a:extLst>
              <a:ext uri="{FF2B5EF4-FFF2-40B4-BE49-F238E27FC236}">
                <a16:creationId xmlns:a16="http://schemas.microsoft.com/office/drawing/2014/main" id="{0F4DD437-048D-464C-AF13-20AF386159F5}"/>
              </a:ext>
            </a:extLst>
          </p:cNvPr>
          <p:cNvSpPr txBox="1"/>
          <p:nvPr/>
        </p:nvSpPr>
        <p:spPr>
          <a:xfrm>
            <a:off x="6095999" y="1525188"/>
            <a:ext cx="5120113" cy="5053873"/>
          </a:xfrm>
          <a:prstGeom prst="rect">
            <a:avLst/>
          </a:prstGeom>
        </p:spPr>
        <p:txBody>
          <a:bodyPr vert="horz" lIns="91440" tIns="45720" rIns="91440" bIns="45720" rtlCol="0">
            <a:normAutofit/>
          </a:bodyPr>
          <a:lstStyle/>
          <a:p>
            <a:pPr algn="ctr">
              <a:lnSpc>
                <a:spcPct val="90000"/>
              </a:lnSpc>
              <a:spcAft>
                <a:spcPts val="600"/>
              </a:spcAft>
            </a:pPr>
            <a:r>
              <a:rPr lang="en-US" sz="2000" dirty="0">
                <a:solidFill>
                  <a:srgbClr val="3C3C3B"/>
                </a:solidFill>
                <a:effectLst/>
                <a:latin typeface="Trebuchet MS" panose="020B0603020202020204" pitchFamily="34" charset="0"/>
              </a:rPr>
              <a:t>Life is full of choices. Sometimes it is clear which is the best option.</a:t>
            </a:r>
          </a:p>
          <a:p>
            <a:pPr algn="ctr">
              <a:lnSpc>
                <a:spcPct val="90000"/>
              </a:lnSpc>
              <a:spcAft>
                <a:spcPts val="600"/>
              </a:spcAft>
            </a:pPr>
            <a:endParaRPr lang="en-US" sz="2000" dirty="0">
              <a:solidFill>
                <a:srgbClr val="3C3C3B"/>
              </a:solidFill>
              <a:effectLst/>
              <a:latin typeface="Trebuchet MS" panose="020B0603020202020204" pitchFamily="34" charset="0"/>
            </a:endParaRPr>
          </a:p>
          <a:p>
            <a:pPr algn="ctr">
              <a:lnSpc>
                <a:spcPct val="90000"/>
              </a:lnSpc>
              <a:spcAft>
                <a:spcPts val="600"/>
              </a:spcAft>
            </a:pPr>
            <a:r>
              <a:rPr lang="en-US" sz="2000" dirty="0">
                <a:solidFill>
                  <a:srgbClr val="3C3C3B"/>
                </a:solidFill>
                <a:effectLst/>
                <a:latin typeface="Trebuchet MS" panose="020B0603020202020204" pitchFamily="34" charset="0"/>
              </a:rPr>
              <a:t> Sometimes we know when something is bad and something is good and we make the right choice.</a:t>
            </a:r>
          </a:p>
          <a:p>
            <a:pPr algn="ctr">
              <a:lnSpc>
                <a:spcPct val="90000"/>
              </a:lnSpc>
              <a:spcAft>
                <a:spcPts val="600"/>
              </a:spcAft>
            </a:pPr>
            <a:endParaRPr lang="en-US" sz="2000" dirty="0">
              <a:solidFill>
                <a:srgbClr val="3C3C3B"/>
              </a:solidFill>
              <a:effectLst/>
              <a:latin typeface="Trebuchet MS" panose="020B0603020202020204" pitchFamily="34" charset="0"/>
            </a:endParaRPr>
          </a:p>
          <a:p>
            <a:pPr algn="ctr">
              <a:lnSpc>
                <a:spcPct val="90000"/>
              </a:lnSpc>
              <a:spcAft>
                <a:spcPts val="600"/>
              </a:spcAft>
            </a:pPr>
            <a:r>
              <a:rPr lang="en-US" sz="2000" dirty="0">
                <a:solidFill>
                  <a:srgbClr val="3C3C3B"/>
                </a:solidFill>
                <a:effectLst/>
                <a:latin typeface="Trebuchet MS" panose="020B0603020202020204" pitchFamily="34" charset="0"/>
              </a:rPr>
              <a:t> Other times we are not too sure. </a:t>
            </a:r>
          </a:p>
          <a:p>
            <a:pPr algn="ctr">
              <a:lnSpc>
                <a:spcPct val="90000"/>
              </a:lnSpc>
              <a:spcAft>
                <a:spcPts val="600"/>
              </a:spcAft>
            </a:pPr>
            <a:endParaRPr lang="en-US" sz="2000" dirty="0">
              <a:solidFill>
                <a:srgbClr val="3C3C3B"/>
              </a:solidFill>
              <a:effectLst/>
              <a:latin typeface="Trebuchet MS" panose="020B0603020202020204" pitchFamily="34" charset="0"/>
            </a:endParaRPr>
          </a:p>
          <a:p>
            <a:pPr algn="ctr">
              <a:lnSpc>
                <a:spcPct val="90000"/>
              </a:lnSpc>
              <a:spcAft>
                <a:spcPts val="600"/>
              </a:spcAft>
            </a:pPr>
            <a:r>
              <a:rPr lang="en-US" sz="2000" dirty="0">
                <a:solidFill>
                  <a:srgbClr val="3C3C3B"/>
                </a:solidFill>
                <a:effectLst/>
                <a:latin typeface="Trebuchet MS" panose="020B0603020202020204" pitchFamily="34" charset="0"/>
              </a:rPr>
              <a:t>The Holy Spirit and the gift of Fortitude helps us to choose good and keep choosing good no matter what.</a:t>
            </a:r>
          </a:p>
        </p:txBody>
      </p:sp>
      <p:sp>
        <p:nvSpPr>
          <p:cNvPr id="9" name="TextBox 8">
            <a:extLst>
              <a:ext uri="{FF2B5EF4-FFF2-40B4-BE49-F238E27FC236}">
                <a16:creationId xmlns:a16="http://schemas.microsoft.com/office/drawing/2014/main" id="{F313A560-DA59-497B-8C08-9DBB6F469655}"/>
              </a:ext>
            </a:extLst>
          </p:cNvPr>
          <p:cNvSpPr txBox="1"/>
          <p:nvPr/>
        </p:nvSpPr>
        <p:spPr>
          <a:xfrm>
            <a:off x="4253127" y="198317"/>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Decisions, decisions, decisions</a:t>
            </a:r>
          </a:p>
        </p:txBody>
      </p:sp>
    </p:spTree>
    <p:extLst>
      <p:ext uri="{BB962C8B-B14F-4D97-AF65-F5344CB8AC3E}">
        <p14:creationId xmlns:p14="http://schemas.microsoft.com/office/powerpoint/2010/main" val="164713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sign&#10;&#10;Description automatically generated with medium confidence">
            <a:extLst>
              <a:ext uri="{FF2B5EF4-FFF2-40B4-BE49-F238E27FC236}">
                <a16:creationId xmlns:a16="http://schemas.microsoft.com/office/drawing/2014/main" id="{2EAA87B1-9BEB-4BDA-8DB0-CC1B75574BDA}"/>
              </a:ext>
            </a:extLst>
          </p:cNvPr>
          <p:cNvPicPr>
            <a:picLocks noChangeAspect="1"/>
          </p:cNvPicPr>
          <p:nvPr/>
        </p:nvPicPr>
        <p:blipFill rotWithShape="1">
          <a:blip r:embed="rId3">
            <a:extLst>
              <a:ext uri="{28A0092B-C50C-407E-A947-70E740481C1C}">
                <a14:useLocalDpi xmlns:a14="http://schemas.microsoft.com/office/drawing/2010/main" val="0"/>
              </a:ext>
            </a:extLst>
          </a:blip>
          <a:srcRect l="49258" r="9186"/>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EED2088-341D-4DFF-8F0F-8D380C939348}"/>
              </a:ext>
            </a:extLst>
          </p:cNvPr>
          <p:cNvPicPr>
            <a:picLocks noChangeAspect="1"/>
          </p:cNvPicPr>
          <p:nvPr/>
        </p:nvPicPr>
        <p:blipFill rotWithShape="1">
          <a:blip r:embed="rId4">
            <a:clrChange>
              <a:clrFrom>
                <a:srgbClr val="FFFFFF"/>
              </a:clrFrom>
              <a:clrTo>
                <a:srgbClr val="FFFFFF">
                  <a:alpha val="0"/>
                </a:srgbClr>
              </a:clrTo>
            </a:clrChange>
          </a:blip>
          <a:srcRect l="-2383" t="3714" r="10120" b="24851"/>
          <a:stretch/>
        </p:blipFill>
        <p:spPr>
          <a:xfrm>
            <a:off x="10771837" y="5166134"/>
            <a:ext cx="1011148" cy="1412928"/>
          </a:xfrm>
          <a:prstGeom prst="ellipse">
            <a:avLst/>
          </a:prstGeom>
        </p:spPr>
      </p:pic>
      <p:sp>
        <p:nvSpPr>
          <p:cNvPr id="9" name="TextBox 8">
            <a:extLst>
              <a:ext uri="{FF2B5EF4-FFF2-40B4-BE49-F238E27FC236}">
                <a16:creationId xmlns:a16="http://schemas.microsoft.com/office/drawing/2014/main" id="{F313A560-DA59-497B-8C08-9DBB6F469655}"/>
              </a:ext>
            </a:extLst>
          </p:cNvPr>
          <p:cNvSpPr txBox="1"/>
          <p:nvPr/>
        </p:nvSpPr>
        <p:spPr>
          <a:xfrm>
            <a:off x="977900" y="278938"/>
            <a:ext cx="10613385"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The Holy Spirit helps us to choose wisely </a:t>
            </a:r>
          </a:p>
        </p:txBody>
      </p:sp>
      <p:pic>
        <p:nvPicPr>
          <p:cNvPr id="2" name="Online Media 1" title="Your Choices Matter - DECISION POINT 1.1">
            <a:hlinkClick r:id="" action="ppaction://media"/>
            <a:extLst>
              <a:ext uri="{FF2B5EF4-FFF2-40B4-BE49-F238E27FC236}">
                <a16:creationId xmlns:a16="http://schemas.microsoft.com/office/drawing/2014/main" id="{31F6BF62-055D-4EA0-AE78-FB0E41529B19}"/>
              </a:ext>
            </a:extLst>
          </p:cNvPr>
          <p:cNvPicPr>
            <a:picLocks noRot="1" noChangeAspect="1"/>
          </p:cNvPicPr>
          <p:nvPr>
            <a:videoFile r:link="rId1"/>
          </p:nvPr>
        </p:nvPicPr>
        <p:blipFill>
          <a:blip r:embed="rId5"/>
          <a:stretch>
            <a:fillRect/>
          </a:stretch>
        </p:blipFill>
        <p:spPr>
          <a:xfrm>
            <a:off x="2381250" y="1300099"/>
            <a:ext cx="7664450" cy="4330415"/>
          </a:xfrm>
          <a:prstGeom prst="rect">
            <a:avLst/>
          </a:prstGeom>
        </p:spPr>
      </p:pic>
      <p:sp>
        <p:nvSpPr>
          <p:cNvPr id="10" name="TextBox 9">
            <a:extLst>
              <a:ext uri="{FF2B5EF4-FFF2-40B4-BE49-F238E27FC236}">
                <a16:creationId xmlns:a16="http://schemas.microsoft.com/office/drawing/2014/main" id="{0034D98E-5DCC-4BAE-B97F-C5807BBF7BE6}"/>
              </a:ext>
            </a:extLst>
          </p:cNvPr>
          <p:cNvSpPr txBox="1"/>
          <p:nvPr/>
        </p:nvSpPr>
        <p:spPr>
          <a:xfrm>
            <a:off x="1881656" y="5872598"/>
            <a:ext cx="8663637" cy="815608"/>
          </a:xfrm>
          <a:prstGeom prst="rect">
            <a:avLst/>
          </a:prstGeom>
          <a:noFill/>
        </p:spPr>
        <p:txBody>
          <a:bodyPr wrap="square">
            <a:spAutoFit/>
          </a:bodyPr>
          <a:lstStyle/>
          <a:p>
            <a:pPr algn="ctr"/>
            <a:r>
              <a:rPr lang="en-GB" dirty="0">
                <a:solidFill>
                  <a:srgbClr val="3C3C3B"/>
                </a:solidFill>
                <a:latin typeface="Trebuchet MS" panose="020B0603020202020204" pitchFamily="34" charset="0"/>
              </a:rPr>
              <a:t>“You have a choice between life and death; you will get whichever you choose”</a:t>
            </a:r>
          </a:p>
          <a:p>
            <a:pPr algn="ctr"/>
            <a:endParaRPr lang="en-GB" sz="1050" dirty="0">
              <a:solidFill>
                <a:srgbClr val="3C3C3B"/>
              </a:solidFill>
              <a:latin typeface="Trebuchet MS" panose="020B0603020202020204" pitchFamily="34" charset="0"/>
            </a:endParaRPr>
          </a:p>
          <a:p>
            <a:pPr algn="ctr"/>
            <a:r>
              <a:rPr lang="en-GB" b="1" dirty="0">
                <a:solidFill>
                  <a:srgbClr val="3C3C3B"/>
                </a:solidFill>
                <a:latin typeface="Trebuchet MS" panose="020B0603020202020204" pitchFamily="34" charset="0"/>
              </a:rPr>
              <a:t>Sirach 15:17</a:t>
            </a:r>
          </a:p>
        </p:txBody>
      </p:sp>
    </p:spTree>
    <p:extLst>
      <p:ext uri="{BB962C8B-B14F-4D97-AF65-F5344CB8AC3E}">
        <p14:creationId xmlns:p14="http://schemas.microsoft.com/office/powerpoint/2010/main" val="136562764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ign, outdoor&#10;&#10;Description automatically generated">
            <a:extLst>
              <a:ext uri="{FF2B5EF4-FFF2-40B4-BE49-F238E27FC236}">
                <a16:creationId xmlns:a16="http://schemas.microsoft.com/office/drawing/2014/main" id="{1816219E-F59C-4FB2-83F6-52303CE95DF1}"/>
              </a:ext>
            </a:extLst>
          </p:cNvPr>
          <p:cNvPicPr>
            <a:picLocks noChangeAspect="1"/>
          </p:cNvPicPr>
          <p:nvPr/>
        </p:nvPicPr>
        <p:blipFill rotWithShape="1">
          <a:blip r:embed="rId2">
            <a:extLst>
              <a:ext uri="{28A0092B-C50C-407E-A947-70E740481C1C}">
                <a14:useLocalDpi xmlns:a14="http://schemas.microsoft.com/office/drawing/2010/main" val="0"/>
              </a:ext>
            </a:extLst>
          </a:blip>
          <a:srcRect l="1791" t="10975" r="914" b="6754"/>
          <a:stretch/>
        </p:blipFill>
        <p:spPr>
          <a:xfrm>
            <a:off x="1" y="0"/>
            <a:ext cx="12192000" cy="6996164"/>
          </a:xfrm>
          <a:prstGeom prst="rect">
            <a:avLst/>
          </a:prstGeom>
        </p:spPr>
      </p:pic>
      <p:sp>
        <p:nvSpPr>
          <p:cNvPr id="5" name="TextBox 4">
            <a:extLst>
              <a:ext uri="{FF2B5EF4-FFF2-40B4-BE49-F238E27FC236}">
                <a16:creationId xmlns:a16="http://schemas.microsoft.com/office/drawing/2014/main" id="{991A2445-0F4F-4665-B292-147040959A4F}"/>
              </a:ext>
            </a:extLst>
          </p:cNvPr>
          <p:cNvSpPr txBox="1"/>
          <p:nvPr/>
        </p:nvSpPr>
        <p:spPr>
          <a:xfrm>
            <a:off x="5454621" y="31530"/>
            <a:ext cx="7694068" cy="461665"/>
          </a:xfrm>
          <a:prstGeom prst="rect">
            <a:avLst/>
          </a:prstGeom>
          <a:noFill/>
        </p:spPr>
        <p:txBody>
          <a:bodyPr wrap="square">
            <a:spAutoFit/>
          </a:bodyPr>
          <a:lstStyle/>
          <a:p>
            <a:pPr algn="ctr"/>
            <a:r>
              <a:rPr lang="en-GB" sz="2400" b="1" dirty="0">
                <a:solidFill>
                  <a:srgbClr val="EE3937"/>
                </a:solidFill>
                <a:latin typeface="Trebuchet MS" panose="020B0603020202020204" pitchFamily="34" charset="0"/>
              </a:rPr>
              <a:t>Scripture Reading – Matthew 7:13-14</a:t>
            </a:r>
            <a:endParaRPr lang="en-GB" sz="2400" b="0" dirty="0">
              <a:solidFill>
                <a:srgbClr val="EE3937"/>
              </a:solidFill>
              <a:latin typeface="Trebuchet MS" panose="020B0603020202020204" pitchFamily="34" charset="0"/>
            </a:endParaRPr>
          </a:p>
        </p:txBody>
      </p:sp>
      <p:pic>
        <p:nvPicPr>
          <p:cNvPr id="17" name="Picture 16">
            <a:extLst>
              <a:ext uri="{FF2B5EF4-FFF2-40B4-BE49-F238E27FC236}">
                <a16:creationId xmlns:a16="http://schemas.microsoft.com/office/drawing/2014/main" id="{CFF2E5A0-BC5B-4A0B-B902-22C4DAE24FA8}"/>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Tree>
    <p:extLst>
      <p:ext uri="{BB962C8B-B14F-4D97-AF65-F5344CB8AC3E}">
        <p14:creationId xmlns:p14="http://schemas.microsoft.com/office/powerpoint/2010/main" val="4164448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application&#10;&#10;Description automatically generated">
            <a:extLst>
              <a:ext uri="{FF2B5EF4-FFF2-40B4-BE49-F238E27FC236}">
                <a16:creationId xmlns:a16="http://schemas.microsoft.com/office/drawing/2014/main" id="{1D8398E6-3DF4-4602-A70A-7072A5DFFAD6}"/>
              </a:ext>
            </a:extLst>
          </p:cNvPr>
          <p:cNvPicPr>
            <a:picLocks noChangeAspect="1"/>
          </p:cNvPicPr>
          <p:nvPr/>
        </p:nvPicPr>
        <p:blipFill rotWithShape="1">
          <a:blip r:embed="rId3">
            <a:extLst>
              <a:ext uri="{28A0092B-C50C-407E-A947-70E740481C1C}">
                <a14:useLocalDpi xmlns:a14="http://schemas.microsoft.com/office/drawing/2010/main" val="0"/>
              </a:ext>
            </a:extLst>
          </a:blip>
          <a:srcRect l="1852" r="9260"/>
          <a:stretch/>
        </p:blipFill>
        <p:spPr>
          <a:xfrm>
            <a:off x="0" y="0"/>
            <a:ext cx="12192000" cy="6858000"/>
          </a:xfrm>
          <a:prstGeom prst="rect">
            <a:avLst/>
          </a:prstGeom>
        </p:spPr>
      </p:pic>
      <p:sp>
        <p:nvSpPr>
          <p:cNvPr id="8" name="TextBox 7">
            <a:extLst>
              <a:ext uri="{FF2B5EF4-FFF2-40B4-BE49-F238E27FC236}">
                <a16:creationId xmlns:a16="http://schemas.microsoft.com/office/drawing/2014/main" id="{E6DA0D51-9FE9-4112-87A7-F6423919F97D}"/>
              </a:ext>
            </a:extLst>
          </p:cNvPr>
          <p:cNvSpPr txBox="1"/>
          <p:nvPr/>
        </p:nvSpPr>
        <p:spPr>
          <a:xfrm>
            <a:off x="-1333828" y="-367751"/>
            <a:ext cx="9400228" cy="11247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b="1" dirty="0">
                <a:solidFill>
                  <a:srgbClr val="333739"/>
                </a:solidFill>
                <a:latin typeface="Trebuchet MS" panose="020B0603020202020204" pitchFamily="34" charset="0"/>
                <a:ea typeface="+mj-ea"/>
                <a:cs typeface="+mj-cs"/>
              </a:rPr>
              <a:t>Standing up for those in need</a:t>
            </a:r>
          </a:p>
        </p:txBody>
      </p:sp>
      <p:pic>
        <p:nvPicPr>
          <p:cNvPr id="16" name="Picture 15">
            <a:extLst>
              <a:ext uri="{FF2B5EF4-FFF2-40B4-BE49-F238E27FC236}">
                <a16:creationId xmlns:a16="http://schemas.microsoft.com/office/drawing/2014/main" id="{7913F935-ECA5-4713-B91B-D1200E0CA9D4}"/>
              </a:ext>
            </a:extLst>
          </p:cNvPr>
          <p:cNvPicPr>
            <a:picLocks noChangeAspect="1"/>
          </p:cNvPicPr>
          <p:nvPr/>
        </p:nvPicPr>
        <p:blipFill rotWithShape="1">
          <a:blip r:embed="rId4">
            <a:clrChange>
              <a:clrFrom>
                <a:srgbClr val="FFFFFF"/>
              </a:clrFrom>
              <a:clrTo>
                <a:srgbClr val="FFFFFF">
                  <a:alpha val="0"/>
                </a:srgbClr>
              </a:clrTo>
            </a:clrChange>
          </a:blip>
          <a:srcRect l="-2383" t="3714" r="10120" b="24851"/>
          <a:stretch/>
        </p:blipFill>
        <p:spPr>
          <a:xfrm>
            <a:off x="122830" y="5173075"/>
            <a:ext cx="1011148" cy="1412928"/>
          </a:xfrm>
          <a:prstGeom prst="ellipse">
            <a:avLst/>
          </a:prstGeom>
        </p:spPr>
      </p:pic>
      <p:pic>
        <p:nvPicPr>
          <p:cNvPr id="17" name="Online Media 16" title="Oscar Romero Animation">
            <a:hlinkClick r:id="" action="ppaction://media"/>
            <a:extLst>
              <a:ext uri="{FF2B5EF4-FFF2-40B4-BE49-F238E27FC236}">
                <a16:creationId xmlns:a16="http://schemas.microsoft.com/office/drawing/2014/main" id="{EC77F0A5-EA19-4600-83E4-A15503B5AFE0}"/>
              </a:ext>
            </a:extLst>
          </p:cNvPr>
          <p:cNvPicPr>
            <a:picLocks noRot="1" noChangeAspect="1"/>
          </p:cNvPicPr>
          <p:nvPr>
            <a:videoFile r:link="rId1"/>
          </p:nvPr>
        </p:nvPicPr>
        <p:blipFill>
          <a:blip r:embed="rId5"/>
          <a:stretch>
            <a:fillRect/>
          </a:stretch>
        </p:blipFill>
        <p:spPr>
          <a:xfrm>
            <a:off x="628404" y="1250129"/>
            <a:ext cx="6145227" cy="3472053"/>
          </a:xfrm>
          <a:prstGeom prst="rect">
            <a:avLst/>
          </a:prstGeom>
        </p:spPr>
      </p:pic>
      <p:sp>
        <p:nvSpPr>
          <p:cNvPr id="22" name="TextBox 21">
            <a:extLst>
              <a:ext uri="{FF2B5EF4-FFF2-40B4-BE49-F238E27FC236}">
                <a16:creationId xmlns:a16="http://schemas.microsoft.com/office/drawing/2014/main" id="{F91FC980-FBD3-4DB0-A46F-DB1E8677302E}"/>
              </a:ext>
            </a:extLst>
          </p:cNvPr>
          <p:cNvSpPr txBox="1"/>
          <p:nvPr/>
        </p:nvSpPr>
        <p:spPr>
          <a:xfrm>
            <a:off x="1641476" y="5215350"/>
            <a:ext cx="5357551" cy="1441503"/>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GB" sz="2000" dirty="0">
                <a:latin typeface="Trebuchet MS" panose="020B0603020202020204" pitchFamily="34" charset="0"/>
              </a:rPr>
              <a:t>“It is not God’s will for some to have </a:t>
            </a:r>
            <a:br>
              <a:rPr lang="en-GB" sz="2000" dirty="0">
                <a:latin typeface="Trebuchet MS" panose="020B0603020202020204" pitchFamily="34" charset="0"/>
              </a:rPr>
            </a:br>
            <a:r>
              <a:rPr lang="en-GB" sz="2000" dirty="0">
                <a:latin typeface="Trebuchet MS" panose="020B0603020202020204" pitchFamily="34" charset="0"/>
              </a:rPr>
              <a:t>everything and other to have nothing”</a:t>
            </a:r>
          </a:p>
          <a:p>
            <a:pPr algn="ctr">
              <a:lnSpc>
                <a:spcPct val="90000"/>
              </a:lnSpc>
              <a:spcBef>
                <a:spcPct val="0"/>
              </a:spcBef>
              <a:spcAft>
                <a:spcPts val="600"/>
              </a:spcAft>
            </a:pPr>
            <a:r>
              <a:rPr lang="en-GB" sz="2000" b="1" dirty="0">
                <a:latin typeface="Trebuchet MS" panose="020B0603020202020204" pitchFamily="34" charset="0"/>
              </a:rPr>
              <a:t>St Oscar Romero</a:t>
            </a:r>
            <a:endParaRPr lang="en-US" sz="2000" b="1" dirty="0">
              <a:latin typeface="Trebuchet MS" panose="020B0603020202020204" pitchFamily="34" charset="0"/>
            </a:endParaRPr>
          </a:p>
        </p:txBody>
      </p:sp>
    </p:spTree>
    <p:extLst>
      <p:ext uri="{BB962C8B-B14F-4D97-AF65-F5344CB8AC3E}">
        <p14:creationId xmlns:p14="http://schemas.microsoft.com/office/powerpoint/2010/main" val="1967670686"/>
      </p:ext>
    </p:extLst>
  </p:cSld>
  <p:clrMapOvr>
    <a:masterClrMapping/>
  </p:clrMapOvr>
  <p:timing>
    <p:tnLst>
      <p:par>
        <p:cTn id="1" dur="indefinite" restart="never" nodeType="tmRoot">
          <p:childTnLst>
            <p:video>
              <p:cMediaNode vol="80000">
                <p:cTn id="2" fill="hold" display="0">
                  <p:stCondLst>
                    <p:cond delay="indefinite"/>
                  </p:stCondLst>
                </p:cTn>
                <p:tgtEl>
                  <p:spTgt spid="1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4F37AD-3F88-4651-B290-529220C0E6D6}"/>
              </a:ext>
            </a:extLst>
          </p:cNvPr>
          <p:cNvSpPr txBox="1"/>
          <p:nvPr/>
        </p:nvSpPr>
        <p:spPr>
          <a:xfrm>
            <a:off x="1045453" y="220144"/>
            <a:ext cx="10308345"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Hero of our Faith – Blessed Chiara </a:t>
            </a:r>
            <a:r>
              <a:rPr lang="en-GB" sz="3600" b="1" dirty="0" err="1">
                <a:solidFill>
                  <a:srgbClr val="3C3C3B"/>
                </a:solidFill>
                <a:latin typeface="Trebuchet MS" panose="020B0603020202020204" pitchFamily="34" charset="0"/>
              </a:rPr>
              <a:t>Badano</a:t>
            </a:r>
            <a:endParaRPr lang="en-GB" sz="3600" b="1" dirty="0">
              <a:solidFill>
                <a:srgbClr val="3C3C3B"/>
              </a:solidFill>
              <a:latin typeface="Trebuchet MS" panose="020B0603020202020204" pitchFamily="34" charset="0"/>
            </a:endParaRPr>
          </a:p>
        </p:txBody>
      </p:sp>
      <p:pic>
        <p:nvPicPr>
          <p:cNvPr id="5" name="Picture 4">
            <a:extLst>
              <a:ext uri="{FF2B5EF4-FFF2-40B4-BE49-F238E27FC236}">
                <a16:creationId xmlns:a16="http://schemas.microsoft.com/office/drawing/2014/main" id="{96A62D8D-7532-4B8E-9341-CA355044CED1}"/>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479756" y="2791165"/>
            <a:ext cx="3127062" cy="4369601"/>
          </a:xfrm>
          <a:prstGeom prst="ellipse">
            <a:avLst/>
          </a:prstGeom>
        </p:spPr>
      </p:pic>
      <p:sp>
        <p:nvSpPr>
          <p:cNvPr id="11" name="TextBox 10">
            <a:extLst>
              <a:ext uri="{FF2B5EF4-FFF2-40B4-BE49-F238E27FC236}">
                <a16:creationId xmlns:a16="http://schemas.microsoft.com/office/drawing/2014/main" id="{08238638-FFAB-41FD-997A-096CA68C5481}"/>
              </a:ext>
            </a:extLst>
          </p:cNvPr>
          <p:cNvSpPr txBox="1"/>
          <p:nvPr/>
        </p:nvSpPr>
        <p:spPr>
          <a:xfrm>
            <a:off x="3024372" y="5464753"/>
            <a:ext cx="5951870" cy="1077218"/>
          </a:xfrm>
          <a:prstGeom prst="rect">
            <a:avLst/>
          </a:prstGeom>
          <a:noFill/>
        </p:spPr>
        <p:txBody>
          <a:bodyPr wrap="square">
            <a:spAutoFit/>
          </a:bodyPr>
          <a:lstStyle/>
          <a:p>
            <a:pPr algn="ctr"/>
            <a:r>
              <a:rPr lang="en-GB" sz="2000" dirty="0">
                <a:solidFill>
                  <a:srgbClr val="333739"/>
                </a:solidFill>
                <a:latin typeface="Trebuchet MS" panose="020B0603020202020204" pitchFamily="34" charset="0"/>
              </a:rPr>
              <a:t>When she was ill she used to say:</a:t>
            </a:r>
          </a:p>
          <a:p>
            <a:pPr algn="ctr"/>
            <a:r>
              <a:rPr lang="en-GB" sz="2400" b="1" dirty="0">
                <a:solidFill>
                  <a:srgbClr val="333739"/>
                </a:solidFill>
                <a:latin typeface="Trebuchet MS" panose="020B0603020202020204" pitchFamily="34" charset="0"/>
              </a:rPr>
              <a:t>‘Jesus, if you want it, I want it too’</a:t>
            </a:r>
          </a:p>
          <a:p>
            <a:pPr algn="ctr"/>
            <a:r>
              <a:rPr lang="en-GB" sz="2000" dirty="0">
                <a:solidFill>
                  <a:srgbClr val="333739"/>
                </a:solidFill>
                <a:latin typeface="Trebuchet MS" panose="020B0603020202020204" pitchFamily="34" charset="0"/>
              </a:rPr>
              <a:t>Could you make this your prayer too?</a:t>
            </a:r>
            <a:endParaRPr lang="en-GB" sz="2000" dirty="0"/>
          </a:p>
        </p:txBody>
      </p:sp>
      <p:pic>
        <p:nvPicPr>
          <p:cNvPr id="10" name="Online Media 9" title="Blessed Chiara Badano - Patroness of Teenagers and Youth">
            <a:hlinkClick r:id="" action="ppaction://media"/>
            <a:extLst>
              <a:ext uri="{FF2B5EF4-FFF2-40B4-BE49-F238E27FC236}">
                <a16:creationId xmlns:a16="http://schemas.microsoft.com/office/drawing/2014/main" id="{61B23B68-69F2-4876-974A-90BDA6B47F4C}"/>
              </a:ext>
            </a:extLst>
          </p:cNvPr>
          <p:cNvPicPr>
            <a:picLocks noRot="1" noChangeAspect="1"/>
          </p:cNvPicPr>
          <p:nvPr>
            <a:videoFile r:link="rId1"/>
          </p:nvPr>
        </p:nvPicPr>
        <p:blipFill>
          <a:blip r:embed="rId4"/>
          <a:stretch>
            <a:fillRect/>
          </a:stretch>
        </p:blipFill>
        <p:spPr>
          <a:xfrm>
            <a:off x="2883717" y="1365685"/>
            <a:ext cx="6631819" cy="3746978"/>
          </a:xfrm>
          <a:prstGeom prst="rect">
            <a:avLst/>
          </a:prstGeom>
        </p:spPr>
      </p:pic>
    </p:spTree>
    <p:extLst>
      <p:ext uri="{BB962C8B-B14F-4D97-AF65-F5344CB8AC3E}">
        <p14:creationId xmlns:p14="http://schemas.microsoft.com/office/powerpoint/2010/main" val="1446530002"/>
      </p:ext>
    </p:extLst>
  </p:cSld>
  <p:clrMapOvr>
    <a:masterClrMapping/>
  </p:clrMapOvr>
  <p:timing>
    <p:tnLst>
      <p:par>
        <p:cTn id="1" dur="indefinite" restart="never" nodeType="tmRoot">
          <p:childTnLst>
            <p:video>
              <p:cMediaNode vol="80000">
                <p:cTn id="2" fill="hold" display="0">
                  <p:stCondLst>
                    <p:cond delay="indefinite"/>
                  </p:stCondLst>
                </p:cTn>
                <p:tgtEl>
                  <p:spTgt spid="10"/>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192583-97A8-4852-AE4E-69E0A3F52839}"/>
              </a:ext>
            </a:extLst>
          </p:cNvPr>
          <p:cNvSpPr txBox="1"/>
          <p:nvPr/>
        </p:nvSpPr>
        <p:spPr>
          <a:xfrm>
            <a:off x="1045453" y="220144"/>
            <a:ext cx="10308345"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Input on the Moral Life and Decision Making</a:t>
            </a:r>
          </a:p>
        </p:txBody>
      </p:sp>
      <p:pic>
        <p:nvPicPr>
          <p:cNvPr id="4" name="Picture 3">
            <a:extLst>
              <a:ext uri="{FF2B5EF4-FFF2-40B4-BE49-F238E27FC236}">
                <a16:creationId xmlns:a16="http://schemas.microsoft.com/office/drawing/2014/main" id="{6BEF28F9-2BE1-4A1F-B251-09202AD01B02}"/>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pic>
        <p:nvPicPr>
          <p:cNvPr id="7" name="Online Media 6" title="[18C] Speaking the truth and following conscience">
            <a:hlinkClick r:id="" action="ppaction://media"/>
            <a:extLst>
              <a:ext uri="{FF2B5EF4-FFF2-40B4-BE49-F238E27FC236}">
                <a16:creationId xmlns:a16="http://schemas.microsoft.com/office/drawing/2014/main" id="{5C668DFC-A286-4B6B-B6E3-6F3114D04842}"/>
              </a:ext>
            </a:extLst>
          </p:cNvPr>
          <p:cNvPicPr>
            <a:picLocks noRot="1" noChangeAspect="1"/>
          </p:cNvPicPr>
          <p:nvPr>
            <a:videoFile r:link="rId1"/>
          </p:nvPr>
        </p:nvPicPr>
        <p:blipFill>
          <a:blip r:embed="rId4"/>
          <a:stretch>
            <a:fillRect/>
          </a:stretch>
        </p:blipFill>
        <p:spPr>
          <a:xfrm>
            <a:off x="2217363" y="1287113"/>
            <a:ext cx="7581900" cy="4283774"/>
          </a:xfrm>
          <a:prstGeom prst="rect">
            <a:avLst/>
          </a:prstGeom>
        </p:spPr>
      </p:pic>
      <p:sp>
        <p:nvSpPr>
          <p:cNvPr id="10" name="TextBox 9">
            <a:extLst>
              <a:ext uri="{FF2B5EF4-FFF2-40B4-BE49-F238E27FC236}">
                <a16:creationId xmlns:a16="http://schemas.microsoft.com/office/drawing/2014/main" id="{23D6D867-6EA3-4984-96B5-76418AF13359}"/>
              </a:ext>
            </a:extLst>
          </p:cNvPr>
          <p:cNvSpPr txBox="1"/>
          <p:nvPr/>
        </p:nvSpPr>
        <p:spPr>
          <a:xfrm>
            <a:off x="1885523" y="5929970"/>
            <a:ext cx="8245580" cy="707886"/>
          </a:xfrm>
          <a:prstGeom prst="rect">
            <a:avLst/>
          </a:prstGeom>
          <a:noFill/>
        </p:spPr>
        <p:txBody>
          <a:bodyPr wrap="square">
            <a:spAutoFit/>
          </a:bodyPr>
          <a:lstStyle/>
          <a:p>
            <a:pPr algn="ctr"/>
            <a:r>
              <a:rPr lang="en-GB" sz="2000" dirty="0">
                <a:solidFill>
                  <a:srgbClr val="333739"/>
                </a:solidFill>
                <a:latin typeface="Trebuchet MS" panose="020B0603020202020204" pitchFamily="34" charset="0"/>
              </a:rPr>
              <a:t>“The ones who have a voice must speak for those who are voiceless”</a:t>
            </a:r>
          </a:p>
          <a:p>
            <a:pPr algn="ctr"/>
            <a:r>
              <a:rPr lang="en-GB" sz="2000" b="1" dirty="0">
                <a:solidFill>
                  <a:srgbClr val="333739"/>
                </a:solidFill>
                <a:latin typeface="Trebuchet MS" panose="020B0603020202020204" pitchFamily="34" charset="0"/>
              </a:rPr>
              <a:t>St Oscar Romero</a:t>
            </a:r>
            <a:endParaRPr lang="en-GB" sz="2000" b="1" dirty="0"/>
          </a:p>
        </p:txBody>
      </p:sp>
    </p:spTree>
    <p:extLst>
      <p:ext uri="{BB962C8B-B14F-4D97-AF65-F5344CB8AC3E}">
        <p14:creationId xmlns:p14="http://schemas.microsoft.com/office/powerpoint/2010/main" val="2130948260"/>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Picture 7" descr="A picture containing outdoor, silhouette, sunset&#10;&#10;Description automatically generated">
            <a:extLst>
              <a:ext uri="{FF2B5EF4-FFF2-40B4-BE49-F238E27FC236}">
                <a16:creationId xmlns:a16="http://schemas.microsoft.com/office/drawing/2014/main" id="{25B2F952-2F54-4EF5-A224-BAC7A1E055DB}"/>
              </a:ext>
            </a:extLst>
          </p:cNvPr>
          <p:cNvPicPr>
            <a:picLocks noChangeAspect="1"/>
          </p:cNvPicPr>
          <p:nvPr/>
        </p:nvPicPr>
        <p:blipFill rotWithShape="1">
          <a:blip r:embed="rId2">
            <a:extLst>
              <a:ext uri="{28A0092B-C50C-407E-A947-70E740481C1C}">
                <a14:useLocalDpi xmlns:a14="http://schemas.microsoft.com/office/drawing/2010/main" val="0"/>
              </a:ext>
            </a:extLst>
          </a:blip>
          <a:srcRect t="15667"/>
          <a:stretch/>
        </p:blipFill>
        <p:spPr>
          <a:xfrm>
            <a:off x="0" y="0"/>
            <a:ext cx="12192000" cy="6858000"/>
          </a:xfrm>
          <a:prstGeom prst="rect">
            <a:avLst/>
          </a:prstGeom>
        </p:spPr>
      </p:pic>
      <p:sp>
        <p:nvSpPr>
          <p:cNvPr id="16" name="Freeform: Shape 15">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0C3FE68D-99F8-4C71-B997-622A18FB5274}"/>
              </a:ext>
            </a:extLst>
          </p:cNvPr>
          <p:cNvSpPr txBox="1"/>
          <p:nvPr/>
        </p:nvSpPr>
        <p:spPr>
          <a:xfrm>
            <a:off x="618062" y="4185749"/>
            <a:ext cx="9265771" cy="6228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latin typeface="Trebuchet MS" panose="020B0603020202020204" pitchFamily="34" charset="0"/>
                <a:ea typeface="+mj-ea"/>
                <a:cs typeface="+mj-cs"/>
              </a:rPr>
              <a:t>Situation</a:t>
            </a:r>
          </a:p>
        </p:txBody>
      </p:sp>
      <p:sp>
        <p:nvSpPr>
          <p:cNvPr id="10" name="TextBox 9">
            <a:extLst>
              <a:ext uri="{FF2B5EF4-FFF2-40B4-BE49-F238E27FC236}">
                <a16:creationId xmlns:a16="http://schemas.microsoft.com/office/drawing/2014/main" id="{992FB99E-B909-4EFC-B24F-EF0640EB8F13}"/>
              </a:ext>
            </a:extLst>
          </p:cNvPr>
          <p:cNvSpPr txBox="1"/>
          <p:nvPr/>
        </p:nvSpPr>
        <p:spPr>
          <a:xfrm>
            <a:off x="618062" y="4922764"/>
            <a:ext cx="9565028" cy="1249240"/>
          </a:xfrm>
          <a:prstGeom prst="rect">
            <a:avLst/>
          </a:prstGeom>
        </p:spPr>
        <p:txBody>
          <a:bodyPr vert="horz" lIns="91440" tIns="45720" rIns="91440" bIns="45720" rtlCol="0">
            <a:normAutofit fontScale="92500" lnSpcReduction="10000"/>
          </a:bodyPr>
          <a:lstStyle/>
          <a:p>
            <a:pPr>
              <a:lnSpc>
                <a:spcPct val="90000"/>
              </a:lnSpc>
              <a:spcAft>
                <a:spcPts val="600"/>
              </a:spcAft>
            </a:pPr>
            <a:r>
              <a:rPr lang="en-GB" sz="2000" dirty="0">
                <a:latin typeface="Trebuchet MS" panose="020B0603020202020204" pitchFamily="34" charset="0"/>
              </a:rPr>
              <a:t>A friend of yours keeps making bad choices and getting themselves into trouble through peer pressure.</a:t>
            </a:r>
          </a:p>
          <a:p>
            <a:pPr>
              <a:lnSpc>
                <a:spcPct val="90000"/>
              </a:lnSpc>
              <a:spcAft>
                <a:spcPts val="600"/>
              </a:spcAft>
            </a:pPr>
            <a:endParaRPr lang="en-GB" sz="2000" dirty="0">
              <a:latin typeface="Trebuchet MS" panose="020B0603020202020204" pitchFamily="34" charset="0"/>
            </a:endParaRPr>
          </a:p>
          <a:p>
            <a:pPr>
              <a:lnSpc>
                <a:spcPct val="90000"/>
              </a:lnSpc>
              <a:spcAft>
                <a:spcPts val="600"/>
              </a:spcAft>
            </a:pPr>
            <a:r>
              <a:rPr lang="en-GB" sz="2000" dirty="0">
                <a:latin typeface="Trebuchet MS" panose="020B0603020202020204" pitchFamily="34" charset="0"/>
              </a:rPr>
              <a:t>How could you help them based on what we have learnt so far in this session?</a:t>
            </a:r>
            <a:endParaRPr lang="en-US" sz="2000" dirty="0">
              <a:latin typeface="Trebuchet MS" panose="020B0603020202020204" pitchFamily="34" charset="0"/>
            </a:endParaRPr>
          </a:p>
        </p:txBody>
      </p:sp>
      <p:pic>
        <p:nvPicPr>
          <p:cNvPr id="13" name="Picture 12">
            <a:extLst>
              <a:ext uri="{FF2B5EF4-FFF2-40B4-BE49-F238E27FC236}">
                <a16:creationId xmlns:a16="http://schemas.microsoft.com/office/drawing/2014/main" id="{E1B0D66E-6247-4C47-85F7-65CFD0272D72}"/>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8933666" y="3317345"/>
            <a:ext cx="1011148" cy="1412928"/>
          </a:xfrm>
          <a:prstGeom prst="ellipse">
            <a:avLst/>
          </a:prstGeom>
        </p:spPr>
      </p:pic>
    </p:spTree>
    <p:extLst>
      <p:ext uri="{BB962C8B-B14F-4D97-AF65-F5344CB8AC3E}">
        <p14:creationId xmlns:p14="http://schemas.microsoft.com/office/powerpoint/2010/main" val="181893340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text, sky, outdoor, sign&#10;&#10;Description automatically generated">
            <a:extLst>
              <a:ext uri="{FF2B5EF4-FFF2-40B4-BE49-F238E27FC236}">
                <a16:creationId xmlns:a16="http://schemas.microsoft.com/office/drawing/2014/main" id="{1374CE92-1D91-4C03-8FAD-6E72FB0CB3D4}"/>
              </a:ext>
            </a:extLst>
          </p:cNvPr>
          <p:cNvPicPr>
            <a:picLocks noChangeAspect="1"/>
          </p:cNvPicPr>
          <p:nvPr/>
        </p:nvPicPr>
        <p:blipFill rotWithShape="1">
          <a:blip r:embed="rId2">
            <a:extLst>
              <a:ext uri="{28A0092B-C50C-407E-A947-70E740481C1C}">
                <a14:useLocalDpi xmlns:a14="http://schemas.microsoft.com/office/drawing/2010/main" val="0"/>
              </a:ext>
            </a:extLst>
          </a:blip>
          <a:srcRect l="4633" r="7082"/>
          <a:stretch/>
        </p:blipFill>
        <p:spPr>
          <a:xfrm>
            <a:off x="0" y="0"/>
            <a:ext cx="12190476" cy="6858000"/>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0E39F013-F397-478D-8E10-B6D85CB24E05}"/>
              </a:ext>
            </a:extLst>
          </p:cNvPr>
          <p:cNvSpPr txBox="1"/>
          <p:nvPr/>
        </p:nvSpPr>
        <p:spPr>
          <a:xfrm>
            <a:off x="1028321" y="916444"/>
            <a:ext cx="4178679" cy="4401205"/>
          </a:xfrm>
          <a:prstGeom prst="rect">
            <a:avLst/>
          </a:prstGeom>
          <a:noFill/>
        </p:spPr>
        <p:txBody>
          <a:bodyPr wrap="square">
            <a:spAutoFit/>
          </a:bodyPr>
          <a:lstStyle/>
          <a:p>
            <a:pPr algn="ctr"/>
            <a:r>
              <a:rPr lang="en-GB" sz="2800" b="1" dirty="0">
                <a:solidFill>
                  <a:srgbClr val="3C3C3B"/>
                </a:solidFill>
                <a:latin typeface="Trebuchet MS" panose="020B0603020202020204" pitchFamily="34" charset="0"/>
              </a:rPr>
              <a:t>Discussion</a:t>
            </a:r>
          </a:p>
          <a:p>
            <a:pPr algn="ctr"/>
            <a:endParaRPr lang="en-GB" sz="2800" b="1" dirty="0">
              <a:solidFill>
                <a:srgbClr val="3C3C3B"/>
              </a:solidFill>
              <a:latin typeface="Trebuchet MS" panose="020B0603020202020204" pitchFamily="34" charset="0"/>
            </a:endParaRPr>
          </a:p>
          <a:p>
            <a:pPr algn="ctr"/>
            <a:endParaRPr lang="en-GB" sz="2800" b="1" dirty="0">
              <a:solidFill>
                <a:srgbClr val="3C3C3B"/>
              </a:solidFill>
              <a:latin typeface="Trebuchet MS" panose="020B0603020202020204" pitchFamily="34" charset="0"/>
            </a:endParaRPr>
          </a:p>
          <a:p>
            <a:pPr algn="ctr"/>
            <a:endParaRPr lang="en-GB" sz="2800" b="1" dirty="0">
              <a:solidFill>
                <a:srgbClr val="3C3C3B"/>
              </a:solidFill>
              <a:latin typeface="Trebuchet MS" panose="020B0603020202020204" pitchFamily="34" charset="0"/>
            </a:endParaRPr>
          </a:p>
          <a:p>
            <a:pPr algn="ctr"/>
            <a:r>
              <a:rPr lang="en-GB" sz="2800" dirty="0">
                <a:solidFill>
                  <a:srgbClr val="3C3C3B"/>
                </a:solidFill>
                <a:latin typeface="Trebuchet MS" panose="020B0603020202020204" pitchFamily="34" charset="0"/>
              </a:rPr>
              <a:t>What are the big decisions that you have to make between right and wrong at the moment and how do you make them?</a:t>
            </a:r>
            <a:endParaRPr lang="en-GB" sz="2800" b="1" dirty="0">
              <a:solidFill>
                <a:srgbClr val="3C3C3B"/>
              </a:solidFill>
              <a:latin typeface="Trebuchet MS" panose="020B0603020202020204" pitchFamily="34" charset="0"/>
            </a:endParaRPr>
          </a:p>
        </p:txBody>
      </p:sp>
      <p:pic>
        <p:nvPicPr>
          <p:cNvPr id="12" name="Picture 11">
            <a:extLst>
              <a:ext uri="{FF2B5EF4-FFF2-40B4-BE49-F238E27FC236}">
                <a16:creationId xmlns:a16="http://schemas.microsoft.com/office/drawing/2014/main" id="{916FEB34-DDC4-4A3C-83ED-009214DB8B73}"/>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Tree>
    <p:extLst>
      <p:ext uri="{BB962C8B-B14F-4D97-AF65-F5344CB8AC3E}">
        <p14:creationId xmlns:p14="http://schemas.microsoft.com/office/powerpoint/2010/main" val="1859050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EA8DEED-50D6-41A5-8D12-5F63D0291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273890"/>
            <a:ext cx="10534650" cy="6870424"/>
          </a:xfrm>
          <a:prstGeom prst="rect">
            <a:avLst/>
          </a:prstGeom>
        </p:spPr>
      </p:pic>
      <p:pic>
        <p:nvPicPr>
          <p:cNvPr id="7" name="Picture 6" descr="Logo&#10;&#10;Description automatically generated">
            <a:extLst>
              <a:ext uri="{FF2B5EF4-FFF2-40B4-BE49-F238E27FC236}">
                <a16:creationId xmlns:a16="http://schemas.microsoft.com/office/drawing/2014/main" id="{273F8E1C-2961-4EF9-8B44-18679E766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6025" y="637806"/>
            <a:ext cx="2724150" cy="614789"/>
          </a:xfrm>
          <a:prstGeom prst="rect">
            <a:avLst/>
          </a:prstGeom>
        </p:spPr>
      </p:pic>
      <p:sp>
        <p:nvSpPr>
          <p:cNvPr id="8" name="TextBox 7">
            <a:extLst>
              <a:ext uri="{FF2B5EF4-FFF2-40B4-BE49-F238E27FC236}">
                <a16:creationId xmlns:a16="http://schemas.microsoft.com/office/drawing/2014/main" id="{08D062A9-C0D4-4EA1-84F6-D01F606BDE21}"/>
              </a:ext>
            </a:extLst>
          </p:cNvPr>
          <p:cNvSpPr txBox="1"/>
          <p:nvPr/>
        </p:nvSpPr>
        <p:spPr>
          <a:xfrm>
            <a:off x="8135831" y="1856975"/>
            <a:ext cx="2879394" cy="3144050"/>
          </a:xfrm>
          <a:prstGeom prst="rect">
            <a:avLst/>
          </a:prstGeom>
        </p:spPr>
        <p:txBody>
          <a:bodyPr vert="horz" lIns="91440" tIns="45720" rIns="91440" bIns="45720" rtlCol="0">
            <a:normAutofit/>
          </a:bodyPr>
          <a:lstStyle/>
          <a:p>
            <a:pPr algn="ctr">
              <a:lnSpc>
                <a:spcPct val="90000"/>
              </a:lnSpc>
              <a:spcAft>
                <a:spcPts val="600"/>
              </a:spcAft>
            </a:pPr>
            <a:endParaRPr lang="en-US" sz="1400" b="1" dirty="0">
              <a:solidFill>
                <a:srgbClr val="333739"/>
              </a:solidFill>
              <a:latin typeface="Trebuchet MS" panose="020B0603020202020204" pitchFamily="34" charset="0"/>
            </a:endParaRPr>
          </a:p>
          <a:p>
            <a:pPr algn="ctr">
              <a:lnSpc>
                <a:spcPct val="90000"/>
              </a:lnSpc>
              <a:spcAft>
                <a:spcPts val="600"/>
              </a:spcAft>
            </a:pPr>
            <a:endParaRPr lang="en-US" sz="2000" dirty="0">
              <a:solidFill>
                <a:srgbClr val="333739"/>
              </a:solidFill>
              <a:latin typeface="Trebuchet MS" panose="020B0603020202020204" pitchFamily="34" charset="0"/>
            </a:endParaRPr>
          </a:p>
          <a:p>
            <a:pPr algn="ctr">
              <a:lnSpc>
                <a:spcPct val="90000"/>
              </a:lnSpc>
              <a:spcAft>
                <a:spcPts val="600"/>
              </a:spcAft>
            </a:pPr>
            <a:r>
              <a:rPr lang="en-US" sz="2000" dirty="0">
                <a:solidFill>
                  <a:srgbClr val="333739"/>
                </a:solidFill>
                <a:latin typeface="Trebuchet MS" panose="020B0603020202020204" pitchFamily="34" charset="0"/>
              </a:rPr>
              <a:t>“Fortitude is the capacity to say no when the world wants to hear ‘yes’”</a:t>
            </a:r>
          </a:p>
          <a:p>
            <a:pPr algn="ctr">
              <a:lnSpc>
                <a:spcPct val="90000"/>
              </a:lnSpc>
              <a:spcAft>
                <a:spcPts val="600"/>
              </a:spcAft>
            </a:pPr>
            <a:endParaRPr lang="en-US" sz="2000" b="1" dirty="0">
              <a:solidFill>
                <a:srgbClr val="333739"/>
              </a:solidFill>
              <a:latin typeface="Trebuchet MS" panose="020B0603020202020204" pitchFamily="34" charset="0"/>
            </a:endParaRPr>
          </a:p>
          <a:p>
            <a:pPr algn="ctr">
              <a:lnSpc>
                <a:spcPct val="90000"/>
              </a:lnSpc>
              <a:spcAft>
                <a:spcPts val="600"/>
              </a:spcAft>
            </a:pPr>
            <a:r>
              <a:rPr lang="en-US" sz="2000" b="1" dirty="0">
                <a:solidFill>
                  <a:srgbClr val="333739"/>
                </a:solidFill>
                <a:latin typeface="Trebuchet MS" panose="020B0603020202020204" pitchFamily="34" charset="0"/>
              </a:rPr>
              <a:t>Erich Fromm</a:t>
            </a:r>
          </a:p>
        </p:txBody>
      </p:sp>
      <p:sp>
        <p:nvSpPr>
          <p:cNvPr id="6" name="TextBox 5">
            <a:extLst>
              <a:ext uri="{FF2B5EF4-FFF2-40B4-BE49-F238E27FC236}">
                <a16:creationId xmlns:a16="http://schemas.microsoft.com/office/drawing/2014/main" id="{4E0C8625-7AB5-4AFA-A674-00BB0B9B2797}"/>
              </a:ext>
            </a:extLst>
          </p:cNvPr>
          <p:cNvSpPr txBox="1"/>
          <p:nvPr/>
        </p:nvSpPr>
        <p:spPr>
          <a:xfrm>
            <a:off x="1346579" y="1616511"/>
            <a:ext cx="4749421" cy="4603684"/>
          </a:xfrm>
          <a:prstGeom prst="rect">
            <a:avLst/>
          </a:prstGeom>
        </p:spPr>
        <p:txBody>
          <a:bodyPr vert="horz" lIns="91440" tIns="45720" rIns="91440" bIns="45720" rtlCol="0">
            <a:normAutofit/>
          </a:bodyPr>
          <a:lstStyle/>
          <a:p>
            <a:pPr algn="ctr">
              <a:spcAft>
                <a:spcPts val="600"/>
              </a:spcAft>
            </a:pPr>
            <a:r>
              <a:rPr lang="en-GB" sz="1600" dirty="0">
                <a:solidFill>
                  <a:srgbClr val="333739"/>
                </a:solidFill>
                <a:latin typeface="Trebuchet MS" panose="020B0603020202020204" pitchFamily="34" charset="0"/>
              </a:rPr>
              <a:t>“We must work at forming our character so that we can freely, joyfully, and easily accomplish what is good. A firm faith in God, in the first place, helps us to do this, but also the practice of the virtues, which means developing within ourselves, with God’s help, firm dispositions, not giving ourselves over to disorderly passions, and directing our faculties of intellect and will more and more consistently toward the good. The most important virtues are: prudence, justice, </a:t>
            </a:r>
            <a:r>
              <a:rPr lang="en-GB" sz="1600" b="1" dirty="0">
                <a:solidFill>
                  <a:srgbClr val="333739"/>
                </a:solidFill>
                <a:latin typeface="Trebuchet MS" panose="020B0603020202020204" pitchFamily="34" charset="0"/>
              </a:rPr>
              <a:t>fortitude</a:t>
            </a:r>
            <a:r>
              <a:rPr lang="en-GB" sz="1600" dirty="0">
                <a:solidFill>
                  <a:srgbClr val="333739"/>
                </a:solidFill>
                <a:latin typeface="Trebuchet MS" panose="020B0603020202020204" pitchFamily="34" charset="0"/>
              </a:rPr>
              <a:t>, temperance. These are also called the</a:t>
            </a:r>
          </a:p>
          <a:p>
            <a:pPr algn="ctr">
              <a:spcAft>
                <a:spcPts val="600"/>
              </a:spcAft>
            </a:pPr>
            <a:r>
              <a:rPr lang="en-GB" sz="1600" dirty="0">
                <a:solidFill>
                  <a:srgbClr val="333739"/>
                </a:solidFill>
                <a:latin typeface="Trebuchet MS" panose="020B0603020202020204" pitchFamily="34" charset="0"/>
              </a:rPr>
              <a:t>cardinal virtues”</a:t>
            </a:r>
          </a:p>
          <a:p>
            <a:pPr algn="ctr">
              <a:spcAft>
                <a:spcPts val="600"/>
              </a:spcAft>
            </a:pPr>
            <a:endParaRPr lang="en-GB" sz="1600" dirty="0">
              <a:solidFill>
                <a:srgbClr val="333739"/>
              </a:solidFill>
              <a:latin typeface="Trebuchet MS" panose="020B0603020202020204" pitchFamily="34" charset="0"/>
            </a:endParaRPr>
          </a:p>
          <a:p>
            <a:pPr algn="ctr">
              <a:spcAft>
                <a:spcPts val="600"/>
              </a:spcAft>
            </a:pPr>
            <a:r>
              <a:rPr lang="en-GB" sz="1600" b="1" dirty="0">
                <a:solidFill>
                  <a:srgbClr val="333739"/>
                </a:solidFill>
                <a:latin typeface="Trebuchet MS" panose="020B0603020202020204" pitchFamily="34" charset="0"/>
              </a:rPr>
              <a:t>YOUCAT 300</a:t>
            </a:r>
            <a:endParaRPr lang="en-US" sz="1600" b="1" dirty="0">
              <a:solidFill>
                <a:srgbClr val="333739"/>
              </a:solidFill>
              <a:latin typeface="Trebuchet MS" panose="020B0603020202020204" pitchFamily="34" charset="0"/>
            </a:endParaRPr>
          </a:p>
        </p:txBody>
      </p:sp>
    </p:spTree>
    <p:extLst>
      <p:ext uri="{BB962C8B-B14F-4D97-AF65-F5344CB8AC3E}">
        <p14:creationId xmlns:p14="http://schemas.microsoft.com/office/powerpoint/2010/main" val="3840878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029C8-7B99-420C-A8EA-62505DE03A92}"/>
              </a:ext>
            </a:extLst>
          </p:cNvPr>
          <p:cNvPicPr>
            <a:picLocks noChangeAspect="1"/>
          </p:cNvPicPr>
          <p:nvPr/>
        </p:nvPicPr>
        <p:blipFill rotWithShape="1">
          <a:blip r:embed="rId3">
            <a:clrChange>
              <a:clrFrom>
                <a:srgbClr val="FFFFFF"/>
              </a:clrFrom>
              <a:clrTo>
                <a:srgbClr val="FFFFFF">
                  <a:alpha val="0"/>
                </a:srgbClr>
              </a:clrTo>
            </a:clrChange>
          </a:blip>
          <a:srcRect l="42139" t="11035" b="33011"/>
          <a:stretch/>
        </p:blipFill>
        <p:spPr>
          <a:xfrm>
            <a:off x="0" y="0"/>
            <a:ext cx="3929430" cy="6858000"/>
          </a:xfrm>
          <a:prstGeom prst="rect">
            <a:avLst/>
          </a:prstGeom>
        </p:spPr>
      </p:pic>
      <p:sp>
        <p:nvSpPr>
          <p:cNvPr id="5" name="TextBox 4">
            <a:extLst>
              <a:ext uri="{FF2B5EF4-FFF2-40B4-BE49-F238E27FC236}">
                <a16:creationId xmlns:a16="http://schemas.microsoft.com/office/drawing/2014/main" id="{F785451D-A891-4478-B885-0CACF4EEEACB}"/>
              </a:ext>
            </a:extLst>
          </p:cNvPr>
          <p:cNvSpPr txBox="1"/>
          <p:nvPr/>
        </p:nvSpPr>
        <p:spPr>
          <a:xfrm>
            <a:off x="3561353" y="-255896"/>
            <a:ext cx="7302302" cy="11620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333739"/>
                </a:solidFill>
                <a:latin typeface="Trebuchet MS" panose="020B0603020202020204" pitchFamily="34" charset="0"/>
                <a:ea typeface="+mj-ea"/>
                <a:cs typeface="+mj-cs"/>
              </a:rPr>
              <a:t>Where to find out more…</a:t>
            </a:r>
          </a:p>
        </p:txBody>
      </p:sp>
      <p:sp>
        <p:nvSpPr>
          <p:cNvPr id="9" name="TextBox 8">
            <a:extLst>
              <a:ext uri="{FF2B5EF4-FFF2-40B4-BE49-F238E27FC236}">
                <a16:creationId xmlns:a16="http://schemas.microsoft.com/office/drawing/2014/main" id="{FDD6E880-7F01-4E53-9EDB-F5F7DA2ABF68}"/>
              </a:ext>
            </a:extLst>
          </p:cNvPr>
          <p:cNvSpPr txBox="1"/>
          <p:nvPr/>
        </p:nvSpPr>
        <p:spPr>
          <a:xfrm>
            <a:off x="2820552" y="3824886"/>
            <a:ext cx="3050660" cy="1077218"/>
          </a:xfrm>
          <a:prstGeom prst="rect">
            <a:avLst/>
          </a:prstGeom>
          <a:noFill/>
        </p:spPr>
        <p:txBody>
          <a:bodyPr wrap="square">
            <a:spAutoFit/>
          </a:bodyPr>
          <a:lstStyle/>
          <a:p>
            <a:pPr algn="ctr"/>
            <a:r>
              <a:rPr lang="en-GB" sz="1600" dirty="0">
                <a:latin typeface="Trebuchet MS" panose="020B0603020202020204" pitchFamily="34" charset="0"/>
              </a:rPr>
              <a:t>Input on the Moral Life and Decision Making</a:t>
            </a:r>
          </a:p>
          <a:p>
            <a:pPr algn="ctr"/>
            <a:r>
              <a:rPr lang="en-GB" sz="1600" dirty="0">
                <a:latin typeface="Trebuchet MS" panose="020B0603020202020204" pitchFamily="34" charset="0"/>
                <a:hlinkClick r:id="rId4"/>
              </a:rPr>
              <a:t>www.youtube.com/watch?v=cXEqd6iyISY</a:t>
            </a:r>
            <a:r>
              <a:rPr lang="en-GB" sz="1600" dirty="0">
                <a:latin typeface="Trebuchet MS" panose="020B0603020202020204" pitchFamily="34" charset="0"/>
              </a:rPr>
              <a:t> </a:t>
            </a:r>
          </a:p>
        </p:txBody>
      </p:sp>
      <p:sp>
        <p:nvSpPr>
          <p:cNvPr id="12" name="TextBox 11">
            <a:extLst>
              <a:ext uri="{FF2B5EF4-FFF2-40B4-BE49-F238E27FC236}">
                <a16:creationId xmlns:a16="http://schemas.microsoft.com/office/drawing/2014/main" id="{F7681733-5409-485C-BAF5-063A464DE37B}"/>
              </a:ext>
            </a:extLst>
          </p:cNvPr>
          <p:cNvSpPr txBox="1"/>
          <p:nvPr/>
        </p:nvSpPr>
        <p:spPr>
          <a:xfrm>
            <a:off x="6250327" y="3824886"/>
            <a:ext cx="2618249" cy="1323439"/>
          </a:xfrm>
          <a:prstGeom prst="rect">
            <a:avLst/>
          </a:prstGeom>
          <a:noFill/>
        </p:spPr>
        <p:txBody>
          <a:bodyPr wrap="square">
            <a:spAutoFit/>
          </a:bodyPr>
          <a:lstStyle/>
          <a:p>
            <a:pPr algn="ctr"/>
            <a:r>
              <a:rPr lang="en-GB" sz="1600" dirty="0">
                <a:latin typeface="Trebuchet MS" panose="020B0603020202020204" pitchFamily="34" charset="0"/>
              </a:rPr>
              <a:t>Decision Point Videos</a:t>
            </a:r>
          </a:p>
          <a:p>
            <a:pPr algn="ctr"/>
            <a:endParaRPr lang="en-GB" sz="1600" dirty="0">
              <a:latin typeface="Trebuchet MS" panose="020B0603020202020204" pitchFamily="34" charset="0"/>
              <a:hlinkClick r:id="rId5">
                <a:extLst>
                  <a:ext uri="{A12FA001-AC4F-418D-AE19-62706E023703}">
                    <ahyp:hlinkClr xmlns:ahyp="http://schemas.microsoft.com/office/drawing/2018/hyperlinkcolor" val="tx"/>
                  </a:ext>
                </a:extLst>
              </a:hlinkClick>
            </a:endParaRPr>
          </a:p>
          <a:p>
            <a:pPr algn="ctr"/>
            <a:r>
              <a:rPr lang="en-GB" sz="1600" dirty="0">
                <a:solidFill>
                  <a:srgbClr val="0563C1"/>
                </a:solidFill>
                <a:latin typeface="Trebuchet MS" panose="020B0603020202020204" pitchFamily="34" charset="0"/>
                <a:hlinkClick r:id="rId6"/>
              </a:rPr>
              <a:t>www.dynamiccatholic.com/confirmation/decision-point.html</a:t>
            </a:r>
            <a:r>
              <a:rPr lang="en-GB" sz="1600" dirty="0">
                <a:solidFill>
                  <a:srgbClr val="0563C1"/>
                </a:solidFill>
                <a:latin typeface="Trebuchet MS" panose="020B0603020202020204" pitchFamily="34" charset="0"/>
              </a:rPr>
              <a:t> </a:t>
            </a:r>
            <a:endParaRPr lang="en-GB" sz="1600" dirty="0">
              <a:latin typeface="Trebuchet MS" panose="020B0603020202020204" pitchFamily="34" charset="0"/>
            </a:endParaRPr>
          </a:p>
        </p:txBody>
      </p:sp>
      <p:sp>
        <p:nvSpPr>
          <p:cNvPr id="15" name="TextBox 14">
            <a:extLst>
              <a:ext uri="{FF2B5EF4-FFF2-40B4-BE49-F238E27FC236}">
                <a16:creationId xmlns:a16="http://schemas.microsoft.com/office/drawing/2014/main" id="{9CB2ADD7-7FC9-4AD8-82C3-49E8D6446EFE}"/>
              </a:ext>
            </a:extLst>
          </p:cNvPr>
          <p:cNvSpPr txBox="1"/>
          <p:nvPr/>
        </p:nvSpPr>
        <p:spPr>
          <a:xfrm>
            <a:off x="8997392" y="3841386"/>
            <a:ext cx="3194608" cy="1077218"/>
          </a:xfrm>
          <a:prstGeom prst="rect">
            <a:avLst/>
          </a:prstGeom>
          <a:noFill/>
        </p:spPr>
        <p:txBody>
          <a:bodyPr wrap="square">
            <a:spAutoFit/>
          </a:bodyPr>
          <a:lstStyle/>
          <a:p>
            <a:pPr algn="ctr"/>
            <a:r>
              <a:rPr lang="en-GB" sz="1600" dirty="0">
                <a:latin typeface="Trebuchet MS" panose="020B0603020202020204" pitchFamily="34" charset="0"/>
              </a:rPr>
              <a:t>Ascension Presents</a:t>
            </a:r>
          </a:p>
          <a:p>
            <a:pPr algn="ctr"/>
            <a:endParaRPr lang="en-GB" sz="1600" dirty="0">
              <a:latin typeface="Trebuchet MS" panose="020B0603020202020204" pitchFamily="34" charset="0"/>
              <a:hlinkClick r:id="rId7"/>
            </a:endParaRPr>
          </a:p>
          <a:p>
            <a:pPr algn="ctr"/>
            <a:r>
              <a:rPr lang="en-GB" sz="1600" dirty="0">
                <a:latin typeface="Trebuchet MS" panose="020B0603020202020204" pitchFamily="34" charset="0"/>
                <a:hlinkClick r:id="rId8"/>
              </a:rPr>
              <a:t>www.youtube.com/channel/UCVdGX3N-WIJ5nUvklBTNhAw</a:t>
            </a:r>
            <a:r>
              <a:rPr lang="en-GB" sz="1600" dirty="0">
                <a:latin typeface="Trebuchet MS" panose="020B0603020202020204" pitchFamily="34" charset="0"/>
              </a:rPr>
              <a:t> </a:t>
            </a:r>
          </a:p>
        </p:txBody>
      </p:sp>
      <p:pic>
        <p:nvPicPr>
          <p:cNvPr id="24" name="Online Media 1" title="The Way of Christ: the Christian Moral Life">
            <a:hlinkClick r:id="" action="ppaction://media"/>
            <a:extLst>
              <a:ext uri="{FF2B5EF4-FFF2-40B4-BE49-F238E27FC236}">
                <a16:creationId xmlns:a16="http://schemas.microsoft.com/office/drawing/2014/main" id="{17726AC4-9181-4E46-A9F3-79FB167DD5FD}"/>
              </a:ext>
            </a:extLst>
          </p:cNvPr>
          <p:cNvPicPr>
            <a:picLocks noRot="1" noChangeAspect="1"/>
          </p:cNvPicPr>
          <p:nvPr>
            <a:videoFile r:link="rId1"/>
          </p:nvPr>
        </p:nvPicPr>
        <p:blipFill>
          <a:blip r:embed="rId9"/>
          <a:stretch>
            <a:fillRect/>
          </a:stretch>
        </p:blipFill>
        <p:spPr>
          <a:xfrm>
            <a:off x="3148023" y="2289545"/>
            <a:ext cx="2632102" cy="1487138"/>
          </a:xfrm>
          <a:prstGeom prst="rect">
            <a:avLst/>
          </a:prstGeom>
        </p:spPr>
      </p:pic>
      <p:pic>
        <p:nvPicPr>
          <p:cNvPr id="26" name="Graphic 25">
            <a:extLst>
              <a:ext uri="{FF2B5EF4-FFF2-40B4-BE49-F238E27FC236}">
                <a16:creationId xmlns:a16="http://schemas.microsoft.com/office/drawing/2014/main" id="{6A8BE07E-36B1-4A27-84B2-DB3F70E619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50328" y="2644524"/>
            <a:ext cx="2618249" cy="826816"/>
          </a:xfrm>
          <a:prstGeom prst="rect">
            <a:avLst/>
          </a:prstGeom>
        </p:spPr>
      </p:pic>
      <p:pic>
        <p:nvPicPr>
          <p:cNvPr id="31" name="Picture 30" descr="Logo, company name&#10;&#10;Description automatically generated">
            <a:extLst>
              <a:ext uri="{FF2B5EF4-FFF2-40B4-BE49-F238E27FC236}">
                <a16:creationId xmlns:a16="http://schemas.microsoft.com/office/drawing/2014/main" id="{E5533D65-D8AC-4B34-9ED0-B8224211B8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45170" y="1827291"/>
            <a:ext cx="2076627" cy="2076627"/>
          </a:xfrm>
          <a:prstGeom prst="rect">
            <a:avLst/>
          </a:prstGeom>
        </p:spPr>
      </p:pic>
      <p:sp>
        <p:nvSpPr>
          <p:cNvPr id="33" name="TextBox 32">
            <a:extLst>
              <a:ext uri="{FF2B5EF4-FFF2-40B4-BE49-F238E27FC236}">
                <a16:creationId xmlns:a16="http://schemas.microsoft.com/office/drawing/2014/main" id="{CCF423EE-C5CE-42F0-BDEB-8D3F36CF34E4}"/>
              </a:ext>
            </a:extLst>
          </p:cNvPr>
          <p:cNvSpPr txBox="1"/>
          <p:nvPr/>
        </p:nvSpPr>
        <p:spPr>
          <a:xfrm>
            <a:off x="5498542" y="5814478"/>
            <a:ext cx="6108700" cy="584775"/>
          </a:xfrm>
          <a:prstGeom prst="rect">
            <a:avLst/>
          </a:prstGeom>
          <a:noFill/>
        </p:spPr>
        <p:txBody>
          <a:bodyPr wrap="square">
            <a:spAutoFit/>
          </a:bodyPr>
          <a:lstStyle/>
          <a:p>
            <a:pPr algn="ctr"/>
            <a:r>
              <a:rPr lang="en-GB" sz="1600" dirty="0">
                <a:latin typeface="Trebuchet MS" panose="020B0603020202020204" pitchFamily="34" charset="0"/>
              </a:rPr>
              <a:t>Life Teen</a:t>
            </a:r>
          </a:p>
          <a:p>
            <a:pPr algn="ctr"/>
            <a:r>
              <a:rPr lang="en-GB" sz="1600" dirty="0">
                <a:latin typeface="Trebuchet MS" panose="020B0603020202020204" pitchFamily="34" charset="0"/>
                <a:hlinkClick r:id="rId13"/>
              </a:rPr>
              <a:t>www.youtube.com/user/LifeTeenInc/featured</a:t>
            </a:r>
            <a:r>
              <a:rPr lang="en-GB" sz="1600" dirty="0">
                <a:latin typeface="Trebuchet MS" panose="020B0603020202020204" pitchFamily="34" charset="0"/>
              </a:rPr>
              <a:t> </a:t>
            </a:r>
          </a:p>
        </p:txBody>
      </p:sp>
      <p:pic>
        <p:nvPicPr>
          <p:cNvPr id="34" name="Picture 33">
            <a:extLst>
              <a:ext uri="{FF2B5EF4-FFF2-40B4-BE49-F238E27FC236}">
                <a16:creationId xmlns:a16="http://schemas.microsoft.com/office/drawing/2014/main" id="{D1726109-3FD1-4804-8DBB-38E610C7ACFC}"/>
              </a:ext>
            </a:extLst>
          </p:cNvPr>
          <p:cNvPicPr>
            <a:picLocks noChangeAspect="1"/>
          </p:cNvPicPr>
          <p:nvPr/>
        </p:nvPicPr>
        <p:blipFill>
          <a:blip r:embed="rId14"/>
          <a:stretch>
            <a:fillRect/>
          </a:stretch>
        </p:blipFill>
        <p:spPr>
          <a:xfrm>
            <a:off x="4674157" y="5181094"/>
            <a:ext cx="1434576" cy="1434576"/>
          </a:xfrm>
          <a:prstGeom prst="rect">
            <a:avLst/>
          </a:prstGeom>
        </p:spPr>
      </p:pic>
    </p:spTree>
    <p:extLst>
      <p:ext uri="{BB962C8B-B14F-4D97-AF65-F5344CB8AC3E}">
        <p14:creationId xmlns:p14="http://schemas.microsoft.com/office/powerpoint/2010/main" val="4223462368"/>
      </p:ext>
    </p:extLst>
  </p:cSld>
  <p:clrMapOvr>
    <a:masterClrMapping/>
  </p:clrMapOvr>
  <p:timing>
    <p:tnLst>
      <p:par>
        <p:cTn id="1" dur="indefinite" restart="never" nodeType="tmRoot">
          <p:childTnLst>
            <p:video>
              <p:cMediaNode vol="80000">
                <p:cTn id="2" fill="hold" display="0">
                  <p:stCondLst>
                    <p:cond delay="indefinite"/>
                  </p:stCondLst>
                </p:cTn>
                <p:tgtEl>
                  <p:spTgt spid="2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4345731" y="1329820"/>
            <a:ext cx="3386237" cy="4731760"/>
          </a:xfrm>
          <a:prstGeom prst="ellipse">
            <a:avLst/>
          </a:prstGeom>
        </p:spPr>
      </p:pic>
      <p:sp>
        <p:nvSpPr>
          <p:cNvPr id="4" name="TextBox 3">
            <a:extLst>
              <a:ext uri="{FF2B5EF4-FFF2-40B4-BE49-F238E27FC236}">
                <a16:creationId xmlns:a16="http://schemas.microsoft.com/office/drawing/2014/main" id="{E8AA5294-D149-4D61-BB84-3F9EBDB4819D}"/>
              </a:ext>
            </a:extLst>
          </p:cNvPr>
          <p:cNvSpPr txBox="1"/>
          <p:nvPr/>
        </p:nvSpPr>
        <p:spPr>
          <a:xfrm>
            <a:off x="2542442" y="1836601"/>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Wisdom</a:t>
            </a:r>
          </a:p>
        </p:txBody>
      </p:sp>
      <p:sp>
        <p:nvSpPr>
          <p:cNvPr id="10" name="TextBox 9">
            <a:extLst>
              <a:ext uri="{FF2B5EF4-FFF2-40B4-BE49-F238E27FC236}">
                <a16:creationId xmlns:a16="http://schemas.microsoft.com/office/drawing/2014/main" id="{15108DDA-13EC-4A17-B172-2F041320FA5E}"/>
              </a:ext>
            </a:extLst>
          </p:cNvPr>
          <p:cNvSpPr txBox="1"/>
          <p:nvPr/>
        </p:nvSpPr>
        <p:spPr>
          <a:xfrm>
            <a:off x="2599592" y="24405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The 7 Gifts of the Holy Spirit</a:t>
            </a:r>
          </a:p>
        </p:txBody>
      </p:sp>
      <p:sp>
        <p:nvSpPr>
          <p:cNvPr id="11" name="TextBox 10">
            <a:extLst>
              <a:ext uri="{FF2B5EF4-FFF2-40B4-BE49-F238E27FC236}">
                <a16:creationId xmlns:a16="http://schemas.microsoft.com/office/drawing/2014/main" id="{15A9E5C6-9403-4A10-99CF-A74DE3EA89DF}"/>
              </a:ext>
            </a:extLst>
          </p:cNvPr>
          <p:cNvSpPr txBox="1"/>
          <p:nvPr/>
        </p:nvSpPr>
        <p:spPr>
          <a:xfrm>
            <a:off x="1574637" y="2670343"/>
            <a:ext cx="4684404" cy="461665"/>
          </a:xfrm>
          <a:prstGeom prst="rect">
            <a:avLst/>
          </a:prstGeom>
          <a:noFill/>
        </p:spPr>
        <p:txBody>
          <a:bodyPr wrap="square" rtlCol="0">
            <a:spAutoFit/>
          </a:bodyPr>
          <a:lstStyle/>
          <a:p>
            <a:pPr algn="ctr"/>
            <a:r>
              <a:rPr lang="en-GB" sz="2400" dirty="0">
                <a:solidFill>
                  <a:srgbClr val="333739"/>
                </a:solidFill>
                <a:latin typeface="Trebuchet MS" panose="020B0603020202020204" pitchFamily="34" charset="0"/>
              </a:rPr>
              <a:t>Understanding</a:t>
            </a:r>
          </a:p>
        </p:txBody>
      </p:sp>
      <p:sp>
        <p:nvSpPr>
          <p:cNvPr id="12" name="TextBox 11">
            <a:extLst>
              <a:ext uri="{FF2B5EF4-FFF2-40B4-BE49-F238E27FC236}">
                <a16:creationId xmlns:a16="http://schemas.microsoft.com/office/drawing/2014/main" id="{EF291E1C-A715-4AA0-B361-4C6AB3EAB7B8}"/>
              </a:ext>
            </a:extLst>
          </p:cNvPr>
          <p:cNvSpPr txBox="1"/>
          <p:nvPr/>
        </p:nvSpPr>
        <p:spPr>
          <a:xfrm>
            <a:off x="1354446" y="3642942"/>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Knowledge</a:t>
            </a:r>
          </a:p>
        </p:txBody>
      </p:sp>
      <p:sp>
        <p:nvSpPr>
          <p:cNvPr id="13" name="TextBox 12">
            <a:extLst>
              <a:ext uri="{FF2B5EF4-FFF2-40B4-BE49-F238E27FC236}">
                <a16:creationId xmlns:a16="http://schemas.microsoft.com/office/drawing/2014/main" id="{227F3721-8840-4D1A-A9C7-B992ABEBE51B}"/>
              </a:ext>
            </a:extLst>
          </p:cNvPr>
          <p:cNvSpPr txBox="1"/>
          <p:nvPr/>
        </p:nvSpPr>
        <p:spPr>
          <a:xfrm>
            <a:off x="1673167" y="4615542"/>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Counsel</a:t>
            </a:r>
          </a:p>
        </p:txBody>
      </p:sp>
      <p:sp>
        <p:nvSpPr>
          <p:cNvPr id="14" name="TextBox 13">
            <a:extLst>
              <a:ext uri="{FF2B5EF4-FFF2-40B4-BE49-F238E27FC236}">
                <a16:creationId xmlns:a16="http://schemas.microsoft.com/office/drawing/2014/main" id="{F4DF0C44-A7B4-4DE5-9716-02967E81D064}"/>
              </a:ext>
            </a:extLst>
          </p:cNvPr>
          <p:cNvSpPr txBox="1"/>
          <p:nvPr/>
        </p:nvSpPr>
        <p:spPr>
          <a:xfrm>
            <a:off x="6038849" y="2861250"/>
            <a:ext cx="4684404"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Fortitude</a:t>
            </a:r>
          </a:p>
        </p:txBody>
      </p:sp>
      <p:sp>
        <p:nvSpPr>
          <p:cNvPr id="15" name="TextBox 14">
            <a:extLst>
              <a:ext uri="{FF2B5EF4-FFF2-40B4-BE49-F238E27FC236}">
                <a16:creationId xmlns:a16="http://schemas.microsoft.com/office/drawing/2014/main" id="{17EAB0C4-732E-4166-9496-C1147C9EB1F5}"/>
              </a:ext>
            </a:extLst>
          </p:cNvPr>
          <p:cNvSpPr txBox="1"/>
          <p:nvPr/>
        </p:nvSpPr>
        <p:spPr>
          <a:xfrm>
            <a:off x="5918088" y="3892524"/>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Piety</a:t>
            </a:r>
          </a:p>
        </p:txBody>
      </p:sp>
      <p:sp>
        <p:nvSpPr>
          <p:cNvPr id="16" name="TextBox 15">
            <a:extLst>
              <a:ext uri="{FF2B5EF4-FFF2-40B4-BE49-F238E27FC236}">
                <a16:creationId xmlns:a16="http://schemas.microsoft.com/office/drawing/2014/main" id="{1EAEE0D2-7115-4644-8A19-A7AE2BF03AE1}"/>
              </a:ext>
            </a:extLst>
          </p:cNvPr>
          <p:cNvSpPr txBox="1"/>
          <p:nvPr/>
        </p:nvSpPr>
        <p:spPr>
          <a:xfrm>
            <a:off x="6471871" y="4912781"/>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Fear of the Lord</a:t>
            </a:r>
          </a:p>
        </p:txBody>
      </p:sp>
      <p:sp>
        <p:nvSpPr>
          <p:cNvPr id="17" name="TextBox 16">
            <a:extLst>
              <a:ext uri="{FF2B5EF4-FFF2-40B4-BE49-F238E27FC236}">
                <a16:creationId xmlns:a16="http://schemas.microsoft.com/office/drawing/2014/main" id="{10BB396B-8A72-4496-B373-2D7817871C21}"/>
              </a:ext>
            </a:extLst>
          </p:cNvPr>
          <p:cNvSpPr txBox="1"/>
          <p:nvPr/>
        </p:nvSpPr>
        <p:spPr>
          <a:xfrm>
            <a:off x="1240531" y="6169524"/>
            <a:ext cx="10037019" cy="461665"/>
          </a:xfrm>
          <a:prstGeom prst="rect">
            <a:avLst/>
          </a:prstGeom>
          <a:noFill/>
        </p:spPr>
        <p:txBody>
          <a:bodyPr wrap="square" rtlCol="0">
            <a:spAutoFit/>
          </a:bodyPr>
          <a:lstStyle/>
          <a:p>
            <a:pPr algn="ctr"/>
            <a:r>
              <a:rPr lang="en-GB" sz="2400" b="1" dirty="0">
                <a:solidFill>
                  <a:srgbClr val="3C3C3B"/>
                </a:solidFill>
                <a:latin typeface="Trebuchet MS" panose="020B0603020202020204" pitchFamily="34" charset="0"/>
              </a:rPr>
              <a:t>Through Jesus, these are the Gifts we will receive at Confirmation!</a:t>
            </a:r>
          </a:p>
        </p:txBody>
      </p:sp>
    </p:spTree>
    <p:extLst>
      <p:ext uri="{BB962C8B-B14F-4D97-AF65-F5344CB8AC3E}">
        <p14:creationId xmlns:p14="http://schemas.microsoft.com/office/powerpoint/2010/main" val="2977168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4D3841-D39E-45F2-B36A-12D21D93E560}"/>
              </a:ext>
            </a:extLst>
          </p:cNvPr>
          <p:cNvSpPr txBox="1"/>
          <p:nvPr/>
        </p:nvSpPr>
        <p:spPr>
          <a:xfrm>
            <a:off x="980164" y="684450"/>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333739"/>
                </a:solidFill>
                <a:latin typeface="Trebuchet MS" panose="020B0603020202020204" pitchFamily="34" charset="0"/>
                <a:ea typeface="+mj-ea"/>
                <a:cs typeface="+mj-cs"/>
              </a:rPr>
              <a:t>Time of Prayer</a:t>
            </a:r>
          </a:p>
        </p:txBody>
      </p:sp>
      <p:sp>
        <p:nvSpPr>
          <p:cNvPr id="6" name="TextBox 5">
            <a:extLst>
              <a:ext uri="{FF2B5EF4-FFF2-40B4-BE49-F238E27FC236}">
                <a16:creationId xmlns:a16="http://schemas.microsoft.com/office/drawing/2014/main" id="{009BDBB5-B9CB-44B3-8B7E-1F532133BBA9}"/>
              </a:ext>
            </a:extLst>
          </p:cNvPr>
          <p:cNvSpPr txBox="1"/>
          <p:nvPr/>
        </p:nvSpPr>
        <p:spPr>
          <a:xfrm>
            <a:off x="8052406" y="923733"/>
            <a:ext cx="3651436" cy="4630593"/>
          </a:xfrm>
          <a:prstGeom prst="rect">
            <a:avLst/>
          </a:prstGeom>
        </p:spPr>
        <p:txBody>
          <a:bodyPr vert="horz" lIns="91440" tIns="45720" rIns="91440" bIns="45720" rtlCol="0">
            <a:normAutofit fontScale="85000" lnSpcReduction="20000"/>
          </a:bodyPr>
          <a:lstStyle/>
          <a:p>
            <a:pPr algn="ctr">
              <a:lnSpc>
                <a:spcPct val="90000"/>
              </a:lnSpc>
              <a:spcAft>
                <a:spcPts val="600"/>
              </a:spcAft>
            </a:pPr>
            <a:r>
              <a:rPr lang="en-GB" sz="2400" dirty="0">
                <a:solidFill>
                  <a:srgbClr val="3C3C3B"/>
                </a:solidFill>
                <a:latin typeface="Trebuchet MS" panose="020B0603020202020204" pitchFamily="34" charset="0"/>
              </a:rPr>
              <a:t>As your prayer for this week watch this video of Matt Maher singing Lord I need you on his knees before Jesus present in the Blessed Sacrament. Over 3 million young people joined Pope Francis on Copacabana Beach in Brazil for World Youth Day in 2013 singing this same prayer.</a:t>
            </a:r>
          </a:p>
          <a:p>
            <a:pPr algn="ctr">
              <a:lnSpc>
                <a:spcPct val="90000"/>
              </a:lnSpc>
              <a:spcAft>
                <a:spcPts val="600"/>
              </a:spcAft>
            </a:pPr>
            <a:endParaRPr lang="en-GB" sz="2400" dirty="0">
              <a:solidFill>
                <a:srgbClr val="3C3C3B"/>
              </a:solidFill>
              <a:latin typeface="Trebuchet MS" panose="020B0603020202020204" pitchFamily="34" charset="0"/>
            </a:endParaRPr>
          </a:p>
          <a:p>
            <a:pPr algn="ctr">
              <a:lnSpc>
                <a:spcPct val="90000"/>
              </a:lnSpc>
              <a:spcAft>
                <a:spcPts val="600"/>
              </a:spcAft>
            </a:pPr>
            <a:r>
              <a:rPr lang="en-GB" sz="2400" b="1" dirty="0">
                <a:solidFill>
                  <a:srgbClr val="3C3C3B"/>
                </a:solidFill>
                <a:latin typeface="Trebuchet MS" panose="020B0603020202020204" pitchFamily="34" charset="0"/>
              </a:rPr>
              <a:t>Prayer</a:t>
            </a:r>
          </a:p>
          <a:p>
            <a:pPr algn="ctr">
              <a:lnSpc>
                <a:spcPct val="90000"/>
              </a:lnSpc>
              <a:spcAft>
                <a:spcPts val="600"/>
              </a:spcAft>
            </a:pPr>
            <a:endParaRPr lang="en-GB" sz="1300" b="1" dirty="0">
              <a:solidFill>
                <a:srgbClr val="3C3C3B"/>
              </a:solidFill>
              <a:latin typeface="Trebuchet MS" panose="020B0603020202020204" pitchFamily="34" charset="0"/>
            </a:endParaRPr>
          </a:p>
          <a:p>
            <a:pPr algn="ctr">
              <a:lnSpc>
                <a:spcPct val="90000"/>
              </a:lnSpc>
              <a:spcAft>
                <a:spcPts val="600"/>
              </a:spcAft>
            </a:pPr>
            <a:r>
              <a:rPr lang="en-GB" sz="2400" b="1" dirty="0">
                <a:solidFill>
                  <a:srgbClr val="3C3C3B"/>
                </a:solidFill>
                <a:latin typeface="Trebuchet MS" panose="020B0603020202020204" pitchFamily="34" charset="0"/>
              </a:rPr>
              <a:t>Lord I need you, every hour I need you. You’re my one defence, my righteousness, O God how I need you.</a:t>
            </a:r>
          </a:p>
          <a:p>
            <a:pPr algn="ctr">
              <a:lnSpc>
                <a:spcPct val="90000"/>
              </a:lnSpc>
              <a:spcAft>
                <a:spcPts val="600"/>
              </a:spcAft>
            </a:pPr>
            <a:r>
              <a:rPr lang="en-GB" sz="2400" b="1" dirty="0">
                <a:solidFill>
                  <a:srgbClr val="3C3C3B"/>
                </a:solidFill>
                <a:latin typeface="Trebuchet MS" panose="020B0603020202020204" pitchFamily="34" charset="0"/>
              </a:rPr>
              <a:t>Amen</a:t>
            </a:r>
          </a:p>
        </p:txBody>
      </p:sp>
      <p:pic>
        <p:nvPicPr>
          <p:cNvPr id="7" name="Picture 6">
            <a:extLst>
              <a:ext uri="{FF2B5EF4-FFF2-40B4-BE49-F238E27FC236}">
                <a16:creationId xmlns:a16="http://schemas.microsoft.com/office/drawing/2014/main" id="{55FE6826-5A85-43C4-A8FC-BA635A22782A}"/>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pic>
        <p:nvPicPr>
          <p:cNvPr id="5" name="Online Media 4" title="MATT MAHER   LORD I NEED YOU, WYD-RIO">
            <a:hlinkClick r:id="" action="ppaction://media"/>
            <a:extLst>
              <a:ext uri="{FF2B5EF4-FFF2-40B4-BE49-F238E27FC236}">
                <a16:creationId xmlns:a16="http://schemas.microsoft.com/office/drawing/2014/main" id="{6C5E27A3-9FD9-48EA-8F0D-66BF2E86A8E3}"/>
              </a:ext>
            </a:extLst>
          </p:cNvPr>
          <p:cNvPicPr>
            <a:picLocks noRot="1" noChangeAspect="1"/>
          </p:cNvPicPr>
          <p:nvPr>
            <a:videoFile r:link="rId1"/>
          </p:nvPr>
        </p:nvPicPr>
        <p:blipFill>
          <a:blip r:embed="rId4"/>
          <a:stretch>
            <a:fillRect/>
          </a:stretch>
        </p:blipFill>
        <p:spPr>
          <a:xfrm>
            <a:off x="488158" y="1682025"/>
            <a:ext cx="7264400" cy="4104386"/>
          </a:xfrm>
          <a:prstGeom prst="rect">
            <a:avLst/>
          </a:prstGeom>
        </p:spPr>
      </p:pic>
    </p:spTree>
    <p:extLst>
      <p:ext uri="{BB962C8B-B14F-4D97-AF65-F5344CB8AC3E}">
        <p14:creationId xmlns:p14="http://schemas.microsoft.com/office/powerpoint/2010/main" val="314551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90063" y="0"/>
            <a:ext cx="6791193" cy="6858000"/>
          </a:xfrm>
          <a:prstGeom prst="rect">
            <a:avLst/>
          </a:prstGeom>
        </p:spPr>
      </p:pic>
      <p:sp>
        <p:nvSpPr>
          <p:cNvPr id="4" name="TextBox 3">
            <a:extLst>
              <a:ext uri="{FF2B5EF4-FFF2-40B4-BE49-F238E27FC236}">
                <a16:creationId xmlns:a16="http://schemas.microsoft.com/office/drawing/2014/main" id="{155A16FB-0FB5-464C-86E9-DB234B4D17DA}"/>
              </a:ext>
            </a:extLst>
          </p:cNvPr>
          <p:cNvSpPr txBox="1"/>
          <p:nvPr/>
        </p:nvSpPr>
        <p:spPr>
          <a:xfrm>
            <a:off x="5424589" y="4514020"/>
            <a:ext cx="5926016" cy="1200329"/>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JOHN </a:t>
            </a:r>
            <a:r>
              <a:rPr lang="en-GB" sz="7200" b="1" dirty="0">
                <a:solidFill>
                  <a:srgbClr val="3C3C3B"/>
                </a:solidFill>
                <a:latin typeface="Trebuchet MS" panose="020B0603020202020204" pitchFamily="34" charset="0"/>
              </a:rPr>
              <a:t>20</a:t>
            </a:r>
            <a:r>
              <a:rPr lang="en-GB" sz="2800" b="1" dirty="0">
                <a:solidFill>
                  <a:srgbClr val="3C3C3B"/>
                </a:solidFill>
                <a:latin typeface="Trebuchet MS" panose="020B0603020202020204" pitchFamily="34" charset="0"/>
              </a:rPr>
              <a:t>:</a:t>
            </a:r>
            <a:r>
              <a:rPr lang="en-GB" sz="7200" b="1" dirty="0">
                <a:solidFill>
                  <a:srgbClr val="3C3C3B"/>
                </a:solidFill>
                <a:latin typeface="Trebuchet MS" panose="020B0603020202020204" pitchFamily="34" charset="0"/>
              </a:rPr>
              <a:t>21</a:t>
            </a:r>
          </a:p>
        </p:txBody>
      </p:sp>
      <p:sp>
        <p:nvSpPr>
          <p:cNvPr id="6" name="TextBox 5">
            <a:extLst>
              <a:ext uri="{FF2B5EF4-FFF2-40B4-BE49-F238E27FC236}">
                <a16:creationId xmlns:a16="http://schemas.microsoft.com/office/drawing/2014/main" id="{1CCA1E67-ED62-423E-8CA3-A4AEB49E8CE4}"/>
              </a:ext>
            </a:extLst>
          </p:cNvPr>
          <p:cNvSpPr txBox="1"/>
          <p:nvPr/>
        </p:nvSpPr>
        <p:spPr>
          <a:xfrm>
            <a:off x="5424589" y="1497165"/>
            <a:ext cx="5926016" cy="2616101"/>
          </a:xfrm>
          <a:prstGeom prst="rect">
            <a:avLst/>
          </a:prstGeom>
          <a:noFill/>
        </p:spPr>
        <p:txBody>
          <a:bodyPr wrap="square" rtlCol="0">
            <a:spAutoFit/>
          </a:bodyPr>
          <a:lstStyle/>
          <a:p>
            <a:pPr algn="ctr"/>
            <a:r>
              <a:rPr lang="en-GB" sz="3200" dirty="0">
                <a:solidFill>
                  <a:srgbClr val="3C3C3B"/>
                </a:solidFill>
                <a:latin typeface="Trebuchet MS" panose="020B0603020202020204" pitchFamily="34" charset="0"/>
              </a:rPr>
              <a:t>“Jesus said to them again:</a:t>
            </a:r>
          </a:p>
          <a:p>
            <a:pPr algn="ctr"/>
            <a:r>
              <a:rPr lang="en-GB" sz="4400" dirty="0">
                <a:solidFill>
                  <a:srgbClr val="3C3C3B"/>
                </a:solidFill>
                <a:latin typeface="Trebuchet MS" panose="020B0603020202020204" pitchFamily="34" charset="0"/>
              </a:rPr>
              <a:t>Peace be with you. </a:t>
            </a:r>
            <a:br>
              <a:rPr lang="en-GB" sz="4400" dirty="0">
                <a:solidFill>
                  <a:srgbClr val="3C3C3B"/>
                </a:solidFill>
                <a:latin typeface="Trebuchet MS" panose="020B0603020202020204" pitchFamily="34" charset="0"/>
              </a:rPr>
            </a:br>
            <a:r>
              <a:rPr lang="en-GB" sz="4400" dirty="0">
                <a:solidFill>
                  <a:srgbClr val="3C3C3B"/>
                </a:solidFill>
                <a:latin typeface="Trebuchet MS" panose="020B0603020202020204" pitchFamily="34" charset="0"/>
              </a:rPr>
              <a:t>As the Father sent me, so I am sending you</a:t>
            </a:r>
            <a:r>
              <a:rPr lang="en-GB" sz="3600" dirty="0">
                <a:solidFill>
                  <a:srgbClr val="3C3C3B"/>
                </a:solidFill>
                <a:latin typeface="Trebuchet MS" panose="020B0603020202020204" pitchFamily="34" charset="0"/>
              </a:rPr>
              <a:t>’</a:t>
            </a:r>
          </a:p>
        </p:txBody>
      </p:sp>
    </p:spTree>
    <p:extLst>
      <p:ext uri="{BB962C8B-B14F-4D97-AF65-F5344CB8AC3E}">
        <p14:creationId xmlns:p14="http://schemas.microsoft.com/office/powerpoint/2010/main" val="299554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900752" y="467728"/>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FFF5DD"/>
                </a:solidFill>
                <a:latin typeface="Trebuchet MS" panose="020B0603020202020204" pitchFamily="34" charset="0"/>
                <a:ea typeface="+mj-ea"/>
                <a:cs typeface="+mj-cs"/>
              </a:rPr>
              <a:t>Game</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6" name="TextBox 5">
            <a:extLst>
              <a:ext uri="{FF2B5EF4-FFF2-40B4-BE49-F238E27FC236}">
                <a16:creationId xmlns:a16="http://schemas.microsoft.com/office/drawing/2014/main" id="{2E260976-7F94-446A-B7A5-D570287CF527}"/>
              </a:ext>
            </a:extLst>
          </p:cNvPr>
          <p:cNvSpPr txBox="1"/>
          <p:nvPr/>
        </p:nvSpPr>
        <p:spPr>
          <a:xfrm>
            <a:off x="994237" y="1223233"/>
            <a:ext cx="5876785" cy="133379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Take it in turns to tell two truths and one lie, you shouldn’t lie but it's allowed for this game only, and the rest of the group needs to guess which is the lie. If they get the wrong lie, you win.</a:t>
            </a:r>
          </a:p>
        </p:txBody>
      </p:sp>
      <p:pic>
        <p:nvPicPr>
          <p:cNvPr id="9" name="Picture 8" descr="Text&#10;&#10;Description automatically generated">
            <a:extLst>
              <a:ext uri="{FF2B5EF4-FFF2-40B4-BE49-F238E27FC236}">
                <a16:creationId xmlns:a16="http://schemas.microsoft.com/office/drawing/2014/main" id="{240F7D2A-1C56-40C9-9FB3-89AEB77DA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80" y="2557027"/>
            <a:ext cx="8164335" cy="4590196"/>
          </a:xfrm>
          <a:prstGeom prst="rect">
            <a:avLst/>
          </a:prstGeom>
        </p:spPr>
      </p:pic>
    </p:spTree>
    <p:extLst>
      <p:ext uri="{BB962C8B-B14F-4D97-AF65-F5344CB8AC3E}">
        <p14:creationId xmlns:p14="http://schemas.microsoft.com/office/powerpoint/2010/main" val="1264181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3152041" y="6108721"/>
            <a:ext cx="5926016"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Session 5 - Fortitude</a:t>
            </a:r>
          </a:p>
        </p:txBody>
      </p:sp>
    </p:spTree>
    <p:extLst>
      <p:ext uri="{BB962C8B-B14F-4D97-AF65-F5344CB8AC3E}">
        <p14:creationId xmlns:p14="http://schemas.microsoft.com/office/powerpoint/2010/main" val="408042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C546"/>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A51E15F-12A8-488E-A254-87DBEEF0065D}"/>
              </a:ext>
            </a:extLst>
          </p:cNvPr>
          <p:cNvSpPr txBox="1"/>
          <p:nvPr/>
        </p:nvSpPr>
        <p:spPr>
          <a:xfrm>
            <a:off x="655320" y="365125"/>
            <a:ext cx="5120114" cy="16927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Trebuchet MS" panose="020B0603020202020204" pitchFamily="34" charset="0"/>
                <a:ea typeface="+mj-ea"/>
                <a:cs typeface="+mj-cs"/>
              </a:rPr>
              <a:t>Introduction</a:t>
            </a:r>
          </a:p>
        </p:txBody>
      </p:sp>
      <p:cxnSp>
        <p:nvCxnSpPr>
          <p:cNvPr id="15"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9498723-4E27-41BB-B9F9-8D52B85D5FA0}"/>
              </a:ext>
            </a:extLst>
          </p:cNvPr>
          <p:cNvSpPr txBox="1"/>
          <p:nvPr/>
        </p:nvSpPr>
        <p:spPr>
          <a:xfrm>
            <a:off x="655321" y="2575034"/>
            <a:ext cx="5120113" cy="3462228"/>
          </a:xfrm>
          <a:prstGeom prst="rect">
            <a:avLst/>
          </a:prstGeom>
        </p:spPr>
        <p:txBody>
          <a:bodyPr vert="horz" lIns="91440" tIns="45720" rIns="91440" bIns="45720" rtlCol="0">
            <a:normAutofit/>
          </a:bodyPr>
          <a:lstStyle/>
          <a:p>
            <a:pPr>
              <a:lnSpc>
                <a:spcPct val="90000"/>
              </a:lnSpc>
              <a:spcAft>
                <a:spcPts val="600"/>
              </a:spcAft>
            </a:pPr>
            <a:r>
              <a:rPr lang="en-US" sz="1700" dirty="0">
                <a:effectLst/>
                <a:latin typeface="Trebuchet MS" panose="020B0603020202020204" pitchFamily="34" charset="0"/>
              </a:rPr>
              <a:t>In this unit we consider that in life we have a choice between right and wrong and there is pressure on us when we make these decisions. </a:t>
            </a:r>
          </a:p>
          <a:p>
            <a:pPr indent="-228600">
              <a:lnSpc>
                <a:spcPct val="90000"/>
              </a:lnSpc>
              <a:spcAft>
                <a:spcPts val="600"/>
              </a:spcAft>
              <a:buFont typeface="Arial" panose="020B0604020202020204" pitchFamily="34" charset="0"/>
              <a:buChar char="•"/>
            </a:pPr>
            <a:endParaRPr lang="en-US" sz="1700" dirty="0">
              <a:effectLst/>
              <a:latin typeface="Trebuchet MS" panose="020B0603020202020204" pitchFamily="34" charset="0"/>
            </a:endParaRPr>
          </a:p>
          <a:p>
            <a:pPr>
              <a:lnSpc>
                <a:spcPct val="90000"/>
              </a:lnSpc>
              <a:spcAft>
                <a:spcPts val="600"/>
              </a:spcAft>
            </a:pPr>
            <a:r>
              <a:rPr lang="en-US" sz="1700" dirty="0">
                <a:effectLst/>
                <a:latin typeface="Trebuchet MS" panose="020B0603020202020204" pitchFamily="34" charset="0"/>
              </a:rPr>
              <a:t>The Holy Spirit and the gift of </a:t>
            </a:r>
            <a:r>
              <a:rPr lang="en-US" sz="1700" b="1" dirty="0">
                <a:latin typeface="Trebuchet MS" panose="020B0603020202020204" pitchFamily="34" charset="0"/>
              </a:rPr>
              <a:t>Fortitude </a:t>
            </a:r>
            <a:r>
              <a:rPr lang="en-US" sz="1700" dirty="0">
                <a:effectLst/>
                <a:latin typeface="Trebuchet MS" panose="020B0603020202020204" pitchFamily="34" charset="0"/>
              </a:rPr>
              <a:t>helps us to make the right choices and be brave enough to make the right choices.</a:t>
            </a:r>
          </a:p>
          <a:p>
            <a:pPr indent="-228600">
              <a:lnSpc>
                <a:spcPct val="90000"/>
              </a:lnSpc>
              <a:spcAft>
                <a:spcPts val="600"/>
              </a:spcAft>
              <a:buFont typeface="Arial" panose="020B0604020202020204" pitchFamily="34" charset="0"/>
              <a:buChar char="•"/>
            </a:pPr>
            <a:endParaRPr lang="en-US" sz="1700" dirty="0">
              <a:effectLst/>
              <a:latin typeface="Trebuchet MS" panose="020B0603020202020204" pitchFamily="34" charset="0"/>
            </a:endParaRPr>
          </a:p>
          <a:p>
            <a:pPr>
              <a:lnSpc>
                <a:spcPct val="90000"/>
              </a:lnSpc>
              <a:spcAft>
                <a:spcPts val="600"/>
              </a:spcAft>
            </a:pPr>
            <a:r>
              <a:rPr lang="en-US" sz="1700" dirty="0">
                <a:effectLst/>
                <a:latin typeface="Trebuchet MS" panose="020B0603020202020204" pitchFamily="34" charset="0"/>
              </a:rPr>
              <a:t>Sometimes there is peer pressure from friends and society to take the easy road but the Church and the Saints show us a better way, the road less travelled which leads to true happiness and everlasting life. </a:t>
            </a:r>
          </a:p>
        </p:txBody>
      </p:sp>
      <p:pic>
        <p:nvPicPr>
          <p:cNvPr id="6" name="Picture 5" descr="A close - up of a dart board&#10;&#10;Description automatically generated with low confidence">
            <a:extLst>
              <a:ext uri="{FF2B5EF4-FFF2-40B4-BE49-F238E27FC236}">
                <a16:creationId xmlns:a16="http://schemas.microsoft.com/office/drawing/2014/main" id="{0CC6C0EA-5ECF-411C-8490-C75D5A2A4EFB}"/>
              </a:ext>
            </a:extLst>
          </p:cNvPr>
          <p:cNvPicPr>
            <a:picLocks noChangeAspect="1"/>
          </p:cNvPicPr>
          <p:nvPr/>
        </p:nvPicPr>
        <p:blipFill rotWithShape="1">
          <a:blip r:embed="rId2">
            <a:extLst>
              <a:ext uri="{28A0092B-C50C-407E-A947-70E740481C1C}">
                <a14:useLocalDpi xmlns:a14="http://schemas.microsoft.com/office/drawing/2010/main" val="0"/>
              </a:ext>
            </a:extLst>
          </a:blip>
          <a:srcRect l="6682" r="801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0002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108DDA-13EC-4A17-B172-2F041320FA5E}"/>
              </a:ext>
            </a:extLst>
          </p:cNvPr>
          <p:cNvSpPr txBox="1"/>
          <p:nvPr/>
        </p:nvSpPr>
        <p:spPr>
          <a:xfrm>
            <a:off x="4253127" y="198317"/>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Opening Prayer</a:t>
            </a:r>
          </a:p>
        </p:txBody>
      </p:sp>
      <p:pic>
        <p:nvPicPr>
          <p:cNvPr id="21" name="Picture 20">
            <a:extLst>
              <a:ext uri="{FF2B5EF4-FFF2-40B4-BE49-F238E27FC236}">
                <a16:creationId xmlns:a16="http://schemas.microsoft.com/office/drawing/2014/main" id="{969E891A-31FB-460B-BBBC-B7CF1B14BC4B}"/>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7932175" y="5337215"/>
            <a:ext cx="1011148" cy="1412928"/>
          </a:xfrm>
          <a:prstGeom prst="ellipse">
            <a:avLst/>
          </a:prstGeom>
        </p:spPr>
      </p:pic>
      <p:sp>
        <p:nvSpPr>
          <p:cNvPr id="22" name="TextBox 21">
            <a:extLst>
              <a:ext uri="{FF2B5EF4-FFF2-40B4-BE49-F238E27FC236}">
                <a16:creationId xmlns:a16="http://schemas.microsoft.com/office/drawing/2014/main" id="{D5A76A13-80B1-4E78-9E56-3C6F406883F9}"/>
              </a:ext>
            </a:extLst>
          </p:cNvPr>
          <p:cNvSpPr txBox="1"/>
          <p:nvPr/>
        </p:nvSpPr>
        <p:spPr>
          <a:xfrm>
            <a:off x="4808724" y="1520785"/>
            <a:ext cx="6877049" cy="3693319"/>
          </a:xfrm>
          <a:prstGeom prst="rect">
            <a:avLst/>
          </a:prstGeom>
          <a:noFill/>
        </p:spPr>
        <p:txBody>
          <a:bodyPr wrap="square" rtlCol="0">
            <a:spAutoFit/>
          </a:bodyPr>
          <a:lstStyle/>
          <a:p>
            <a:pPr algn="ctr"/>
            <a:r>
              <a:rPr lang="en-GB" sz="2200" dirty="0">
                <a:solidFill>
                  <a:srgbClr val="3C3C3B"/>
                </a:solidFill>
                <a:latin typeface="Trebuchet MS" panose="020B0603020202020204" pitchFamily="34" charset="0"/>
              </a:rPr>
              <a:t>Lord Jesus, bless us as we gather together as young people from the Diocese. We are one in your name.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May your light burn brightly within us as we celebrate Your love for us. </a:t>
            </a:r>
          </a:p>
          <a:p>
            <a:pPr algn="ctr"/>
            <a:r>
              <a:rPr lang="en-GB" sz="2200" dirty="0">
                <a:solidFill>
                  <a:srgbClr val="3C3C3B"/>
                </a:solidFill>
                <a:latin typeface="Trebuchet MS" panose="020B0603020202020204" pitchFamily="34" charset="0"/>
              </a:rPr>
              <a:t>Inspire us with your Holy Spirit.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Help us to take Your light and Your love out to the whole world. Show us how to use our gifts and talents to become who You have called us to be. </a:t>
            </a:r>
            <a:r>
              <a:rPr lang="en-GB" sz="2200" b="1" dirty="0">
                <a:solidFill>
                  <a:srgbClr val="3C3C3B"/>
                </a:solidFill>
                <a:latin typeface="Trebuchet MS" panose="020B0603020202020204" pitchFamily="34" charset="0"/>
              </a:rPr>
              <a:t>Amen</a:t>
            </a:r>
          </a:p>
          <a:p>
            <a:pPr algn="ctr"/>
            <a:endParaRPr lang="en-GB" sz="1400" dirty="0">
              <a:solidFill>
                <a:srgbClr val="3C3C3B"/>
              </a:solidFill>
              <a:latin typeface="Trebuchet MS" panose="020B0603020202020204" pitchFamily="34" charset="0"/>
            </a:endParaRPr>
          </a:p>
          <a:p>
            <a:pPr algn="ctr"/>
            <a:r>
              <a:rPr lang="en-GB" sz="2200" dirty="0">
                <a:solidFill>
                  <a:srgbClr val="3C3C3B"/>
                </a:solidFill>
                <a:latin typeface="Trebuchet MS" panose="020B0603020202020204" pitchFamily="34" charset="0"/>
              </a:rPr>
              <a:t>St Catherine of Siena, </a:t>
            </a:r>
            <a:r>
              <a:rPr lang="en-GB" sz="2200" b="1" dirty="0">
                <a:solidFill>
                  <a:srgbClr val="3C3C3B"/>
                </a:solidFill>
                <a:latin typeface="Trebuchet MS" panose="020B0603020202020204" pitchFamily="34" charset="0"/>
              </a:rPr>
              <a:t>Pray for us</a:t>
            </a:r>
            <a:r>
              <a:rPr lang="en-GB" sz="2200" dirty="0">
                <a:solidFill>
                  <a:srgbClr val="3C3C3B"/>
                </a:solidFill>
                <a:latin typeface="Trebuchet MS" panose="020B0603020202020204" pitchFamily="34" charset="0"/>
              </a:rPr>
              <a:t>.</a:t>
            </a:r>
          </a:p>
        </p:txBody>
      </p:sp>
      <p:pic>
        <p:nvPicPr>
          <p:cNvPr id="14" name="Picture 13" descr="A picture containing text&#10;&#10;Description automatically generated">
            <a:extLst>
              <a:ext uri="{FF2B5EF4-FFF2-40B4-BE49-F238E27FC236}">
                <a16:creationId xmlns:a16="http://schemas.microsoft.com/office/drawing/2014/main" id="{018E8763-B116-4A27-890C-6111C9CF96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907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187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1ABE605A-EEC2-4E6C-ADAB-5FCC102716E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extBox 5">
            <a:extLst>
              <a:ext uri="{FF2B5EF4-FFF2-40B4-BE49-F238E27FC236}">
                <a16:creationId xmlns:a16="http://schemas.microsoft.com/office/drawing/2014/main" id="{8A6F3F41-AEF2-4245-8529-C4B22EE3A1B3}"/>
              </a:ext>
            </a:extLst>
          </p:cNvPr>
          <p:cNvSpPr txBox="1"/>
          <p:nvPr/>
        </p:nvSpPr>
        <p:spPr>
          <a:xfrm>
            <a:off x="8489730" y="2856190"/>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latin typeface="Trebuchet MS" panose="020B0603020202020204" pitchFamily="34" charset="0"/>
                <a:ea typeface="+mj-ea"/>
                <a:cs typeface="+mj-cs"/>
              </a:rPr>
              <a:t>Ice breaker</a:t>
            </a: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01E8396-8FA9-4242-9438-03F7B8651525}"/>
              </a:ext>
            </a:extLst>
          </p:cNvPr>
          <p:cNvSpPr txBox="1"/>
          <p:nvPr/>
        </p:nvSpPr>
        <p:spPr>
          <a:xfrm>
            <a:off x="8188872" y="4912019"/>
            <a:ext cx="2435773"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b="1" dirty="0">
                <a:latin typeface="Trebuchet MS" panose="020B0603020202020204" pitchFamily="34" charset="0"/>
                <a:ea typeface="+mj-ea"/>
                <a:cs typeface="+mj-cs"/>
              </a:rPr>
              <a:t>You need to make a choice between option 1(raise you left hand) or option 2 (raise your right hand)</a:t>
            </a:r>
          </a:p>
        </p:txBody>
      </p:sp>
      <p:pic>
        <p:nvPicPr>
          <p:cNvPr id="12" name="Picture 11">
            <a:extLst>
              <a:ext uri="{FF2B5EF4-FFF2-40B4-BE49-F238E27FC236}">
                <a16:creationId xmlns:a16="http://schemas.microsoft.com/office/drawing/2014/main" id="{8BD77AB7-1247-45D2-A954-7C7D81E6AF03}"/>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214351" y="2626817"/>
            <a:ext cx="1011148" cy="1412928"/>
          </a:xfrm>
          <a:prstGeom prst="ellipse">
            <a:avLst/>
          </a:prstGeom>
        </p:spPr>
      </p:pic>
    </p:spTree>
    <p:extLst>
      <p:ext uri="{BB962C8B-B14F-4D97-AF65-F5344CB8AC3E}">
        <p14:creationId xmlns:p14="http://schemas.microsoft.com/office/powerpoint/2010/main" val="143285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5392F1-EA06-4A6B-9E91-270587D883BF}"/>
              </a:ext>
            </a:extLst>
          </p:cNvPr>
          <p:cNvSpPr/>
          <p:nvPr/>
        </p:nvSpPr>
        <p:spPr>
          <a:xfrm>
            <a:off x="0" y="0"/>
            <a:ext cx="6348248" cy="6858000"/>
          </a:xfrm>
          <a:prstGeom prst="rect">
            <a:avLst/>
          </a:prstGeom>
          <a:solidFill>
            <a:srgbClr val="00A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8FEF2BB-8F35-41D9-92E8-53435F627A49}"/>
              </a:ext>
            </a:extLst>
          </p:cNvPr>
          <p:cNvSpPr/>
          <p:nvPr/>
        </p:nvSpPr>
        <p:spPr>
          <a:xfrm>
            <a:off x="6096000" y="0"/>
            <a:ext cx="6096000" cy="6858000"/>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5DFF98AE-6864-428F-8C08-F5D64FCAF6D4}"/>
              </a:ext>
            </a:extLst>
          </p:cNvPr>
          <p:cNvSpPr/>
          <p:nvPr/>
        </p:nvSpPr>
        <p:spPr>
          <a:xfrm>
            <a:off x="4393324" y="1860332"/>
            <a:ext cx="3405352" cy="3394841"/>
          </a:xfrm>
          <a:prstGeom prst="ellipse">
            <a:avLst/>
          </a:prstGeom>
          <a:solidFill>
            <a:srgbClr val="3C3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Trebuchet MS" panose="020B0603020202020204" pitchFamily="34" charset="0"/>
              </a:rPr>
              <a:t>Would you rather spend the evening…</a:t>
            </a:r>
          </a:p>
        </p:txBody>
      </p:sp>
      <p:sp>
        <p:nvSpPr>
          <p:cNvPr id="8" name="TextBox 7">
            <a:extLst>
              <a:ext uri="{FF2B5EF4-FFF2-40B4-BE49-F238E27FC236}">
                <a16:creationId xmlns:a16="http://schemas.microsoft.com/office/drawing/2014/main" id="{902C9799-531C-4C7F-9660-780632137CCB}"/>
              </a:ext>
            </a:extLst>
          </p:cNvPr>
          <p:cNvSpPr txBox="1"/>
          <p:nvPr/>
        </p:nvSpPr>
        <p:spPr>
          <a:xfrm>
            <a:off x="1514146" y="-333704"/>
            <a:ext cx="3319955" cy="8460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000" b="1" dirty="0">
                <a:latin typeface="Trebuchet MS" panose="020B0603020202020204" pitchFamily="34" charset="0"/>
                <a:ea typeface="+mj-ea"/>
                <a:cs typeface="+mj-cs"/>
              </a:rPr>
              <a:t>Option 1 (left hand)</a:t>
            </a:r>
          </a:p>
        </p:txBody>
      </p:sp>
      <p:sp>
        <p:nvSpPr>
          <p:cNvPr id="9" name="TextBox 8">
            <a:extLst>
              <a:ext uri="{FF2B5EF4-FFF2-40B4-BE49-F238E27FC236}">
                <a16:creationId xmlns:a16="http://schemas.microsoft.com/office/drawing/2014/main" id="{811BC00E-985D-46C7-AC29-F1859B68CE15}"/>
              </a:ext>
            </a:extLst>
          </p:cNvPr>
          <p:cNvSpPr txBox="1"/>
          <p:nvPr/>
        </p:nvSpPr>
        <p:spPr>
          <a:xfrm>
            <a:off x="7641676" y="-386255"/>
            <a:ext cx="3288425" cy="87761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b="1" dirty="0">
                <a:latin typeface="Trebuchet MS" panose="020B0603020202020204" pitchFamily="34" charset="0"/>
                <a:ea typeface="+mj-ea"/>
                <a:cs typeface="+mj-cs"/>
              </a:rPr>
              <a:t>Option 2 (right hand)</a:t>
            </a:r>
          </a:p>
        </p:txBody>
      </p:sp>
      <p:sp>
        <p:nvSpPr>
          <p:cNvPr id="12" name="TextBox 11">
            <a:extLst>
              <a:ext uri="{FF2B5EF4-FFF2-40B4-BE49-F238E27FC236}">
                <a16:creationId xmlns:a16="http://schemas.microsoft.com/office/drawing/2014/main" id="{475997F4-A9F6-43D5-B74B-89F96422AA8D}"/>
              </a:ext>
            </a:extLst>
          </p:cNvPr>
          <p:cNvSpPr txBox="1"/>
          <p:nvPr/>
        </p:nvSpPr>
        <p:spPr>
          <a:xfrm>
            <a:off x="485118" y="2839106"/>
            <a:ext cx="3319955" cy="8460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dirty="0">
                <a:latin typeface="Trebuchet MS" panose="020B0603020202020204" pitchFamily="34" charset="0"/>
                <a:ea typeface="+mj-ea"/>
                <a:cs typeface="+mj-cs"/>
              </a:rPr>
              <a:t>Watching TV</a:t>
            </a:r>
          </a:p>
        </p:txBody>
      </p:sp>
      <p:sp>
        <p:nvSpPr>
          <p:cNvPr id="15" name="TextBox 14">
            <a:extLst>
              <a:ext uri="{FF2B5EF4-FFF2-40B4-BE49-F238E27FC236}">
                <a16:creationId xmlns:a16="http://schemas.microsoft.com/office/drawing/2014/main" id="{7F0A4685-3712-42F6-9ECB-7B8EA002573D}"/>
              </a:ext>
            </a:extLst>
          </p:cNvPr>
          <p:cNvSpPr txBox="1"/>
          <p:nvPr/>
        </p:nvSpPr>
        <p:spPr>
          <a:xfrm>
            <a:off x="8241095" y="2839106"/>
            <a:ext cx="3319955" cy="846083"/>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latin typeface="Trebuchet MS" panose="020B0603020202020204" pitchFamily="34" charset="0"/>
                <a:ea typeface="+mj-ea"/>
                <a:cs typeface="+mj-cs"/>
              </a:rPr>
              <a:t>Reading a book</a:t>
            </a:r>
          </a:p>
        </p:txBody>
      </p:sp>
    </p:spTree>
    <p:extLst>
      <p:ext uri="{BB962C8B-B14F-4D97-AF65-F5344CB8AC3E}">
        <p14:creationId xmlns:p14="http://schemas.microsoft.com/office/powerpoint/2010/main" val="118844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5392F1-EA06-4A6B-9E91-270587D883BF}"/>
              </a:ext>
            </a:extLst>
          </p:cNvPr>
          <p:cNvSpPr/>
          <p:nvPr/>
        </p:nvSpPr>
        <p:spPr>
          <a:xfrm>
            <a:off x="0" y="0"/>
            <a:ext cx="6348248" cy="6858000"/>
          </a:xfrm>
          <a:prstGeom prst="rect">
            <a:avLst/>
          </a:prstGeom>
          <a:solidFill>
            <a:srgbClr val="00A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8FEF2BB-8F35-41D9-92E8-53435F627A49}"/>
              </a:ext>
            </a:extLst>
          </p:cNvPr>
          <p:cNvSpPr/>
          <p:nvPr/>
        </p:nvSpPr>
        <p:spPr>
          <a:xfrm>
            <a:off x="6096000" y="0"/>
            <a:ext cx="6096000" cy="6858000"/>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5DFF98AE-6864-428F-8C08-F5D64FCAF6D4}"/>
              </a:ext>
            </a:extLst>
          </p:cNvPr>
          <p:cNvSpPr/>
          <p:nvPr/>
        </p:nvSpPr>
        <p:spPr>
          <a:xfrm>
            <a:off x="4393324" y="1860332"/>
            <a:ext cx="3405352" cy="3394841"/>
          </a:xfrm>
          <a:prstGeom prst="ellipse">
            <a:avLst/>
          </a:prstGeom>
          <a:solidFill>
            <a:srgbClr val="3C3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Trebuchet MS" panose="020B0603020202020204" pitchFamily="34" charset="0"/>
              </a:rPr>
              <a:t>Would you rather…</a:t>
            </a:r>
          </a:p>
        </p:txBody>
      </p:sp>
      <p:sp>
        <p:nvSpPr>
          <p:cNvPr id="8" name="TextBox 7">
            <a:extLst>
              <a:ext uri="{FF2B5EF4-FFF2-40B4-BE49-F238E27FC236}">
                <a16:creationId xmlns:a16="http://schemas.microsoft.com/office/drawing/2014/main" id="{902C9799-531C-4C7F-9660-780632137CCB}"/>
              </a:ext>
            </a:extLst>
          </p:cNvPr>
          <p:cNvSpPr txBox="1"/>
          <p:nvPr/>
        </p:nvSpPr>
        <p:spPr>
          <a:xfrm>
            <a:off x="1514146" y="-333704"/>
            <a:ext cx="3319955" cy="8460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000" b="1" dirty="0">
                <a:latin typeface="Trebuchet MS" panose="020B0603020202020204" pitchFamily="34" charset="0"/>
                <a:ea typeface="+mj-ea"/>
                <a:cs typeface="+mj-cs"/>
              </a:rPr>
              <a:t>Option 1 (left hand)</a:t>
            </a:r>
          </a:p>
        </p:txBody>
      </p:sp>
      <p:sp>
        <p:nvSpPr>
          <p:cNvPr id="9" name="TextBox 8">
            <a:extLst>
              <a:ext uri="{FF2B5EF4-FFF2-40B4-BE49-F238E27FC236}">
                <a16:creationId xmlns:a16="http://schemas.microsoft.com/office/drawing/2014/main" id="{811BC00E-985D-46C7-AC29-F1859B68CE15}"/>
              </a:ext>
            </a:extLst>
          </p:cNvPr>
          <p:cNvSpPr txBox="1"/>
          <p:nvPr/>
        </p:nvSpPr>
        <p:spPr>
          <a:xfrm>
            <a:off x="7641676" y="-386255"/>
            <a:ext cx="3288425" cy="87761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b="1" dirty="0">
                <a:latin typeface="Trebuchet MS" panose="020B0603020202020204" pitchFamily="34" charset="0"/>
                <a:ea typeface="+mj-ea"/>
                <a:cs typeface="+mj-cs"/>
              </a:rPr>
              <a:t>Option 2 (right hand)</a:t>
            </a:r>
          </a:p>
        </p:txBody>
      </p:sp>
      <p:sp>
        <p:nvSpPr>
          <p:cNvPr id="12" name="TextBox 11">
            <a:extLst>
              <a:ext uri="{FF2B5EF4-FFF2-40B4-BE49-F238E27FC236}">
                <a16:creationId xmlns:a16="http://schemas.microsoft.com/office/drawing/2014/main" id="{475997F4-A9F6-43D5-B74B-89F96422AA8D}"/>
              </a:ext>
            </a:extLst>
          </p:cNvPr>
          <p:cNvSpPr txBox="1"/>
          <p:nvPr/>
        </p:nvSpPr>
        <p:spPr>
          <a:xfrm>
            <a:off x="485118" y="2839106"/>
            <a:ext cx="3319955" cy="8460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dirty="0">
                <a:latin typeface="Trebuchet MS" panose="020B0603020202020204" pitchFamily="34" charset="0"/>
                <a:ea typeface="+mj-ea"/>
                <a:cs typeface="+mj-cs"/>
              </a:rPr>
              <a:t>Dance</a:t>
            </a:r>
          </a:p>
        </p:txBody>
      </p:sp>
      <p:sp>
        <p:nvSpPr>
          <p:cNvPr id="15" name="TextBox 14">
            <a:extLst>
              <a:ext uri="{FF2B5EF4-FFF2-40B4-BE49-F238E27FC236}">
                <a16:creationId xmlns:a16="http://schemas.microsoft.com/office/drawing/2014/main" id="{7F0A4685-3712-42F6-9ECB-7B8EA002573D}"/>
              </a:ext>
            </a:extLst>
          </p:cNvPr>
          <p:cNvSpPr txBox="1"/>
          <p:nvPr/>
        </p:nvSpPr>
        <p:spPr>
          <a:xfrm>
            <a:off x="8241095" y="2839106"/>
            <a:ext cx="3319955" cy="8460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dirty="0">
                <a:latin typeface="Trebuchet MS" panose="020B0603020202020204" pitchFamily="34" charset="0"/>
                <a:ea typeface="+mj-ea"/>
                <a:cs typeface="+mj-cs"/>
              </a:rPr>
              <a:t>Sing</a:t>
            </a:r>
            <a:r>
              <a:rPr lang="en-US" sz="4400" b="1" dirty="0">
                <a:latin typeface="Trebuchet MS" panose="020B0603020202020204" pitchFamily="34" charset="0"/>
                <a:ea typeface="+mj-ea"/>
                <a:cs typeface="+mj-cs"/>
              </a:rPr>
              <a:t> </a:t>
            </a:r>
          </a:p>
        </p:txBody>
      </p:sp>
    </p:spTree>
    <p:extLst>
      <p:ext uri="{BB962C8B-B14F-4D97-AF65-F5344CB8AC3E}">
        <p14:creationId xmlns:p14="http://schemas.microsoft.com/office/powerpoint/2010/main" val="108596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5392F1-EA06-4A6B-9E91-270587D883BF}"/>
              </a:ext>
            </a:extLst>
          </p:cNvPr>
          <p:cNvSpPr/>
          <p:nvPr/>
        </p:nvSpPr>
        <p:spPr>
          <a:xfrm>
            <a:off x="0" y="0"/>
            <a:ext cx="6348248" cy="6858000"/>
          </a:xfrm>
          <a:prstGeom prst="rect">
            <a:avLst/>
          </a:prstGeom>
          <a:solidFill>
            <a:srgbClr val="00A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8FEF2BB-8F35-41D9-92E8-53435F627A49}"/>
              </a:ext>
            </a:extLst>
          </p:cNvPr>
          <p:cNvSpPr/>
          <p:nvPr/>
        </p:nvSpPr>
        <p:spPr>
          <a:xfrm>
            <a:off x="6096000" y="0"/>
            <a:ext cx="6096000" cy="6858000"/>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5DFF98AE-6864-428F-8C08-F5D64FCAF6D4}"/>
              </a:ext>
            </a:extLst>
          </p:cNvPr>
          <p:cNvSpPr/>
          <p:nvPr/>
        </p:nvSpPr>
        <p:spPr>
          <a:xfrm>
            <a:off x="4393324" y="1860332"/>
            <a:ext cx="3405352" cy="3394841"/>
          </a:xfrm>
          <a:prstGeom prst="ellipse">
            <a:avLst/>
          </a:prstGeom>
          <a:solidFill>
            <a:srgbClr val="3C3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Trebuchet MS" panose="020B0603020202020204" pitchFamily="34" charset="0"/>
              </a:rPr>
              <a:t>Would you rather live somewhere…</a:t>
            </a:r>
          </a:p>
        </p:txBody>
      </p:sp>
      <p:sp>
        <p:nvSpPr>
          <p:cNvPr id="8" name="TextBox 7">
            <a:extLst>
              <a:ext uri="{FF2B5EF4-FFF2-40B4-BE49-F238E27FC236}">
                <a16:creationId xmlns:a16="http://schemas.microsoft.com/office/drawing/2014/main" id="{902C9799-531C-4C7F-9660-780632137CCB}"/>
              </a:ext>
            </a:extLst>
          </p:cNvPr>
          <p:cNvSpPr txBox="1"/>
          <p:nvPr/>
        </p:nvSpPr>
        <p:spPr>
          <a:xfrm>
            <a:off x="1514146" y="-333704"/>
            <a:ext cx="3319955" cy="8460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000" b="1" dirty="0">
                <a:latin typeface="Trebuchet MS" panose="020B0603020202020204" pitchFamily="34" charset="0"/>
                <a:ea typeface="+mj-ea"/>
                <a:cs typeface="+mj-cs"/>
              </a:rPr>
              <a:t>Option 1 (left hand)</a:t>
            </a:r>
          </a:p>
        </p:txBody>
      </p:sp>
      <p:sp>
        <p:nvSpPr>
          <p:cNvPr id="9" name="TextBox 8">
            <a:extLst>
              <a:ext uri="{FF2B5EF4-FFF2-40B4-BE49-F238E27FC236}">
                <a16:creationId xmlns:a16="http://schemas.microsoft.com/office/drawing/2014/main" id="{811BC00E-985D-46C7-AC29-F1859B68CE15}"/>
              </a:ext>
            </a:extLst>
          </p:cNvPr>
          <p:cNvSpPr txBox="1"/>
          <p:nvPr/>
        </p:nvSpPr>
        <p:spPr>
          <a:xfrm>
            <a:off x="7641676" y="-386255"/>
            <a:ext cx="3288425" cy="87761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b="1" dirty="0">
                <a:latin typeface="Trebuchet MS" panose="020B0603020202020204" pitchFamily="34" charset="0"/>
                <a:ea typeface="+mj-ea"/>
                <a:cs typeface="+mj-cs"/>
              </a:rPr>
              <a:t>Option 2 (right hand)</a:t>
            </a:r>
          </a:p>
        </p:txBody>
      </p:sp>
      <p:sp>
        <p:nvSpPr>
          <p:cNvPr id="12" name="TextBox 11">
            <a:extLst>
              <a:ext uri="{FF2B5EF4-FFF2-40B4-BE49-F238E27FC236}">
                <a16:creationId xmlns:a16="http://schemas.microsoft.com/office/drawing/2014/main" id="{475997F4-A9F6-43D5-B74B-89F96422AA8D}"/>
              </a:ext>
            </a:extLst>
          </p:cNvPr>
          <p:cNvSpPr txBox="1"/>
          <p:nvPr/>
        </p:nvSpPr>
        <p:spPr>
          <a:xfrm>
            <a:off x="485118" y="2839106"/>
            <a:ext cx="3319955" cy="8460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dirty="0">
                <a:latin typeface="Trebuchet MS" panose="020B0603020202020204" pitchFamily="34" charset="0"/>
                <a:ea typeface="+mj-ea"/>
                <a:cs typeface="+mj-cs"/>
              </a:rPr>
              <a:t>Cold</a:t>
            </a:r>
          </a:p>
        </p:txBody>
      </p:sp>
      <p:sp>
        <p:nvSpPr>
          <p:cNvPr id="15" name="TextBox 14">
            <a:extLst>
              <a:ext uri="{FF2B5EF4-FFF2-40B4-BE49-F238E27FC236}">
                <a16:creationId xmlns:a16="http://schemas.microsoft.com/office/drawing/2014/main" id="{7F0A4685-3712-42F6-9ECB-7B8EA002573D}"/>
              </a:ext>
            </a:extLst>
          </p:cNvPr>
          <p:cNvSpPr txBox="1"/>
          <p:nvPr/>
        </p:nvSpPr>
        <p:spPr>
          <a:xfrm>
            <a:off x="8241095" y="2839106"/>
            <a:ext cx="3319955" cy="8460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dirty="0">
                <a:latin typeface="Trebuchet MS" panose="020B0603020202020204" pitchFamily="34" charset="0"/>
                <a:ea typeface="+mj-ea"/>
                <a:cs typeface="+mj-cs"/>
              </a:rPr>
              <a:t>Hot</a:t>
            </a:r>
            <a:r>
              <a:rPr lang="en-US" sz="4400" b="1" dirty="0">
                <a:latin typeface="Trebuchet MS" panose="020B0603020202020204" pitchFamily="34" charset="0"/>
                <a:ea typeface="+mj-ea"/>
                <a:cs typeface="+mj-cs"/>
              </a:rPr>
              <a:t> </a:t>
            </a:r>
          </a:p>
        </p:txBody>
      </p:sp>
    </p:spTree>
    <p:extLst>
      <p:ext uri="{BB962C8B-B14F-4D97-AF65-F5344CB8AC3E}">
        <p14:creationId xmlns:p14="http://schemas.microsoft.com/office/powerpoint/2010/main" val="284160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5392F1-EA06-4A6B-9E91-270587D883BF}"/>
              </a:ext>
            </a:extLst>
          </p:cNvPr>
          <p:cNvSpPr/>
          <p:nvPr/>
        </p:nvSpPr>
        <p:spPr>
          <a:xfrm>
            <a:off x="0" y="0"/>
            <a:ext cx="6348248" cy="6858000"/>
          </a:xfrm>
          <a:prstGeom prst="rect">
            <a:avLst/>
          </a:prstGeom>
          <a:solidFill>
            <a:srgbClr val="00A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8FEF2BB-8F35-41D9-92E8-53435F627A49}"/>
              </a:ext>
            </a:extLst>
          </p:cNvPr>
          <p:cNvSpPr/>
          <p:nvPr/>
        </p:nvSpPr>
        <p:spPr>
          <a:xfrm>
            <a:off x="6096000" y="0"/>
            <a:ext cx="6096000" cy="6858000"/>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5DFF98AE-6864-428F-8C08-F5D64FCAF6D4}"/>
              </a:ext>
            </a:extLst>
          </p:cNvPr>
          <p:cNvSpPr/>
          <p:nvPr/>
        </p:nvSpPr>
        <p:spPr>
          <a:xfrm>
            <a:off x="4393324" y="1860332"/>
            <a:ext cx="3405352" cy="3394841"/>
          </a:xfrm>
          <a:prstGeom prst="ellipse">
            <a:avLst/>
          </a:prstGeom>
          <a:solidFill>
            <a:srgbClr val="3C3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Trebuchet MS" panose="020B0603020202020204" pitchFamily="34" charset="0"/>
              </a:rPr>
              <a:t>Would you rather live …</a:t>
            </a:r>
          </a:p>
        </p:txBody>
      </p:sp>
      <p:sp>
        <p:nvSpPr>
          <p:cNvPr id="8" name="TextBox 7">
            <a:extLst>
              <a:ext uri="{FF2B5EF4-FFF2-40B4-BE49-F238E27FC236}">
                <a16:creationId xmlns:a16="http://schemas.microsoft.com/office/drawing/2014/main" id="{902C9799-531C-4C7F-9660-780632137CCB}"/>
              </a:ext>
            </a:extLst>
          </p:cNvPr>
          <p:cNvSpPr txBox="1"/>
          <p:nvPr/>
        </p:nvSpPr>
        <p:spPr>
          <a:xfrm>
            <a:off x="1514146" y="-333704"/>
            <a:ext cx="3319955" cy="8460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000" b="1" dirty="0">
                <a:latin typeface="Trebuchet MS" panose="020B0603020202020204" pitchFamily="34" charset="0"/>
                <a:ea typeface="+mj-ea"/>
                <a:cs typeface="+mj-cs"/>
              </a:rPr>
              <a:t>Option 1 (left hand)</a:t>
            </a:r>
          </a:p>
        </p:txBody>
      </p:sp>
      <p:sp>
        <p:nvSpPr>
          <p:cNvPr id="9" name="TextBox 8">
            <a:extLst>
              <a:ext uri="{FF2B5EF4-FFF2-40B4-BE49-F238E27FC236}">
                <a16:creationId xmlns:a16="http://schemas.microsoft.com/office/drawing/2014/main" id="{811BC00E-985D-46C7-AC29-F1859B68CE15}"/>
              </a:ext>
            </a:extLst>
          </p:cNvPr>
          <p:cNvSpPr txBox="1"/>
          <p:nvPr/>
        </p:nvSpPr>
        <p:spPr>
          <a:xfrm>
            <a:off x="7641676" y="-386255"/>
            <a:ext cx="3288425" cy="87761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b="1" dirty="0">
                <a:latin typeface="Trebuchet MS" panose="020B0603020202020204" pitchFamily="34" charset="0"/>
                <a:ea typeface="+mj-ea"/>
                <a:cs typeface="+mj-cs"/>
              </a:rPr>
              <a:t>Option 2 (right hand)</a:t>
            </a:r>
          </a:p>
        </p:txBody>
      </p:sp>
      <p:sp>
        <p:nvSpPr>
          <p:cNvPr id="12" name="TextBox 11">
            <a:extLst>
              <a:ext uri="{FF2B5EF4-FFF2-40B4-BE49-F238E27FC236}">
                <a16:creationId xmlns:a16="http://schemas.microsoft.com/office/drawing/2014/main" id="{475997F4-A9F6-43D5-B74B-89F96422AA8D}"/>
              </a:ext>
            </a:extLst>
          </p:cNvPr>
          <p:cNvSpPr txBox="1"/>
          <p:nvPr/>
        </p:nvSpPr>
        <p:spPr>
          <a:xfrm>
            <a:off x="485118" y="2839106"/>
            <a:ext cx="3319955" cy="846083"/>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3200" b="1" dirty="0">
                <a:latin typeface="Trebuchet MS" panose="020B0603020202020204" pitchFamily="34" charset="0"/>
                <a:ea typeface="+mj-ea"/>
                <a:cs typeface="+mj-cs"/>
              </a:rPr>
              <a:t>On a tropical island</a:t>
            </a:r>
          </a:p>
        </p:txBody>
      </p:sp>
      <p:sp>
        <p:nvSpPr>
          <p:cNvPr id="15" name="TextBox 14">
            <a:extLst>
              <a:ext uri="{FF2B5EF4-FFF2-40B4-BE49-F238E27FC236}">
                <a16:creationId xmlns:a16="http://schemas.microsoft.com/office/drawing/2014/main" id="{7F0A4685-3712-42F6-9ECB-7B8EA002573D}"/>
              </a:ext>
            </a:extLst>
          </p:cNvPr>
          <p:cNvSpPr txBox="1"/>
          <p:nvPr/>
        </p:nvSpPr>
        <p:spPr>
          <a:xfrm>
            <a:off x="8241095" y="2839106"/>
            <a:ext cx="3319955" cy="8460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dirty="0">
                <a:latin typeface="Trebuchet MS" panose="020B0603020202020204" pitchFamily="34" charset="0"/>
                <a:ea typeface="+mj-ea"/>
                <a:cs typeface="+mj-cs"/>
              </a:rPr>
              <a:t>In a busy city</a:t>
            </a:r>
            <a:r>
              <a:rPr lang="en-US" sz="4400" b="1" dirty="0">
                <a:latin typeface="Trebuchet MS" panose="020B0603020202020204" pitchFamily="34" charset="0"/>
                <a:ea typeface="+mj-ea"/>
                <a:cs typeface="+mj-cs"/>
              </a:rPr>
              <a:t> </a:t>
            </a:r>
          </a:p>
        </p:txBody>
      </p:sp>
    </p:spTree>
    <p:extLst>
      <p:ext uri="{BB962C8B-B14F-4D97-AF65-F5344CB8AC3E}">
        <p14:creationId xmlns:p14="http://schemas.microsoft.com/office/powerpoint/2010/main" val="1413624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2459</TotalTime>
  <Words>947</Words>
  <Application>Microsoft Office PowerPoint</Application>
  <PresentationFormat>Widescreen</PresentationFormat>
  <Paragraphs>110</Paragraphs>
  <Slides>23</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28</cp:revision>
  <dcterms:created xsi:type="dcterms:W3CDTF">2021-01-19T18:59:40Z</dcterms:created>
  <dcterms:modified xsi:type="dcterms:W3CDTF">2021-02-01T14:53:20Z</dcterms:modified>
</cp:coreProperties>
</file>