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286" r:id="rId4"/>
    <p:sldId id="287" r:id="rId5"/>
    <p:sldId id="305" r:id="rId6"/>
    <p:sldId id="306" r:id="rId7"/>
    <p:sldId id="307" r:id="rId8"/>
    <p:sldId id="311" r:id="rId9"/>
    <p:sldId id="312" r:id="rId10"/>
    <p:sldId id="308" r:id="rId11"/>
    <p:sldId id="309" r:id="rId12"/>
    <p:sldId id="295" r:id="rId13"/>
    <p:sldId id="317" r:id="rId14"/>
    <p:sldId id="298" r:id="rId15"/>
    <p:sldId id="297" r:id="rId16"/>
    <p:sldId id="316" r:id="rId17"/>
    <p:sldId id="314" r:id="rId18"/>
    <p:sldId id="263" r:id="rId19"/>
    <p:sldId id="299" r:id="rId20"/>
    <p:sldId id="313" r:id="rId21"/>
    <p:sldId id="301" r:id="rId22"/>
    <p:sldId id="302" r:id="rId23"/>
    <p:sldId id="303" r:id="rId24"/>
    <p:sldId id="283" r:id="rId25"/>
    <p:sldId id="304" r:id="rId26"/>
    <p:sldId id="319" r:id="rId27"/>
    <p:sldId id="320" r:id="rId28"/>
    <p:sldId id="321" r:id="rId29"/>
    <p:sldId id="3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AF88"/>
    <a:srgbClr val="F09988"/>
    <a:srgbClr val="EE3937"/>
    <a:srgbClr val="F05635"/>
    <a:srgbClr val="333739"/>
    <a:srgbClr val="F9CC4B"/>
    <a:srgbClr val="FFFFFF"/>
    <a:srgbClr val="FBD3B3"/>
    <a:srgbClr val="FFF5DD"/>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110" d="100"/>
          <a:sy n="110" d="100"/>
        </p:scale>
        <p:origin x="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n7aETt_9u0?feature=oembed"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2N8mObd59A8?feature=oembed"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l0ZguZJFrao?feature=oembed"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4C46_RQtJv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youtube.com/watch?v=wgjpyWez17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GfVd5x9W1Xc?feature=oembed"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2 - Understanding</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5" name="Picture 4">
            <a:extLst>
              <a:ext uri="{FF2B5EF4-FFF2-40B4-BE49-F238E27FC236}">
                <a16:creationId xmlns:a16="http://schemas.microsoft.com/office/drawing/2014/main" id="{4DABED7F-B4E4-4E8F-A72A-AEBCF6306A6F}"/>
              </a:ext>
            </a:extLst>
          </p:cNvPr>
          <p:cNvPicPr>
            <a:picLocks noChangeAspect="1"/>
          </p:cNvPicPr>
          <p:nvPr/>
        </p:nvPicPr>
        <p:blipFill rotWithShape="1">
          <a:blip r:embed="rId3">
            <a:extLst>
              <a:ext uri="{28A0092B-C50C-407E-A947-70E740481C1C}">
                <a14:useLocalDpi xmlns:a14="http://schemas.microsoft.com/office/drawing/2010/main" val="0"/>
              </a:ext>
            </a:extLst>
          </a:blip>
          <a:srcRect t="59462" r="51841"/>
          <a:stretch/>
        </p:blipFill>
        <p:spPr>
          <a:xfrm>
            <a:off x="2678403" y="1314075"/>
            <a:ext cx="6835193" cy="3831856"/>
          </a:xfrm>
          <a:prstGeom prst="rect">
            <a:avLst/>
          </a:prstGeom>
        </p:spPr>
      </p:pic>
      <p:sp>
        <p:nvSpPr>
          <p:cNvPr id="7" name="TextBox 6">
            <a:extLst>
              <a:ext uri="{FF2B5EF4-FFF2-40B4-BE49-F238E27FC236}">
                <a16:creationId xmlns:a16="http://schemas.microsoft.com/office/drawing/2014/main" id="{E7C21435-A7FB-4B10-A80B-CF0B27A975C5}"/>
              </a:ext>
            </a:extLst>
          </p:cNvPr>
          <p:cNvSpPr txBox="1"/>
          <p:nvPr/>
        </p:nvSpPr>
        <p:spPr>
          <a:xfrm>
            <a:off x="1203090" y="5691429"/>
            <a:ext cx="3830465" cy="830997"/>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Extra points if you can get this one …</a:t>
            </a:r>
          </a:p>
        </p:txBody>
      </p:sp>
    </p:spTree>
    <p:extLst>
      <p:ext uri="{BB962C8B-B14F-4D97-AF65-F5344CB8AC3E}">
        <p14:creationId xmlns:p14="http://schemas.microsoft.com/office/powerpoint/2010/main" val="23080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5" name="Picture 4">
            <a:extLst>
              <a:ext uri="{FF2B5EF4-FFF2-40B4-BE49-F238E27FC236}">
                <a16:creationId xmlns:a16="http://schemas.microsoft.com/office/drawing/2014/main" id="{933EF9D1-8C76-496C-97FD-CD00139C6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698" y="1160546"/>
            <a:ext cx="6084701" cy="4052411"/>
          </a:xfrm>
          <a:prstGeom prst="rect">
            <a:avLst/>
          </a:prstGeom>
        </p:spPr>
      </p:pic>
      <p:sp>
        <p:nvSpPr>
          <p:cNvPr id="7" name="TextBox 6">
            <a:extLst>
              <a:ext uri="{FF2B5EF4-FFF2-40B4-BE49-F238E27FC236}">
                <a16:creationId xmlns:a16="http://schemas.microsoft.com/office/drawing/2014/main" id="{3C395934-7281-4086-95C0-BFB65409CAFA}"/>
              </a:ext>
            </a:extLst>
          </p:cNvPr>
          <p:cNvSpPr txBox="1"/>
          <p:nvPr/>
        </p:nvSpPr>
        <p:spPr>
          <a:xfrm>
            <a:off x="1203090" y="5691429"/>
            <a:ext cx="3830465" cy="830997"/>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The Holy Spirit window in St Peter’s, Rome</a:t>
            </a:r>
          </a:p>
        </p:txBody>
      </p:sp>
    </p:spTree>
    <p:extLst>
      <p:ext uri="{BB962C8B-B14F-4D97-AF65-F5344CB8AC3E}">
        <p14:creationId xmlns:p14="http://schemas.microsoft.com/office/powerpoint/2010/main" val="29969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BFBB83-2E7B-4110-9792-7D2C36904345}"/>
              </a:ext>
            </a:extLst>
          </p:cNvPr>
          <p:cNvSpPr txBox="1"/>
          <p:nvPr/>
        </p:nvSpPr>
        <p:spPr>
          <a:xfrm>
            <a:off x="3016411" y="328648"/>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What is Divine Revelation?</a:t>
            </a:r>
          </a:p>
        </p:txBody>
      </p:sp>
      <p:pic>
        <p:nvPicPr>
          <p:cNvPr id="2" name="Online Media 1" title="3 Minute Theology 2.1:  What is Divine Revelation?">
            <a:hlinkClick r:id="" action="ppaction://media"/>
            <a:extLst>
              <a:ext uri="{FF2B5EF4-FFF2-40B4-BE49-F238E27FC236}">
                <a16:creationId xmlns:a16="http://schemas.microsoft.com/office/drawing/2014/main" id="{C7F1113D-2771-4050-80F8-9ACFB912908D}"/>
              </a:ext>
            </a:extLst>
          </p:cNvPr>
          <p:cNvPicPr>
            <a:picLocks noRot="1" noChangeAspect="1"/>
          </p:cNvPicPr>
          <p:nvPr>
            <a:videoFile r:link="rId1"/>
          </p:nvPr>
        </p:nvPicPr>
        <p:blipFill>
          <a:blip r:embed="rId3"/>
          <a:stretch>
            <a:fillRect/>
          </a:stretch>
        </p:blipFill>
        <p:spPr>
          <a:xfrm>
            <a:off x="5153728" y="1453327"/>
            <a:ext cx="6244024" cy="3527874"/>
          </a:xfrm>
          <a:prstGeom prst="rect">
            <a:avLst/>
          </a:prstGeom>
        </p:spPr>
      </p:pic>
      <p:pic>
        <p:nvPicPr>
          <p:cNvPr id="4" name="Picture 3" descr="A picture containing outdoor, sunset, sun, setting&#10;&#10;Description automatically generated">
            <a:extLst>
              <a:ext uri="{FF2B5EF4-FFF2-40B4-BE49-F238E27FC236}">
                <a16:creationId xmlns:a16="http://schemas.microsoft.com/office/drawing/2014/main" id="{37E1EBBC-57C7-4973-BCC0-5D8F1509BC53}"/>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0" y="0"/>
            <a:ext cx="4604958" cy="6858000"/>
          </a:xfrm>
          <a:prstGeom prst="flowChartDelay">
            <a:avLst/>
          </a:prstGeom>
        </p:spPr>
      </p:pic>
      <p:sp>
        <p:nvSpPr>
          <p:cNvPr id="14" name="TextBox 13">
            <a:extLst>
              <a:ext uri="{FF2B5EF4-FFF2-40B4-BE49-F238E27FC236}">
                <a16:creationId xmlns:a16="http://schemas.microsoft.com/office/drawing/2014/main" id="{79498286-FA52-4AFE-A520-1209CB2D71CE}"/>
              </a:ext>
            </a:extLst>
          </p:cNvPr>
          <p:cNvSpPr txBox="1"/>
          <p:nvPr/>
        </p:nvSpPr>
        <p:spPr>
          <a:xfrm>
            <a:off x="5357950" y="5459549"/>
            <a:ext cx="5835579" cy="769441"/>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“God revealed Himself in order to have an intimate relationship with us”</a:t>
            </a:r>
          </a:p>
        </p:txBody>
      </p:sp>
    </p:spTree>
    <p:extLst>
      <p:ext uri="{BB962C8B-B14F-4D97-AF65-F5344CB8AC3E}">
        <p14:creationId xmlns:p14="http://schemas.microsoft.com/office/powerpoint/2010/main" val="21774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p&#10;&#10;Description automatically generated">
            <a:extLst>
              <a:ext uri="{FF2B5EF4-FFF2-40B4-BE49-F238E27FC236}">
                <a16:creationId xmlns:a16="http://schemas.microsoft.com/office/drawing/2014/main" id="{CB2C7052-9040-4A82-8695-A42B134B1027}"/>
              </a:ext>
            </a:extLst>
          </p:cNvPr>
          <p:cNvPicPr>
            <a:picLocks noChangeAspect="1"/>
          </p:cNvPicPr>
          <p:nvPr/>
        </p:nvPicPr>
        <p:blipFill rotWithShape="1">
          <a:blip r:embed="rId2">
            <a:extLst>
              <a:ext uri="{28A0092B-C50C-407E-A947-70E740481C1C}">
                <a14:useLocalDpi xmlns:a14="http://schemas.microsoft.com/office/drawing/2010/main" val="0"/>
              </a:ext>
            </a:extLst>
          </a:blip>
          <a:srcRect b="273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01DA94FD-4CE8-476E-B978-5C1C852ABD43}"/>
              </a:ext>
            </a:extLst>
          </p:cNvPr>
          <p:cNvSpPr txBox="1"/>
          <p:nvPr/>
        </p:nvSpPr>
        <p:spPr>
          <a:xfrm>
            <a:off x="6405175" y="627326"/>
            <a:ext cx="5195421" cy="4176685"/>
          </a:xfrm>
          <a:prstGeom prst="rect">
            <a:avLst/>
          </a:prstGeom>
        </p:spPr>
        <p:txBody>
          <a:bodyPr vert="horz" lIns="91440" tIns="45720" rIns="91440" bIns="45720" rtlCol="0">
            <a:normAutofit/>
          </a:bodyPr>
          <a:lstStyle/>
          <a:p>
            <a:pPr algn="ctr">
              <a:lnSpc>
                <a:spcPct val="90000"/>
              </a:lnSpc>
              <a:spcAft>
                <a:spcPts val="600"/>
              </a:spcAft>
            </a:pPr>
            <a:r>
              <a:rPr lang="en-US" sz="2400" dirty="0">
                <a:solidFill>
                  <a:srgbClr val="333739"/>
                </a:solidFill>
                <a:latin typeface="Trebuchet MS" panose="020B0603020202020204" pitchFamily="34" charset="0"/>
              </a:rPr>
              <a:t>Since the very first day of the World God has been revealing Himself to us. God made us to search for Him so as we search for Him we realize He is already reaching out to us.</a:t>
            </a:r>
          </a:p>
          <a:p>
            <a:pPr indent="-228600" algn="ctr">
              <a:lnSpc>
                <a:spcPct val="90000"/>
              </a:lnSpc>
              <a:spcAft>
                <a:spcPts val="600"/>
              </a:spcAft>
              <a:buFont typeface="Arial" panose="020B0604020202020204" pitchFamily="34" charset="0"/>
              <a:buChar char="•"/>
            </a:pPr>
            <a:endParaRPr lang="en-US" sz="2400" b="1" dirty="0">
              <a:solidFill>
                <a:srgbClr val="333739"/>
              </a:solidFill>
              <a:latin typeface="Trebuchet MS" panose="020B0603020202020204" pitchFamily="34" charset="0"/>
            </a:endParaRPr>
          </a:p>
          <a:p>
            <a:pPr algn="ctr">
              <a:lnSpc>
                <a:spcPct val="90000"/>
              </a:lnSpc>
              <a:spcAft>
                <a:spcPts val="600"/>
              </a:spcAft>
            </a:pPr>
            <a:r>
              <a:rPr lang="en-US" sz="2400" dirty="0">
                <a:solidFill>
                  <a:srgbClr val="333739"/>
                </a:solidFill>
                <a:latin typeface="Trebuchet MS" panose="020B0603020202020204" pitchFamily="34" charset="0"/>
              </a:rPr>
              <a:t>He has done this through creation, the Old Testament prophets, the Church and the saints but most importantly in Jesus who is the Word of God!</a:t>
            </a:r>
          </a:p>
          <a:p>
            <a:pPr indent="-228600">
              <a:lnSpc>
                <a:spcPct val="90000"/>
              </a:lnSpc>
              <a:spcAft>
                <a:spcPts val="600"/>
              </a:spcAft>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3ABFBB83-2E7B-4110-9792-7D2C36904345}"/>
              </a:ext>
            </a:extLst>
          </p:cNvPr>
          <p:cNvSpPr txBox="1"/>
          <p:nvPr/>
        </p:nvSpPr>
        <p:spPr>
          <a:xfrm>
            <a:off x="5309438" y="5368746"/>
            <a:ext cx="5935748" cy="1277273"/>
          </a:xfrm>
          <a:prstGeom prst="rect">
            <a:avLst/>
          </a:prstGeom>
          <a:noFill/>
        </p:spPr>
        <p:txBody>
          <a:bodyPr wrap="square" rtlCol="0">
            <a:spAutoFit/>
          </a:bodyPr>
          <a:lstStyle/>
          <a:p>
            <a:pPr algn="ctr">
              <a:spcAft>
                <a:spcPts val="600"/>
              </a:spcAft>
            </a:pPr>
            <a:r>
              <a:rPr lang="en-GB" sz="2400" dirty="0">
                <a:solidFill>
                  <a:srgbClr val="EE3937"/>
                </a:solidFill>
                <a:latin typeface="Trebuchet MS" panose="020B0603020202020204" pitchFamily="34" charset="0"/>
              </a:rPr>
              <a:t>“You will seek me and find me when you seek me with all your heart.”</a:t>
            </a:r>
          </a:p>
          <a:p>
            <a:pPr algn="ctr">
              <a:spcAft>
                <a:spcPts val="600"/>
              </a:spcAft>
            </a:pPr>
            <a:r>
              <a:rPr lang="en-GB" sz="2400" b="1" dirty="0">
                <a:solidFill>
                  <a:srgbClr val="EE3937"/>
                </a:solidFill>
                <a:latin typeface="Trebuchet MS" panose="020B0603020202020204" pitchFamily="34" charset="0"/>
              </a:rPr>
              <a:t>Jeremiah 29:13</a:t>
            </a:r>
          </a:p>
        </p:txBody>
      </p:sp>
      <p:pic>
        <p:nvPicPr>
          <p:cNvPr id="13" name="Picture 12">
            <a:extLst>
              <a:ext uri="{FF2B5EF4-FFF2-40B4-BE49-F238E27FC236}">
                <a16:creationId xmlns:a16="http://schemas.microsoft.com/office/drawing/2014/main" id="{BB67A21B-0C72-46AA-BC1F-497E8C5207B4}"/>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80821" y="5300918"/>
            <a:ext cx="1011148" cy="1412928"/>
          </a:xfrm>
          <a:prstGeom prst="ellipse">
            <a:avLst/>
          </a:prstGeom>
        </p:spPr>
      </p:pic>
    </p:spTree>
    <p:extLst>
      <p:ext uri="{BB962C8B-B14F-4D97-AF65-F5344CB8AC3E}">
        <p14:creationId xmlns:p14="http://schemas.microsoft.com/office/powerpoint/2010/main" val="239390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8ADBC7-5C58-4158-8D41-82BC85CDE3FE}"/>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8761255" y="189540"/>
            <a:ext cx="1011148" cy="1412928"/>
          </a:xfrm>
          <a:prstGeom prst="ellipse">
            <a:avLst/>
          </a:prstGeom>
        </p:spPr>
      </p:pic>
      <p:sp>
        <p:nvSpPr>
          <p:cNvPr id="6" name="TextBox 5">
            <a:extLst>
              <a:ext uri="{FF2B5EF4-FFF2-40B4-BE49-F238E27FC236}">
                <a16:creationId xmlns:a16="http://schemas.microsoft.com/office/drawing/2014/main" id="{01DA94FD-4CE8-476E-B978-5C1C852ABD43}"/>
              </a:ext>
            </a:extLst>
          </p:cNvPr>
          <p:cNvSpPr txBox="1"/>
          <p:nvPr/>
        </p:nvSpPr>
        <p:spPr>
          <a:xfrm>
            <a:off x="6974005" y="1997749"/>
            <a:ext cx="4585647" cy="1938992"/>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God told Moses His name is </a:t>
            </a:r>
          </a:p>
          <a:p>
            <a:pPr algn="ctr"/>
            <a:r>
              <a:rPr lang="en-GB" sz="2400" dirty="0">
                <a:solidFill>
                  <a:srgbClr val="3C3C3B"/>
                </a:solidFill>
                <a:latin typeface="Trebuchet MS" panose="020B0603020202020204" pitchFamily="34" charset="0"/>
              </a:rPr>
              <a:t>‘I AM’</a:t>
            </a:r>
          </a:p>
          <a:p>
            <a:pPr algn="ctr"/>
            <a:endParaRPr lang="en-GB" sz="2400" dirty="0">
              <a:solidFill>
                <a:srgbClr val="3C3C3B"/>
              </a:solidFill>
              <a:latin typeface="Trebuchet MS" panose="020B0603020202020204" pitchFamily="34" charset="0"/>
            </a:endParaRPr>
          </a:p>
          <a:p>
            <a:pPr algn="ctr"/>
            <a:r>
              <a:rPr lang="en-GB" sz="2400" dirty="0">
                <a:solidFill>
                  <a:srgbClr val="3C3C3B"/>
                </a:solidFill>
                <a:latin typeface="Trebuchet MS" panose="020B0603020202020204" pitchFamily="34" charset="0"/>
              </a:rPr>
              <a:t>Jesus continues to tell us who God is in the Gospels</a:t>
            </a:r>
          </a:p>
        </p:txBody>
      </p:sp>
      <p:pic>
        <p:nvPicPr>
          <p:cNvPr id="4" name="Picture 3" descr="Text&#10;&#10;Description automatically generated">
            <a:extLst>
              <a:ext uri="{FF2B5EF4-FFF2-40B4-BE49-F238E27FC236}">
                <a16:creationId xmlns:a16="http://schemas.microsoft.com/office/drawing/2014/main" id="{FF8F6C6B-9B30-4D73-8F30-17BC75A42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15" y="410971"/>
            <a:ext cx="6262061" cy="5670644"/>
          </a:xfrm>
          <a:prstGeom prst="roundRect">
            <a:avLst/>
          </a:prstGeom>
        </p:spPr>
      </p:pic>
      <p:sp>
        <p:nvSpPr>
          <p:cNvPr id="12" name="TextBox 11">
            <a:extLst>
              <a:ext uri="{FF2B5EF4-FFF2-40B4-BE49-F238E27FC236}">
                <a16:creationId xmlns:a16="http://schemas.microsoft.com/office/drawing/2014/main" id="{E88C9FCA-969C-472B-B9FC-B7A8AC8EFEA4}"/>
              </a:ext>
            </a:extLst>
          </p:cNvPr>
          <p:cNvSpPr txBox="1"/>
          <p:nvPr/>
        </p:nvSpPr>
        <p:spPr>
          <a:xfrm>
            <a:off x="6760191" y="4766662"/>
            <a:ext cx="5431809" cy="1754326"/>
          </a:xfrm>
          <a:prstGeom prst="rect">
            <a:avLst/>
          </a:prstGeom>
          <a:noFill/>
        </p:spPr>
        <p:txBody>
          <a:bodyPr wrap="square">
            <a:spAutoFit/>
          </a:bodyPr>
          <a:lstStyle/>
          <a:p>
            <a:pPr algn="ctr"/>
            <a:r>
              <a:rPr lang="en-GB" dirty="0">
                <a:solidFill>
                  <a:srgbClr val="EE3937"/>
                </a:solidFill>
                <a:latin typeface="Trebuchet MS" panose="020B0603020202020204" pitchFamily="34" charset="0"/>
              </a:rPr>
              <a:t>“At various times in the past</a:t>
            </a:r>
          </a:p>
          <a:p>
            <a:pPr algn="ctr"/>
            <a:r>
              <a:rPr lang="en-GB" dirty="0">
                <a:solidFill>
                  <a:srgbClr val="EE3937"/>
                </a:solidFill>
                <a:latin typeface="Trebuchet MS" panose="020B0603020202020204" pitchFamily="34" charset="0"/>
              </a:rPr>
              <a:t>and in various different ways,</a:t>
            </a:r>
          </a:p>
          <a:p>
            <a:pPr algn="ctr"/>
            <a:r>
              <a:rPr lang="en-GB" dirty="0">
                <a:solidFill>
                  <a:srgbClr val="EE3937"/>
                </a:solidFill>
                <a:latin typeface="Trebuchet MS" panose="020B0603020202020204" pitchFamily="34" charset="0"/>
              </a:rPr>
              <a:t>God spoke to our ancestors through the prophets;</a:t>
            </a:r>
          </a:p>
          <a:p>
            <a:pPr algn="ctr"/>
            <a:r>
              <a:rPr lang="en-GB" dirty="0">
                <a:solidFill>
                  <a:srgbClr val="EE3937"/>
                </a:solidFill>
                <a:latin typeface="Trebuchet MS" panose="020B0603020202020204" pitchFamily="34" charset="0"/>
              </a:rPr>
              <a:t>but in our own time, the last days,</a:t>
            </a:r>
          </a:p>
          <a:p>
            <a:pPr algn="ctr"/>
            <a:r>
              <a:rPr lang="en-GB" dirty="0">
                <a:solidFill>
                  <a:srgbClr val="EE3937"/>
                </a:solidFill>
                <a:latin typeface="Trebuchet MS" panose="020B0603020202020204" pitchFamily="34" charset="0"/>
              </a:rPr>
              <a:t>he has spoken to us through his Son.”</a:t>
            </a:r>
          </a:p>
          <a:p>
            <a:pPr algn="ctr"/>
            <a:r>
              <a:rPr lang="en-GB" b="1" dirty="0">
                <a:solidFill>
                  <a:srgbClr val="EE3937"/>
                </a:solidFill>
                <a:latin typeface="Trebuchet MS" panose="020B0603020202020204" pitchFamily="34" charset="0"/>
              </a:rPr>
              <a:t>Hew 1:1-2</a:t>
            </a:r>
          </a:p>
        </p:txBody>
      </p:sp>
    </p:spTree>
    <p:extLst>
      <p:ext uri="{BB962C8B-B14F-4D97-AF65-F5344CB8AC3E}">
        <p14:creationId xmlns:p14="http://schemas.microsoft.com/office/powerpoint/2010/main" val="89529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A2445-0F4F-4665-B292-147040959A4F}"/>
              </a:ext>
            </a:extLst>
          </p:cNvPr>
          <p:cNvSpPr txBox="1"/>
          <p:nvPr/>
        </p:nvSpPr>
        <p:spPr>
          <a:xfrm>
            <a:off x="2248966" y="182558"/>
            <a:ext cx="7694068" cy="523220"/>
          </a:xfrm>
          <a:prstGeom prst="rect">
            <a:avLst/>
          </a:prstGeom>
          <a:noFill/>
        </p:spPr>
        <p:txBody>
          <a:bodyPr wrap="square">
            <a:spAutoFit/>
          </a:bodyPr>
          <a:lstStyle/>
          <a:p>
            <a:pPr algn="ctr"/>
            <a:r>
              <a:rPr lang="en-GB" sz="2800" b="1" dirty="0">
                <a:solidFill>
                  <a:srgbClr val="333739"/>
                </a:solidFill>
                <a:latin typeface="Trebuchet MS" panose="020B0603020202020204" pitchFamily="34" charset="0"/>
              </a:rPr>
              <a:t>Scripture Reading - Matthew 16:13-19</a:t>
            </a:r>
            <a:endParaRPr lang="en-GB" sz="2800" b="0" dirty="0">
              <a:solidFill>
                <a:srgbClr val="333739"/>
              </a:solidFill>
              <a:latin typeface="Trebuchet MS" panose="020B0603020202020204" pitchFamily="34" charset="0"/>
            </a:endParaRP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
        <p:nvSpPr>
          <p:cNvPr id="7" name="TextBox 6">
            <a:extLst>
              <a:ext uri="{FF2B5EF4-FFF2-40B4-BE49-F238E27FC236}">
                <a16:creationId xmlns:a16="http://schemas.microsoft.com/office/drawing/2014/main" id="{19804591-E718-40C5-98AB-C88505DC65D4}"/>
              </a:ext>
            </a:extLst>
          </p:cNvPr>
          <p:cNvSpPr txBox="1"/>
          <p:nvPr/>
        </p:nvSpPr>
        <p:spPr>
          <a:xfrm>
            <a:off x="850577" y="1201055"/>
            <a:ext cx="10490845" cy="4585871"/>
          </a:xfrm>
          <a:prstGeom prst="rect">
            <a:avLst/>
          </a:prstGeom>
          <a:noFill/>
        </p:spPr>
        <p:txBody>
          <a:bodyPr wrap="square">
            <a:spAutoFit/>
          </a:bodyPr>
          <a:lstStyle/>
          <a:p>
            <a:pPr marR="10000" algn="ctr"/>
            <a:r>
              <a:rPr lang="en-GB" sz="2000" dirty="0">
                <a:solidFill>
                  <a:srgbClr val="333739"/>
                </a:solidFill>
                <a:latin typeface="Trebuchet MS" panose="020B0603020202020204" pitchFamily="34" charset="0"/>
              </a:rPr>
              <a:t>When Jesus came to the region of Caesarea Philippi he put this question to his disciples,</a:t>
            </a:r>
          </a:p>
          <a:p>
            <a:pPr marR="10000" algn="ctr"/>
            <a:r>
              <a:rPr lang="en-GB" sz="2400" b="1" dirty="0">
                <a:solidFill>
                  <a:srgbClr val="333739"/>
                </a:solidFill>
                <a:latin typeface="Trebuchet MS" panose="020B0603020202020204" pitchFamily="34" charset="0"/>
              </a:rPr>
              <a:t> ‘Who do people say the Son of Man is?’</a:t>
            </a:r>
          </a:p>
          <a:p>
            <a:pPr marR="10000" algn="ctr"/>
            <a:r>
              <a:rPr lang="en-GB" sz="2000" dirty="0">
                <a:solidFill>
                  <a:srgbClr val="333739"/>
                </a:solidFill>
                <a:latin typeface="Trebuchet MS" panose="020B0603020202020204" pitchFamily="34" charset="0"/>
              </a:rPr>
              <a:t> And they said, ‘Some say he is John the Baptist, some Elijah,</a:t>
            </a:r>
          </a:p>
          <a:p>
            <a:pPr marR="10000" algn="ctr"/>
            <a:r>
              <a:rPr lang="en-GB" sz="2000" dirty="0">
                <a:solidFill>
                  <a:srgbClr val="333739"/>
                </a:solidFill>
                <a:latin typeface="Trebuchet MS" panose="020B0603020202020204" pitchFamily="34" charset="0"/>
              </a:rPr>
              <a:t> and others Jeremiah or one of the prophets.’ </a:t>
            </a:r>
          </a:p>
          <a:p>
            <a:pPr marR="10000" algn="ctr"/>
            <a:r>
              <a:rPr lang="en-GB" sz="2400" b="1" dirty="0">
                <a:solidFill>
                  <a:srgbClr val="333739"/>
                </a:solidFill>
                <a:latin typeface="Trebuchet MS" panose="020B0603020202020204" pitchFamily="34" charset="0"/>
              </a:rPr>
              <a:t>‘But you,’ he said ‘who do you say I am?’ </a:t>
            </a:r>
          </a:p>
          <a:p>
            <a:pPr marR="10000" algn="ctr"/>
            <a:r>
              <a:rPr lang="en-GB" sz="2000" dirty="0">
                <a:solidFill>
                  <a:srgbClr val="333739"/>
                </a:solidFill>
                <a:latin typeface="Trebuchet MS" panose="020B0603020202020204" pitchFamily="34" charset="0"/>
              </a:rPr>
              <a:t>Then Simon Peter spoke up,</a:t>
            </a:r>
          </a:p>
          <a:p>
            <a:pPr marR="10000" algn="ctr"/>
            <a:r>
              <a:rPr lang="en-GB" sz="2400" dirty="0">
                <a:solidFill>
                  <a:srgbClr val="333739"/>
                </a:solidFill>
                <a:latin typeface="Trebuchet MS" panose="020B0603020202020204" pitchFamily="34" charset="0"/>
              </a:rPr>
              <a:t> </a:t>
            </a:r>
            <a:r>
              <a:rPr lang="en-GB" sz="2400" b="1" dirty="0">
                <a:solidFill>
                  <a:srgbClr val="333739"/>
                </a:solidFill>
                <a:latin typeface="Trebuchet MS" panose="020B0603020202020204" pitchFamily="34" charset="0"/>
              </a:rPr>
              <a:t>‘You are the Christ,’ he said ‘the Son of the living God.’ </a:t>
            </a:r>
          </a:p>
          <a:p>
            <a:pPr marR="10000" algn="ctr"/>
            <a:r>
              <a:rPr lang="en-GB" sz="2000" dirty="0">
                <a:solidFill>
                  <a:srgbClr val="333739"/>
                </a:solidFill>
                <a:latin typeface="Trebuchet MS" panose="020B0603020202020204" pitchFamily="34" charset="0"/>
              </a:rPr>
              <a:t>Jesus replied, ‘Simon son of Jonah, you are a happy man! Because it was not flesh and blood that revealed this to you but my Father in heaven. So I now say to you: You are Peter and on this rock I will build my Church. And the gates of the underworld can never hold out against it. I will give you the keys of the kingdom of heaven: whatever you bind on earth shall be considered bound in heaven; whatever you loose on earth shall be considered loosed in heaven.’</a:t>
            </a:r>
          </a:p>
          <a:p>
            <a:pPr marR="10000" algn="just"/>
            <a:endParaRPr lang="en-GB" sz="2000" dirty="0"/>
          </a:p>
        </p:txBody>
      </p:sp>
    </p:spTree>
    <p:extLst>
      <p:ext uri="{BB962C8B-B14F-4D97-AF65-F5344CB8AC3E}">
        <p14:creationId xmlns:p14="http://schemas.microsoft.com/office/powerpoint/2010/main" val="416444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D3B3"/>
        </a:solidFill>
        <a:effectLst/>
      </p:bgPr>
    </p:bg>
    <p:spTree>
      <p:nvGrpSpPr>
        <p:cNvPr id="1" name=""/>
        <p:cNvGrpSpPr/>
        <p:nvPr/>
      </p:nvGrpSpPr>
      <p:grpSpPr>
        <a:xfrm>
          <a:off x="0" y="0"/>
          <a:ext cx="0" cy="0"/>
          <a:chOff x="0" y="0"/>
          <a:chExt cx="0" cy="0"/>
        </a:xfrm>
      </p:grpSpPr>
      <p:pic>
        <p:nvPicPr>
          <p:cNvPr id="2" name="Online Media 1" title="Face of Your Mercy by Jo Boyce // LYRIC VIDEO">
            <a:hlinkClick r:id="" action="ppaction://media"/>
            <a:extLst>
              <a:ext uri="{FF2B5EF4-FFF2-40B4-BE49-F238E27FC236}">
                <a16:creationId xmlns:a16="http://schemas.microsoft.com/office/drawing/2014/main" id="{76F976BE-E22A-41C5-8540-E74AC4E2EF40}"/>
              </a:ext>
            </a:extLst>
          </p:cNvPr>
          <p:cNvPicPr>
            <a:picLocks noRot="1" noChangeAspect="1"/>
          </p:cNvPicPr>
          <p:nvPr>
            <a:videoFile r:link="rId1"/>
          </p:nvPr>
        </p:nvPicPr>
        <p:blipFill>
          <a:blip r:embed="rId3"/>
          <a:stretch>
            <a:fillRect/>
          </a:stretch>
        </p:blipFill>
        <p:spPr>
          <a:xfrm>
            <a:off x="2914063" y="1803741"/>
            <a:ext cx="6733654" cy="3804515"/>
          </a:xfrm>
          <a:prstGeom prst="rect">
            <a:avLst/>
          </a:prstGeom>
        </p:spPr>
      </p:pic>
      <p:pic>
        <p:nvPicPr>
          <p:cNvPr id="3" name="Picture 2">
            <a:extLst>
              <a:ext uri="{FF2B5EF4-FFF2-40B4-BE49-F238E27FC236}">
                <a16:creationId xmlns:a16="http://schemas.microsoft.com/office/drawing/2014/main" id="{CB2DD52E-153E-4606-B01D-02BEF11E8AA7}"/>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
        <p:nvSpPr>
          <p:cNvPr id="4" name="TextBox 3">
            <a:extLst>
              <a:ext uri="{FF2B5EF4-FFF2-40B4-BE49-F238E27FC236}">
                <a16:creationId xmlns:a16="http://schemas.microsoft.com/office/drawing/2014/main" id="{37926E29-D20B-4F98-B91D-F146E96D5809}"/>
              </a:ext>
            </a:extLst>
          </p:cNvPr>
          <p:cNvSpPr txBox="1"/>
          <p:nvPr/>
        </p:nvSpPr>
        <p:spPr>
          <a:xfrm>
            <a:off x="1551029" y="151975"/>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Reflection</a:t>
            </a:r>
          </a:p>
        </p:txBody>
      </p:sp>
      <p:sp>
        <p:nvSpPr>
          <p:cNvPr id="5" name="TextBox 4">
            <a:extLst>
              <a:ext uri="{FF2B5EF4-FFF2-40B4-BE49-F238E27FC236}">
                <a16:creationId xmlns:a16="http://schemas.microsoft.com/office/drawing/2014/main" id="{25FC622F-39B4-425C-8BE4-7EF57DE31B3A}"/>
              </a:ext>
            </a:extLst>
          </p:cNvPr>
          <p:cNvSpPr txBox="1"/>
          <p:nvPr/>
        </p:nvSpPr>
        <p:spPr>
          <a:xfrm>
            <a:off x="1127456" y="798306"/>
            <a:ext cx="10306868" cy="830997"/>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How do you picture God? God revealed His love and mercy in Jesus </a:t>
            </a:r>
            <a:r>
              <a:rPr lang="en-GB" sz="2400" b="1" dirty="0">
                <a:solidFill>
                  <a:srgbClr val="3C3C3B"/>
                </a:solidFill>
                <a:latin typeface="Trebuchet MS" panose="020B0603020202020204" pitchFamily="34" charset="0"/>
              </a:rPr>
              <a:t>–</a:t>
            </a:r>
          </a:p>
          <a:p>
            <a:pPr algn="ctr"/>
            <a:r>
              <a:rPr lang="en-GB" sz="2400" b="1" dirty="0">
                <a:solidFill>
                  <a:srgbClr val="3C3C3B"/>
                </a:solidFill>
                <a:latin typeface="Trebuchet MS" panose="020B0603020202020204" pitchFamily="34" charset="0"/>
              </a:rPr>
              <a:t> the face of the Father’s Love &amp; Mercy</a:t>
            </a:r>
            <a:endParaRPr lang="en-GB" sz="2400" dirty="0">
              <a:solidFill>
                <a:srgbClr val="3C3C3B"/>
              </a:solidFill>
              <a:latin typeface="Trebuchet MS" panose="020B0603020202020204" pitchFamily="34" charset="0"/>
            </a:endParaRPr>
          </a:p>
        </p:txBody>
      </p:sp>
      <p:sp>
        <p:nvSpPr>
          <p:cNvPr id="7" name="TextBox 6">
            <a:extLst>
              <a:ext uri="{FF2B5EF4-FFF2-40B4-BE49-F238E27FC236}">
                <a16:creationId xmlns:a16="http://schemas.microsoft.com/office/drawing/2014/main" id="{FF406987-A957-4DED-9EEB-B97B7A9C2060}"/>
              </a:ext>
            </a:extLst>
          </p:cNvPr>
          <p:cNvSpPr txBox="1"/>
          <p:nvPr/>
        </p:nvSpPr>
        <p:spPr>
          <a:xfrm>
            <a:off x="1551029" y="5782695"/>
            <a:ext cx="8770354" cy="923330"/>
          </a:xfrm>
          <a:prstGeom prst="rect">
            <a:avLst/>
          </a:prstGeom>
          <a:noFill/>
        </p:spPr>
        <p:txBody>
          <a:bodyPr wrap="square">
            <a:spAutoFit/>
          </a:bodyPr>
          <a:lstStyle/>
          <a:p>
            <a:pPr algn="ctr"/>
            <a:r>
              <a:rPr lang="en-GB" dirty="0">
                <a:solidFill>
                  <a:srgbClr val="333739"/>
                </a:solidFill>
                <a:latin typeface="Trebuchet MS" panose="020B0603020202020204" pitchFamily="34" charset="0"/>
              </a:rPr>
              <a:t>“Christ is the visible image of the invisible God. He existed before anything was created and is supreme over all creation” </a:t>
            </a:r>
          </a:p>
          <a:p>
            <a:pPr algn="ctr"/>
            <a:r>
              <a:rPr lang="en-GB" dirty="0">
                <a:solidFill>
                  <a:srgbClr val="333739"/>
                </a:solidFill>
                <a:latin typeface="Trebuchet MS" panose="020B0603020202020204" pitchFamily="34" charset="0"/>
              </a:rPr>
              <a:t>Colossians 1:15</a:t>
            </a:r>
          </a:p>
        </p:txBody>
      </p:sp>
    </p:spTree>
    <p:extLst>
      <p:ext uri="{BB962C8B-B14F-4D97-AF65-F5344CB8AC3E}">
        <p14:creationId xmlns:p14="http://schemas.microsoft.com/office/powerpoint/2010/main" val="1390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o is Jesus?">
            <a:hlinkClick r:id="" action="ppaction://media"/>
            <a:extLst>
              <a:ext uri="{FF2B5EF4-FFF2-40B4-BE49-F238E27FC236}">
                <a16:creationId xmlns:a16="http://schemas.microsoft.com/office/drawing/2014/main" id="{71CFA217-1FD6-47FB-AC81-5C3B83B1CDE1}"/>
              </a:ext>
            </a:extLst>
          </p:cNvPr>
          <p:cNvPicPr>
            <a:picLocks noRot="1" noChangeAspect="1"/>
          </p:cNvPicPr>
          <p:nvPr>
            <a:videoFile r:link="rId1"/>
          </p:nvPr>
        </p:nvPicPr>
        <p:blipFill>
          <a:blip r:embed="rId3"/>
          <a:stretch>
            <a:fillRect/>
          </a:stretch>
        </p:blipFill>
        <p:spPr>
          <a:xfrm>
            <a:off x="1446283" y="1343727"/>
            <a:ext cx="8153021" cy="4606457"/>
          </a:xfrm>
          <a:prstGeom prst="rect">
            <a:avLst/>
          </a:prstGeom>
        </p:spPr>
      </p:pic>
      <p:sp>
        <p:nvSpPr>
          <p:cNvPr id="4" name="TextBox 3">
            <a:extLst>
              <a:ext uri="{FF2B5EF4-FFF2-40B4-BE49-F238E27FC236}">
                <a16:creationId xmlns:a16="http://schemas.microsoft.com/office/drawing/2014/main" id="{E14F37AD-3F88-4651-B290-529220C0E6D6}"/>
              </a:ext>
            </a:extLst>
          </p:cNvPr>
          <p:cNvSpPr txBox="1"/>
          <p:nvPr/>
        </p:nvSpPr>
        <p:spPr>
          <a:xfrm>
            <a:off x="1045455" y="192918"/>
            <a:ext cx="1030834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Jesus – the face of the Father’s Love &amp; Mercy</a:t>
            </a:r>
          </a:p>
        </p:txBody>
      </p:sp>
      <p:pic>
        <p:nvPicPr>
          <p:cNvPr id="5" name="Picture 4">
            <a:extLst>
              <a:ext uri="{FF2B5EF4-FFF2-40B4-BE49-F238E27FC236}">
                <a16:creationId xmlns:a16="http://schemas.microsoft.com/office/drawing/2014/main" id="{96A62D8D-7532-4B8E-9341-CA355044CED1}"/>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9456174" y="-66315"/>
            <a:ext cx="5098026" cy="7123728"/>
          </a:xfrm>
          <a:prstGeom prst="ellipse">
            <a:avLst/>
          </a:prstGeom>
        </p:spPr>
      </p:pic>
    </p:spTree>
    <p:extLst>
      <p:ext uri="{BB962C8B-B14F-4D97-AF65-F5344CB8AC3E}">
        <p14:creationId xmlns:p14="http://schemas.microsoft.com/office/powerpoint/2010/main" val="14465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A2445-0F4F-4665-B292-147040959A4F}"/>
              </a:ext>
            </a:extLst>
          </p:cNvPr>
          <p:cNvSpPr txBox="1"/>
          <p:nvPr/>
        </p:nvSpPr>
        <p:spPr>
          <a:xfrm>
            <a:off x="6669969" y="1976103"/>
            <a:ext cx="4507847" cy="2677656"/>
          </a:xfrm>
          <a:prstGeom prst="rect">
            <a:avLst/>
          </a:prstGeom>
          <a:noFill/>
        </p:spPr>
        <p:txBody>
          <a:bodyPr wrap="square">
            <a:spAutoFit/>
          </a:bodyPr>
          <a:lstStyle/>
          <a:p>
            <a:pPr algn="ctr"/>
            <a:r>
              <a:rPr lang="en-GB" sz="2800" b="1" dirty="0">
                <a:latin typeface="Trebuchet MS" panose="020B0603020202020204" pitchFamily="34" charset="0"/>
              </a:rPr>
              <a:t>“I have no imagination. I cannot picture God the Father. All that I can see is Jesus”</a:t>
            </a:r>
          </a:p>
          <a:p>
            <a:pPr algn="ctr"/>
            <a:r>
              <a:rPr lang="en-GB" sz="2800" b="1" dirty="0">
                <a:latin typeface="Trebuchet MS" panose="020B0603020202020204" pitchFamily="34" charset="0"/>
              </a:rPr>
              <a:t> </a:t>
            </a:r>
          </a:p>
          <a:p>
            <a:pPr algn="ctr"/>
            <a:r>
              <a:rPr lang="en-GB" sz="2800" dirty="0">
                <a:latin typeface="Trebuchet MS" panose="020B0603020202020204" pitchFamily="34" charset="0"/>
              </a:rPr>
              <a:t>St Teresa of Calcutta</a:t>
            </a: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3" name="Picture 2" descr="A picture containing person, wearing, hat, headdress&#10;&#10;Description automatically generated">
            <a:extLst>
              <a:ext uri="{FF2B5EF4-FFF2-40B4-BE49-F238E27FC236}">
                <a16:creationId xmlns:a16="http://schemas.microsoft.com/office/drawing/2014/main" id="{8E4DDF1A-806E-44CB-8BE5-10B3740D53EE}"/>
              </a:ext>
            </a:extLst>
          </p:cNvPr>
          <p:cNvPicPr>
            <a:picLocks noChangeAspect="1"/>
          </p:cNvPicPr>
          <p:nvPr/>
        </p:nvPicPr>
        <p:blipFill rotWithShape="1">
          <a:blip r:embed="rId3">
            <a:extLst>
              <a:ext uri="{28A0092B-C50C-407E-A947-70E740481C1C}">
                <a14:useLocalDpi xmlns:a14="http://schemas.microsoft.com/office/drawing/2010/main" val="0"/>
              </a:ext>
            </a:extLst>
          </a:blip>
          <a:srcRect l="19256"/>
          <a:stretch/>
        </p:blipFill>
        <p:spPr>
          <a:xfrm>
            <a:off x="-1296537" y="0"/>
            <a:ext cx="8296096" cy="6858000"/>
          </a:xfrm>
          <a:prstGeom prst="flowChartOnlineStorage">
            <a:avLst/>
          </a:prstGeom>
        </p:spPr>
      </p:pic>
    </p:spTree>
    <p:extLst>
      <p:ext uri="{BB962C8B-B14F-4D97-AF65-F5344CB8AC3E}">
        <p14:creationId xmlns:p14="http://schemas.microsoft.com/office/powerpoint/2010/main" val="76748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long hair&#10;&#10;Description automatically generated with low confidence">
            <a:extLst>
              <a:ext uri="{FF2B5EF4-FFF2-40B4-BE49-F238E27FC236}">
                <a16:creationId xmlns:a16="http://schemas.microsoft.com/office/drawing/2014/main" id="{AE121192-D68E-4A5D-9793-DB5BEBD9299D}"/>
              </a:ext>
            </a:extLst>
          </p:cNvPr>
          <p:cNvPicPr>
            <a:picLocks noChangeAspect="1"/>
          </p:cNvPicPr>
          <p:nvPr/>
        </p:nvPicPr>
        <p:blipFill rotWithShape="1">
          <a:blip r:embed="rId2">
            <a:extLst>
              <a:ext uri="{28A0092B-C50C-407E-A947-70E740481C1C}">
                <a14:useLocalDpi xmlns:a14="http://schemas.microsoft.com/office/drawing/2010/main" val="0"/>
              </a:ext>
            </a:extLst>
          </a:blip>
          <a:srcRect l="28686" r="6603"/>
          <a:stretch/>
        </p:blipFill>
        <p:spPr>
          <a:xfrm>
            <a:off x="0" y="0"/>
            <a:ext cx="12192000" cy="6858000"/>
          </a:xfrm>
          <a:prstGeom prst="rect">
            <a:avLst/>
          </a:prstGeom>
        </p:spPr>
      </p:pic>
      <p:sp>
        <p:nvSpPr>
          <p:cNvPr id="10" name="TextBox 9">
            <a:extLst>
              <a:ext uri="{FF2B5EF4-FFF2-40B4-BE49-F238E27FC236}">
                <a16:creationId xmlns:a16="http://schemas.microsoft.com/office/drawing/2014/main" id="{992FB99E-B909-4EFC-B24F-EF0640EB8F13}"/>
              </a:ext>
            </a:extLst>
          </p:cNvPr>
          <p:cNvSpPr txBox="1"/>
          <p:nvPr/>
        </p:nvSpPr>
        <p:spPr>
          <a:xfrm>
            <a:off x="6680837" y="1785434"/>
            <a:ext cx="4243589" cy="3946625"/>
          </a:xfrm>
          <a:prstGeom prst="rect">
            <a:avLst/>
          </a:prstGeom>
        </p:spPr>
        <p:txBody>
          <a:bodyPr vert="horz" lIns="91440" tIns="45720" rIns="91440" bIns="45720" rtlCol="0">
            <a:normAutofit/>
          </a:bodyPr>
          <a:lstStyle/>
          <a:p>
            <a:pPr algn="ctr">
              <a:lnSpc>
                <a:spcPct val="90000"/>
              </a:lnSpc>
              <a:spcAft>
                <a:spcPts val="600"/>
              </a:spcAft>
            </a:pPr>
            <a:r>
              <a:rPr lang="en-GB" sz="2800" dirty="0">
                <a:solidFill>
                  <a:srgbClr val="FFFFFF"/>
                </a:solidFill>
                <a:latin typeface="Trebuchet MS" panose="020B0603020202020204" pitchFamily="34" charset="0"/>
              </a:rPr>
              <a:t>Based on the scripture reading for today someone says that Jesus was a teacher, a good man but nothing more.</a:t>
            </a:r>
          </a:p>
          <a:p>
            <a:pPr algn="ctr">
              <a:lnSpc>
                <a:spcPct val="90000"/>
              </a:lnSpc>
              <a:spcAft>
                <a:spcPts val="600"/>
              </a:spcAft>
            </a:pPr>
            <a:endParaRPr lang="en-GB" sz="2800" dirty="0">
              <a:solidFill>
                <a:srgbClr val="FFFFFF"/>
              </a:solidFill>
              <a:latin typeface="Trebuchet MS" panose="020B0603020202020204" pitchFamily="34" charset="0"/>
            </a:endParaRPr>
          </a:p>
          <a:p>
            <a:pPr algn="ctr">
              <a:lnSpc>
                <a:spcPct val="90000"/>
              </a:lnSpc>
              <a:spcAft>
                <a:spcPts val="600"/>
              </a:spcAft>
            </a:pPr>
            <a:r>
              <a:rPr lang="en-GB" sz="2800" dirty="0">
                <a:solidFill>
                  <a:srgbClr val="FFFFFF"/>
                </a:solidFill>
                <a:latin typeface="Trebuchet MS" panose="020B0603020202020204" pitchFamily="34" charset="0"/>
              </a:rPr>
              <a:t> How could we respond based on what we have heard so far today?</a:t>
            </a:r>
            <a:endParaRPr lang="en-US" sz="2800" dirty="0">
              <a:solidFill>
                <a:srgbClr val="FFFFFF"/>
              </a:solidFill>
              <a:latin typeface="Trebuchet MS" panose="020B0603020202020204" pitchFamily="34" charset="0"/>
            </a:endParaRPr>
          </a:p>
        </p:txBody>
      </p:sp>
      <p:sp>
        <p:nvSpPr>
          <p:cNvPr id="11" name="TextBox 10">
            <a:extLst>
              <a:ext uri="{FF2B5EF4-FFF2-40B4-BE49-F238E27FC236}">
                <a16:creationId xmlns:a16="http://schemas.microsoft.com/office/drawing/2014/main" id="{0C3FE68D-99F8-4C71-B997-622A18FB5274}"/>
              </a:ext>
            </a:extLst>
          </p:cNvPr>
          <p:cNvSpPr txBox="1"/>
          <p:nvPr/>
        </p:nvSpPr>
        <p:spPr>
          <a:xfrm>
            <a:off x="6424172" y="372507"/>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FFFFFF"/>
                </a:solidFill>
                <a:latin typeface="Trebuchet MS" panose="020B0603020202020204" pitchFamily="34" charset="0"/>
                <a:ea typeface="+mj-ea"/>
                <a:cs typeface="+mj-cs"/>
              </a:rPr>
              <a:t>Situation</a:t>
            </a:r>
          </a:p>
        </p:txBody>
      </p:sp>
      <p:pic>
        <p:nvPicPr>
          <p:cNvPr id="12" name="Picture 11">
            <a:extLst>
              <a:ext uri="{FF2B5EF4-FFF2-40B4-BE49-F238E27FC236}">
                <a16:creationId xmlns:a16="http://schemas.microsoft.com/office/drawing/2014/main" id="{B4600CC3-B18B-4FA8-979A-BB962FD995DD}"/>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24426" y="5106103"/>
            <a:ext cx="1011148" cy="1412928"/>
          </a:xfrm>
          <a:prstGeom prst="ellipse">
            <a:avLst/>
          </a:prstGeom>
        </p:spPr>
      </p:pic>
    </p:spTree>
    <p:extLst>
      <p:ext uri="{BB962C8B-B14F-4D97-AF65-F5344CB8AC3E}">
        <p14:creationId xmlns:p14="http://schemas.microsoft.com/office/powerpoint/2010/main" val="181893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with low confidence">
            <a:extLst>
              <a:ext uri="{FF2B5EF4-FFF2-40B4-BE49-F238E27FC236}">
                <a16:creationId xmlns:a16="http://schemas.microsoft.com/office/drawing/2014/main" id="{089DED07-1E80-46AF-84BD-885672C9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029" y="921447"/>
            <a:ext cx="8666329" cy="5015105"/>
          </a:xfrm>
          <a:prstGeom prst="rect">
            <a:avLst/>
          </a:prstGeom>
        </p:spPr>
      </p:pic>
      <p:sp>
        <p:nvSpPr>
          <p:cNvPr id="7" name="TextBox 6">
            <a:extLst>
              <a:ext uri="{FF2B5EF4-FFF2-40B4-BE49-F238E27FC236}">
                <a16:creationId xmlns:a16="http://schemas.microsoft.com/office/drawing/2014/main" id="{6E70CA02-0A93-48E8-990B-91EECE1B4A5C}"/>
              </a:ext>
            </a:extLst>
          </p:cNvPr>
          <p:cNvSpPr txBox="1"/>
          <p:nvPr/>
        </p:nvSpPr>
        <p:spPr>
          <a:xfrm>
            <a:off x="1551029" y="151975"/>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Discussion - The Jesus Question…</a:t>
            </a:r>
          </a:p>
        </p:txBody>
      </p:sp>
      <p:sp>
        <p:nvSpPr>
          <p:cNvPr id="8" name="TextBox 7">
            <a:extLst>
              <a:ext uri="{FF2B5EF4-FFF2-40B4-BE49-F238E27FC236}">
                <a16:creationId xmlns:a16="http://schemas.microsoft.com/office/drawing/2014/main" id="{D767AAD4-38B9-4577-8DFA-F5AFF17A4014}"/>
              </a:ext>
            </a:extLst>
          </p:cNvPr>
          <p:cNvSpPr txBox="1"/>
          <p:nvPr/>
        </p:nvSpPr>
        <p:spPr>
          <a:xfrm>
            <a:off x="942566" y="6059693"/>
            <a:ext cx="10306868" cy="523220"/>
          </a:xfrm>
          <a:prstGeom prst="rect">
            <a:avLst/>
          </a:prstGeom>
          <a:noFill/>
        </p:spPr>
        <p:txBody>
          <a:bodyPr wrap="square" rtlCol="0">
            <a:spAutoFit/>
          </a:bodyPr>
          <a:lstStyle/>
          <a:p>
            <a:pPr algn="ctr"/>
            <a:r>
              <a:rPr lang="en-GB" sz="2800" dirty="0">
                <a:solidFill>
                  <a:srgbClr val="3C3C3B"/>
                </a:solidFill>
                <a:latin typeface="Trebuchet MS" panose="020B0603020202020204" pitchFamily="34" charset="0"/>
              </a:rPr>
              <a:t>Reflect on this for a moment. Who do YOU say Jesus is? </a:t>
            </a:r>
          </a:p>
        </p:txBody>
      </p:sp>
      <p:pic>
        <p:nvPicPr>
          <p:cNvPr id="9" name="Picture 8">
            <a:extLst>
              <a:ext uri="{FF2B5EF4-FFF2-40B4-BE49-F238E27FC236}">
                <a16:creationId xmlns:a16="http://schemas.microsoft.com/office/drawing/2014/main" id="{99E2A87B-8484-4B95-82DD-2D8191B3CBF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51687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8157096" y="1108973"/>
            <a:ext cx="2879394" cy="490969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“In Jesus Christ, God took on a human face and became our friend and brother”</a:t>
            </a: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“The happiness you are seeking, the happiness you have a right to enjoy, has a name and a face: it is Jesus of Nazareth</a:t>
            </a:r>
          </a:p>
          <a:p>
            <a:pPr algn="ctr">
              <a:lnSpc>
                <a:spcPct val="90000"/>
              </a:lnSpc>
              <a:spcAft>
                <a:spcPts val="600"/>
              </a:spcAft>
            </a:pPr>
            <a:r>
              <a:rPr lang="en-US" sz="2000" b="1" dirty="0">
                <a:solidFill>
                  <a:srgbClr val="333739"/>
                </a:solidFill>
                <a:latin typeface="Trebuchet MS" panose="020B0603020202020204" pitchFamily="34" charset="0"/>
              </a:rPr>
              <a:t>Pope Benedict XVI</a:t>
            </a:r>
          </a:p>
        </p:txBody>
      </p:sp>
      <p:sp>
        <p:nvSpPr>
          <p:cNvPr id="6" name="TextBox 5">
            <a:extLst>
              <a:ext uri="{FF2B5EF4-FFF2-40B4-BE49-F238E27FC236}">
                <a16:creationId xmlns:a16="http://schemas.microsoft.com/office/drawing/2014/main" id="{4E0C8625-7AB5-4AFA-A674-00BB0B9B2797}"/>
              </a:ext>
            </a:extLst>
          </p:cNvPr>
          <p:cNvSpPr txBox="1"/>
          <p:nvPr/>
        </p:nvSpPr>
        <p:spPr>
          <a:xfrm>
            <a:off x="1346579" y="1616511"/>
            <a:ext cx="4536745" cy="490969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“God would very much like to be known so he has revealed Himself. He remains faithful even when we have fallen away from Him in sin. God shows us in Jesus Christ the full depth of his merciful love. In Jesus, God himself came to earth. He is God’s last Word.”</a:t>
            </a:r>
          </a:p>
          <a:p>
            <a:pPr algn="ctr">
              <a:lnSpc>
                <a:spcPct val="90000"/>
              </a:lnSpc>
              <a:spcAft>
                <a:spcPts val="600"/>
              </a:spcAft>
            </a:pPr>
            <a:endParaRPr lang="en-US" sz="2000" b="1"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YOUCAT 7-10</a:t>
            </a:r>
          </a:p>
        </p:txBody>
      </p:sp>
    </p:spTree>
    <p:extLst>
      <p:ext uri="{BB962C8B-B14F-4D97-AF65-F5344CB8AC3E}">
        <p14:creationId xmlns:p14="http://schemas.microsoft.com/office/powerpoint/2010/main" val="384087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7" name="TextBox 6">
            <a:extLst>
              <a:ext uri="{FF2B5EF4-FFF2-40B4-BE49-F238E27FC236}">
                <a16:creationId xmlns:a16="http://schemas.microsoft.com/office/drawing/2014/main" id="{BF516D25-8C12-4627-9717-E93FC5638A86}"/>
              </a:ext>
            </a:extLst>
          </p:cNvPr>
          <p:cNvSpPr txBox="1"/>
          <p:nvPr/>
        </p:nvSpPr>
        <p:spPr>
          <a:xfrm>
            <a:off x="2233008" y="5098064"/>
            <a:ext cx="9958992" cy="1538883"/>
          </a:xfrm>
          <a:prstGeom prst="rect">
            <a:avLst/>
          </a:prstGeom>
          <a:noFill/>
        </p:spPr>
        <p:txBody>
          <a:bodyPr wrap="square">
            <a:spAutoFit/>
          </a:bodyPr>
          <a:lstStyle/>
          <a:p>
            <a:pPr algn="ctr"/>
            <a:r>
              <a:rPr lang="en-GB" sz="2000" b="1" dirty="0">
                <a:latin typeface="Trebuchet MS" panose="020B0603020202020204" pitchFamily="34" charset="0"/>
              </a:rPr>
              <a:t>Alpha Youth Series: Episode 2 Jesus: Who is He?</a:t>
            </a:r>
          </a:p>
          <a:p>
            <a:pPr algn="ctr"/>
            <a:r>
              <a:rPr lang="en-GB" sz="2000" dirty="0">
                <a:latin typeface="Trebuchet MS" panose="020B0603020202020204" pitchFamily="34" charset="0"/>
                <a:hlinkClick r:id="rId3"/>
              </a:rPr>
              <a:t>https://www.youtube.com/watch?v=4C46_RQtJv0</a:t>
            </a:r>
            <a:endParaRPr lang="en-GB" sz="2000" dirty="0">
              <a:latin typeface="Trebuchet MS" panose="020B0603020202020204" pitchFamily="34" charset="0"/>
            </a:endParaRPr>
          </a:p>
          <a:p>
            <a:pPr algn="ctr"/>
            <a:endParaRPr lang="en-GB" sz="1200" dirty="0">
              <a:latin typeface="Trebuchet MS" panose="020B0603020202020204" pitchFamily="34" charset="0"/>
            </a:endParaRPr>
          </a:p>
          <a:p>
            <a:pPr algn="ctr"/>
            <a:r>
              <a:rPr lang="en-GB" sz="2000" dirty="0">
                <a:latin typeface="Trebuchet MS" panose="020B0603020202020204" pitchFamily="34" charset="0"/>
              </a:rPr>
              <a:t>Sycamore: Session 4 - Who is Jesus</a:t>
            </a:r>
          </a:p>
          <a:p>
            <a:pPr algn="ctr"/>
            <a:r>
              <a:rPr lang="en-GB" sz="2000" dirty="0">
                <a:latin typeface="Trebuchet MS" panose="020B0603020202020204" pitchFamily="34" charset="0"/>
                <a:hlinkClick r:id="rId4"/>
              </a:rPr>
              <a:t>https://www.youtube.com/watch?v=wgjpyWez17o</a:t>
            </a:r>
            <a:r>
              <a:rPr lang="en-GB" sz="2000" dirty="0">
                <a:latin typeface="Trebuchet MS" panose="020B0603020202020204" pitchFamily="34" charset="0"/>
              </a:rPr>
              <a:t>  </a:t>
            </a:r>
          </a:p>
        </p:txBody>
      </p:sp>
      <p:pic>
        <p:nvPicPr>
          <p:cNvPr id="3" name="Picture 2">
            <a:extLst>
              <a:ext uri="{FF2B5EF4-FFF2-40B4-BE49-F238E27FC236}">
                <a16:creationId xmlns:a16="http://schemas.microsoft.com/office/drawing/2014/main" id="{F5EC858C-982E-4EE3-983B-0067C7E3BA8A}"/>
              </a:ext>
            </a:extLst>
          </p:cNvPr>
          <p:cNvPicPr>
            <a:picLocks noChangeAspect="1"/>
          </p:cNvPicPr>
          <p:nvPr/>
        </p:nvPicPr>
        <p:blipFill rotWithShape="1">
          <a:blip r:embed="rId5"/>
          <a:srcRect l="14687"/>
          <a:stretch/>
        </p:blipFill>
        <p:spPr>
          <a:xfrm>
            <a:off x="2497539" y="1543152"/>
            <a:ext cx="5412073" cy="3342357"/>
          </a:xfrm>
          <a:prstGeom prst="rect">
            <a:avLst/>
          </a:prstGeom>
        </p:spPr>
      </p:pic>
      <p:pic>
        <p:nvPicPr>
          <p:cNvPr id="8" name="Picture 7">
            <a:extLst>
              <a:ext uri="{FF2B5EF4-FFF2-40B4-BE49-F238E27FC236}">
                <a16:creationId xmlns:a16="http://schemas.microsoft.com/office/drawing/2014/main" id="{87F616AA-5132-46EF-B597-CB8A48703A80}"/>
              </a:ext>
            </a:extLst>
          </p:cNvPr>
          <p:cNvPicPr>
            <a:picLocks noChangeAspect="1"/>
          </p:cNvPicPr>
          <p:nvPr/>
        </p:nvPicPr>
        <p:blipFill rotWithShape="1">
          <a:blip r:embed="rId6"/>
          <a:srcRect l="33871" r="18405" b="6652"/>
          <a:stretch/>
        </p:blipFill>
        <p:spPr>
          <a:xfrm>
            <a:off x="8087034" y="1534654"/>
            <a:ext cx="3677336" cy="3342357"/>
          </a:xfrm>
          <a:prstGeom prst="rect">
            <a:avLst/>
          </a:prstGeom>
        </p:spPr>
      </p:pic>
    </p:spTree>
    <p:extLst>
      <p:ext uri="{BB962C8B-B14F-4D97-AF65-F5344CB8AC3E}">
        <p14:creationId xmlns:p14="http://schemas.microsoft.com/office/powerpoint/2010/main" val="422346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735615" y="609701"/>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sp>
        <p:nvSpPr>
          <p:cNvPr id="6" name="TextBox 5">
            <a:extLst>
              <a:ext uri="{FF2B5EF4-FFF2-40B4-BE49-F238E27FC236}">
                <a16:creationId xmlns:a16="http://schemas.microsoft.com/office/drawing/2014/main" id="{009BDBB5-B9CB-44B3-8B7E-1F532133BBA9}"/>
              </a:ext>
            </a:extLst>
          </p:cNvPr>
          <p:cNvSpPr txBox="1"/>
          <p:nvPr/>
        </p:nvSpPr>
        <p:spPr>
          <a:xfrm>
            <a:off x="7366000" y="1904435"/>
            <a:ext cx="4826000" cy="3961728"/>
          </a:xfrm>
          <a:prstGeom prst="rect">
            <a:avLst/>
          </a:prstGeom>
        </p:spPr>
        <p:txBody>
          <a:bodyPr vert="horz" lIns="91440" tIns="45720" rIns="91440" bIns="45720" rtlCol="0">
            <a:normAutofit/>
          </a:bodyPr>
          <a:lstStyle/>
          <a:p>
            <a:pPr algn="ctr">
              <a:lnSpc>
                <a:spcPct val="90000"/>
              </a:lnSpc>
              <a:spcAft>
                <a:spcPts val="600"/>
              </a:spcAft>
            </a:pPr>
            <a:r>
              <a:rPr lang="en-GB" sz="2800" dirty="0">
                <a:solidFill>
                  <a:srgbClr val="333739"/>
                </a:solidFill>
                <a:latin typeface="Trebuchet MS" panose="020B0603020202020204" pitchFamily="34" charset="0"/>
              </a:rPr>
              <a:t>Thank you, God, for revealing Yourself to me.</a:t>
            </a:r>
          </a:p>
          <a:p>
            <a:pPr algn="ctr">
              <a:lnSpc>
                <a:spcPct val="90000"/>
              </a:lnSpc>
              <a:spcAft>
                <a:spcPts val="600"/>
              </a:spcAft>
            </a:pPr>
            <a:r>
              <a:rPr lang="en-GB" sz="2800" dirty="0">
                <a:solidFill>
                  <a:srgbClr val="333739"/>
                </a:solidFill>
                <a:latin typeface="Trebuchet MS" panose="020B0603020202020204" pitchFamily="34" charset="0"/>
              </a:rPr>
              <a:t>Thank you, Jesus, for coming to save us and showing us the Father’s love. </a:t>
            </a:r>
          </a:p>
          <a:p>
            <a:pPr algn="ctr">
              <a:lnSpc>
                <a:spcPct val="90000"/>
              </a:lnSpc>
              <a:spcAft>
                <a:spcPts val="600"/>
              </a:spcAft>
            </a:pPr>
            <a:r>
              <a:rPr lang="en-GB" sz="2800" dirty="0">
                <a:solidFill>
                  <a:srgbClr val="333739"/>
                </a:solidFill>
                <a:latin typeface="Trebuchet MS" panose="020B0603020202020204" pitchFamily="34" charset="0"/>
              </a:rPr>
              <a:t>Holy Spirit, help us to know who You are and who I am.</a:t>
            </a:r>
          </a:p>
          <a:p>
            <a:pPr algn="ctr">
              <a:lnSpc>
                <a:spcPct val="90000"/>
              </a:lnSpc>
              <a:spcAft>
                <a:spcPts val="600"/>
              </a:spcAft>
            </a:pPr>
            <a:r>
              <a:rPr lang="en-GB" sz="2800" dirty="0">
                <a:solidFill>
                  <a:srgbClr val="333739"/>
                </a:solidFill>
                <a:latin typeface="Trebuchet MS" panose="020B0603020202020204" pitchFamily="34" charset="0"/>
              </a:rPr>
              <a:t> Amen</a:t>
            </a:r>
            <a:endParaRPr lang="en-US" sz="2800" dirty="0">
              <a:solidFill>
                <a:srgbClr val="333739"/>
              </a:solidFill>
              <a:latin typeface="Trebuchet MS" panose="020B0603020202020204" pitchFamily="34" charset="0"/>
            </a:endParaRPr>
          </a:p>
        </p:txBody>
      </p:sp>
      <p:pic>
        <p:nvPicPr>
          <p:cNvPr id="2" name="Online Media 1" title="So Will I (100 Billion X) - Hillsong Worship">
            <a:hlinkClick r:id="" action="ppaction://media"/>
            <a:extLst>
              <a:ext uri="{FF2B5EF4-FFF2-40B4-BE49-F238E27FC236}">
                <a16:creationId xmlns:a16="http://schemas.microsoft.com/office/drawing/2014/main" id="{A01DA701-B460-40DB-AB04-5B7091688F9F}"/>
              </a:ext>
            </a:extLst>
          </p:cNvPr>
          <p:cNvPicPr>
            <a:picLocks noRot="1" noChangeAspect="1"/>
          </p:cNvPicPr>
          <p:nvPr>
            <a:videoFile r:link="rId1"/>
          </p:nvPr>
        </p:nvPicPr>
        <p:blipFill>
          <a:blip r:embed="rId3"/>
          <a:stretch>
            <a:fillRect/>
          </a:stretch>
        </p:blipFill>
        <p:spPr>
          <a:xfrm>
            <a:off x="354092" y="1699724"/>
            <a:ext cx="7011908" cy="3961728"/>
          </a:xfrm>
          <a:prstGeom prst="rect">
            <a:avLst/>
          </a:prstGeom>
        </p:spPr>
      </p:pic>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17907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Game – ‘Go Get’</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1665026"/>
            <a:ext cx="5876785" cy="317992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In a moment we will call out a household item you need to get from somewhere in your house (it can’t be from the same room you are in now).</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 The first one back wins but please be careful as you get the item.</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Are you ready?</a:t>
            </a:r>
          </a:p>
        </p:txBody>
      </p:sp>
    </p:spTree>
    <p:extLst>
      <p:ext uri="{BB962C8B-B14F-4D97-AF65-F5344CB8AC3E}">
        <p14:creationId xmlns:p14="http://schemas.microsoft.com/office/powerpoint/2010/main" val="126418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998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17907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latin typeface="Trebuchet MS" panose="020B0603020202020204" pitchFamily="34" charset="0"/>
                <a:ea typeface="+mj-ea"/>
                <a:cs typeface="+mj-cs"/>
              </a:rPr>
              <a:t>Game – ‘Go Get’</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1518385"/>
            <a:ext cx="5876785" cy="465729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atin typeface="Trebuchet MS" panose="020B0603020202020204" pitchFamily="34" charset="0"/>
                <a:ea typeface="+mj-ea"/>
                <a:cs typeface="+mj-cs"/>
              </a:rPr>
              <a:t>Item 1</a:t>
            </a:r>
          </a:p>
          <a:p>
            <a:pPr algn="ctr">
              <a:lnSpc>
                <a:spcPct val="90000"/>
              </a:lnSpc>
              <a:spcBef>
                <a:spcPct val="0"/>
              </a:spcBef>
              <a:spcAft>
                <a:spcPts val="600"/>
              </a:spcAft>
            </a:pPr>
            <a:endParaRPr lang="en-US" sz="3600" b="1" dirty="0">
              <a:latin typeface="Trebuchet MS" panose="020B0603020202020204" pitchFamily="34" charset="0"/>
              <a:ea typeface="+mj-ea"/>
              <a:cs typeface="+mj-cs"/>
            </a:endParaRPr>
          </a:p>
          <a:p>
            <a:pPr algn="ctr">
              <a:lnSpc>
                <a:spcPct val="90000"/>
              </a:lnSpc>
              <a:spcBef>
                <a:spcPct val="0"/>
              </a:spcBef>
              <a:spcAft>
                <a:spcPts val="600"/>
              </a:spcAft>
            </a:pPr>
            <a:r>
              <a:rPr lang="en-US" sz="3600" b="1" dirty="0">
                <a:latin typeface="Trebuchet MS" panose="020B0603020202020204" pitchFamily="34" charset="0"/>
                <a:ea typeface="+mj-ea"/>
                <a:cs typeface="+mj-cs"/>
              </a:rPr>
              <a:t>A book</a:t>
            </a:r>
          </a:p>
          <a:p>
            <a:pPr algn="ctr">
              <a:lnSpc>
                <a:spcPct val="90000"/>
              </a:lnSpc>
              <a:spcBef>
                <a:spcPct val="0"/>
              </a:spcBef>
              <a:spcAft>
                <a:spcPts val="600"/>
              </a:spcAft>
            </a:pPr>
            <a:endParaRPr lang="en-US" sz="3600" dirty="0">
              <a:latin typeface="Trebuchet MS" panose="020B0603020202020204" pitchFamily="34" charset="0"/>
              <a:ea typeface="+mj-ea"/>
              <a:cs typeface="+mj-cs"/>
            </a:endParaRPr>
          </a:p>
          <a:p>
            <a:pPr algn="ctr">
              <a:lnSpc>
                <a:spcPct val="90000"/>
              </a:lnSpc>
              <a:spcBef>
                <a:spcPct val="0"/>
              </a:spcBef>
              <a:spcAft>
                <a:spcPts val="600"/>
              </a:spcAft>
            </a:pPr>
            <a:endParaRPr lang="en-US" sz="3600" dirty="0">
              <a:latin typeface="Trebuchet MS" panose="020B0603020202020204" pitchFamily="34" charset="0"/>
              <a:ea typeface="+mj-ea"/>
              <a:cs typeface="+mj-cs"/>
            </a:endParaRPr>
          </a:p>
          <a:p>
            <a:pPr algn="ctr">
              <a:lnSpc>
                <a:spcPct val="90000"/>
              </a:lnSpc>
              <a:spcBef>
                <a:spcPct val="0"/>
              </a:spcBef>
              <a:spcAft>
                <a:spcPts val="600"/>
              </a:spcAft>
            </a:pPr>
            <a:endParaRPr lang="en-US" sz="3600" dirty="0">
              <a:latin typeface="Trebuchet MS" panose="020B0603020202020204" pitchFamily="34" charset="0"/>
              <a:ea typeface="+mj-ea"/>
              <a:cs typeface="+mj-cs"/>
            </a:endParaRPr>
          </a:p>
          <a:p>
            <a:pPr algn="ctr">
              <a:lnSpc>
                <a:spcPct val="90000"/>
              </a:lnSpc>
              <a:spcBef>
                <a:spcPct val="0"/>
              </a:spcBef>
              <a:spcAft>
                <a:spcPts val="600"/>
              </a:spcAft>
            </a:pPr>
            <a:r>
              <a:rPr lang="en-US" sz="3600" dirty="0">
                <a:latin typeface="Trebuchet MS" panose="020B0603020202020204" pitchFamily="34" charset="0"/>
                <a:ea typeface="+mj-ea"/>
                <a:cs typeface="+mj-cs"/>
              </a:rPr>
              <a:t>Go…</a:t>
            </a:r>
          </a:p>
        </p:txBody>
      </p:sp>
      <p:pic>
        <p:nvPicPr>
          <p:cNvPr id="3" name="Picture 2" descr="Shape&#10;&#10;Description automatically generated with medium confidence">
            <a:extLst>
              <a:ext uri="{FF2B5EF4-FFF2-40B4-BE49-F238E27FC236}">
                <a16:creationId xmlns:a16="http://schemas.microsoft.com/office/drawing/2014/main" id="{87A703A5-949B-4D71-A108-CC313359EE1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9638" y="4067632"/>
            <a:ext cx="1437123" cy="1326575"/>
          </a:xfrm>
          <a:prstGeom prst="rect">
            <a:avLst/>
          </a:prstGeom>
        </p:spPr>
      </p:pic>
    </p:spTree>
    <p:extLst>
      <p:ext uri="{BB962C8B-B14F-4D97-AF65-F5344CB8AC3E}">
        <p14:creationId xmlns:p14="http://schemas.microsoft.com/office/powerpoint/2010/main" val="63198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393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17907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Game – ‘Go Get’</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1518385"/>
            <a:ext cx="5876785" cy="465729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solidFill>
                  <a:srgbClr val="FFF5DD"/>
                </a:solidFill>
                <a:latin typeface="Trebuchet MS" panose="020B0603020202020204" pitchFamily="34" charset="0"/>
                <a:ea typeface="+mj-ea"/>
                <a:cs typeface="+mj-cs"/>
              </a:rPr>
              <a:t>Item 2</a:t>
            </a:r>
          </a:p>
          <a:p>
            <a:pPr algn="ctr">
              <a:lnSpc>
                <a:spcPct val="90000"/>
              </a:lnSpc>
              <a:spcBef>
                <a:spcPct val="0"/>
              </a:spcBef>
              <a:spcAft>
                <a:spcPts val="600"/>
              </a:spcAft>
            </a:pPr>
            <a:endParaRPr lang="en-US" sz="3600" b="1"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3600" b="1" dirty="0">
                <a:solidFill>
                  <a:srgbClr val="FFF5DD"/>
                </a:solidFill>
                <a:latin typeface="Trebuchet MS" panose="020B0603020202020204" pitchFamily="34" charset="0"/>
                <a:ea typeface="+mj-ea"/>
                <a:cs typeface="+mj-cs"/>
              </a:rPr>
              <a:t>A pen</a:t>
            </a: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3600" dirty="0">
                <a:solidFill>
                  <a:srgbClr val="FFF5DD"/>
                </a:solidFill>
                <a:latin typeface="Trebuchet MS" panose="020B0603020202020204" pitchFamily="34" charset="0"/>
                <a:ea typeface="+mj-ea"/>
                <a:cs typeface="+mj-cs"/>
              </a:rPr>
              <a:t>Go…</a:t>
            </a:r>
          </a:p>
        </p:txBody>
      </p:sp>
      <p:pic>
        <p:nvPicPr>
          <p:cNvPr id="7" name="Picture 6" descr="Shape, arrow&#10;&#10;Description automatically generated">
            <a:extLst>
              <a:ext uri="{FF2B5EF4-FFF2-40B4-BE49-F238E27FC236}">
                <a16:creationId xmlns:a16="http://schemas.microsoft.com/office/drawing/2014/main" id="{16805A37-251B-487C-9EA6-0CCE48914D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2900" y="4067033"/>
            <a:ext cx="1719910" cy="1434066"/>
          </a:xfrm>
          <a:prstGeom prst="rect">
            <a:avLst/>
          </a:prstGeom>
        </p:spPr>
      </p:pic>
    </p:spTree>
    <p:extLst>
      <p:ext uri="{BB962C8B-B14F-4D97-AF65-F5344CB8AC3E}">
        <p14:creationId xmlns:p14="http://schemas.microsoft.com/office/powerpoint/2010/main" val="112088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4AF8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17907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Game – ‘Go Get’</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1518385"/>
            <a:ext cx="5876785" cy="465729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solidFill>
                  <a:srgbClr val="FFF5DD"/>
                </a:solidFill>
                <a:latin typeface="Trebuchet MS" panose="020B0603020202020204" pitchFamily="34" charset="0"/>
                <a:ea typeface="+mj-ea"/>
                <a:cs typeface="+mj-cs"/>
              </a:rPr>
              <a:t>Item3</a:t>
            </a:r>
          </a:p>
          <a:p>
            <a:pPr algn="ctr">
              <a:lnSpc>
                <a:spcPct val="90000"/>
              </a:lnSpc>
              <a:spcBef>
                <a:spcPct val="0"/>
              </a:spcBef>
              <a:spcAft>
                <a:spcPts val="600"/>
              </a:spcAft>
            </a:pPr>
            <a:endParaRPr lang="en-US" sz="3600" b="1"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3600" b="1" dirty="0">
                <a:solidFill>
                  <a:srgbClr val="FFF5DD"/>
                </a:solidFill>
                <a:latin typeface="Trebuchet MS" panose="020B0603020202020204" pitchFamily="34" charset="0"/>
                <a:ea typeface="+mj-ea"/>
                <a:cs typeface="+mj-cs"/>
              </a:rPr>
              <a:t>A shoe</a:t>
            </a: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36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3600" dirty="0">
                <a:solidFill>
                  <a:srgbClr val="FFF5DD"/>
                </a:solidFill>
                <a:latin typeface="Trebuchet MS" panose="020B0603020202020204" pitchFamily="34" charset="0"/>
                <a:ea typeface="+mj-ea"/>
                <a:cs typeface="+mj-cs"/>
              </a:rPr>
              <a:t>Go…</a:t>
            </a:r>
          </a:p>
        </p:txBody>
      </p:sp>
      <p:pic>
        <p:nvPicPr>
          <p:cNvPr id="3" name="Picture 2" descr="A picture containing clothing, footwear&#10;&#10;Description automatically generated">
            <a:extLst>
              <a:ext uri="{FF2B5EF4-FFF2-40B4-BE49-F238E27FC236}">
                <a16:creationId xmlns:a16="http://schemas.microsoft.com/office/drawing/2014/main" id="{4DD4751B-53DB-4EBC-94DB-BBBD91DE0A5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9302" y="3981469"/>
            <a:ext cx="2442736" cy="1594476"/>
          </a:xfrm>
          <a:prstGeom prst="rect">
            <a:avLst/>
          </a:prstGeom>
        </p:spPr>
      </p:pic>
    </p:spTree>
    <p:extLst>
      <p:ext uri="{BB962C8B-B14F-4D97-AF65-F5344CB8AC3E}">
        <p14:creationId xmlns:p14="http://schemas.microsoft.com/office/powerpoint/2010/main" val="318572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2 - Understanding</a:t>
            </a:r>
          </a:p>
        </p:txBody>
      </p:sp>
    </p:spTree>
    <p:extLst>
      <p:ext uri="{BB962C8B-B14F-4D97-AF65-F5344CB8AC3E}">
        <p14:creationId xmlns:p14="http://schemas.microsoft.com/office/powerpoint/2010/main" val="303553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2EED7DC4-4D16-4E8D-97D3-6D6FA991DAB2}"/>
              </a:ext>
            </a:extLst>
          </p:cNvPr>
          <p:cNvPicPr>
            <a:picLocks noChangeAspect="1"/>
          </p:cNvPicPr>
          <p:nvPr/>
        </p:nvPicPr>
        <p:blipFill rotWithShape="1">
          <a:blip r:embed="rId2">
            <a:extLst>
              <a:ext uri="{28A0092B-C50C-407E-A947-70E740481C1C}">
                <a14:useLocalDpi xmlns:a14="http://schemas.microsoft.com/office/drawing/2010/main" val="0"/>
              </a:ext>
            </a:extLst>
          </a:blip>
          <a:srcRect l="280" r="3121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54" name="Freeform: Shape 5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Freeform: Shape 5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5108DDA-13EC-4A17-B172-2F041320FA5E}"/>
              </a:ext>
            </a:extLst>
          </p:cNvPr>
          <p:cNvSpPr txBox="1"/>
          <p:nvPr/>
        </p:nvSpPr>
        <p:spPr>
          <a:xfrm>
            <a:off x="467439" y="1197865"/>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latin typeface="Trebuchet MS" panose="020B0603020202020204" pitchFamily="34" charset="0"/>
                <a:ea typeface="+mj-ea"/>
                <a:cs typeface="+mj-cs"/>
              </a:rPr>
              <a:t>Introduction</a:t>
            </a:r>
          </a:p>
        </p:txBody>
      </p:sp>
      <p:sp>
        <p:nvSpPr>
          <p:cNvPr id="58" name="Rectangle 5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5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D5A76A13-80B1-4E78-9E56-3C6F406883F9}"/>
              </a:ext>
            </a:extLst>
          </p:cNvPr>
          <p:cNvSpPr txBox="1"/>
          <p:nvPr/>
        </p:nvSpPr>
        <p:spPr>
          <a:xfrm>
            <a:off x="329779" y="2707586"/>
            <a:ext cx="3641330" cy="3943132"/>
          </a:xfrm>
          <a:prstGeom prst="rect">
            <a:avLst/>
          </a:prstGeom>
        </p:spPr>
        <p:txBody>
          <a:bodyPr vert="horz" lIns="91440" tIns="45720" rIns="91440" bIns="45720" rtlCol="0" anchor="t">
            <a:normAutofit/>
          </a:bodyPr>
          <a:lstStyle/>
          <a:p>
            <a:pPr algn="ctr"/>
            <a:r>
              <a:rPr lang="en-GB" sz="1500" dirty="0">
                <a:effectLst/>
                <a:latin typeface="Trebuchet MS" panose="020B0603020202020204" pitchFamily="34" charset="0"/>
                <a:ea typeface="Times New Roman" panose="02020603050405020304" pitchFamily="18" charset="0"/>
              </a:rPr>
              <a:t>Our faith is based on Divine Revelation that reaches its highpoint with Jesus.</a:t>
            </a:r>
          </a:p>
          <a:p>
            <a:pPr algn="ctr"/>
            <a:endParaRPr lang="en-GB" sz="1500" dirty="0">
              <a:latin typeface="Trebuchet MS" panose="020B0603020202020204" pitchFamily="34" charset="0"/>
              <a:ea typeface="Times New Roman" panose="02020603050405020304" pitchFamily="18" charset="0"/>
            </a:endParaRPr>
          </a:p>
          <a:p>
            <a:pPr algn="ctr"/>
            <a:r>
              <a:rPr lang="en-GB" sz="1500" dirty="0">
                <a:effectLst/>
                <a:latin typeface="Trebuchet MS" panose="020B0603020202020204" pitchFamily="34" charset="0"/>
                <a:ea typeface="Times New Roman" panose="02020603050405020304" pitchFamily="18" charset="0"/>
              </a:rPr>
              <a:t> This means we are not just making it up to make ourselves feel better. God wants to make Himself known to us. </a:t>
            </a:r>
          </a:p>
          <a:p>
            <a:pPr algn="ctr"/>
            <a:endParaRPr lang="en-GB" sz="1500" dirty="0">
              <a:latin typeface="Trebuchet MS" panose="020B0603020202020204" pitchFamily="34" charset="0"/>
              <a:ea typeface="Times New Roman" panose="02020603050405020304" pitchFamily="18" charset="0"/>
            </a:endParaRPr>
          </a:p>
          <a:p>
            <a:pPr algn="ctr"/>
            <a:r>
              <a:rPr lang="en-GB" sz="1500" dirty="0">
                <a:effectLst/>
                <a:latin typeface="Trebuchet MS" panose="020B0603020202020204" pitchFamily="34" charset="0"/>
                <a:ea typeface="Times New Roman" panose="02020603050405020304" pitchFamily="18" charset="0"/>
              </a:rPr>
              <a:t>Mystery in this sense means something is revealed to us, not something that we would ever find out for ourselves.</a:t>
            </a:r>
          </a:p>
          <a:p>
            <a:pPr algn="ctr"/>
            <a:endParaRPr lang="en-GB" sz="1500" dirty="0">
              <a:latin typeface="Trebuchet MS" panose="020B0603020202020204" pitchFamily="34" charset="0"/>
              <a:ea typeface="Calibri" panose="020F0502020204030204" pitchFamily="34" charset="0"/>
            </a:endParaRPr>
          </a:p>
          <a:p>
            <a:pPr algn="ctr"/>
            <a:r>
              <a:rPr lang="en-GB" sz="1500" dirty="0">
                <a:effectLst/>
                <a:latin typeface="Trebuchet MS" panose="020B0603020202020204" pitchFamily="34" charset="0"/>
                <a:ea typeface="Calibri" panose="020F0502020204030204" pitchFamily="34" charset="0"/>
              </a:rPr>
              <a:t>The Gift of Understanding helps us to understand who we are and who God is.</a:t>
            </a: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nSpc>
                <a:spcPct val="90000"/>
              </a:lnSpc>
              <a:spcAft>
                <a:spcPts val="600"/>
              </a:spcAft>
            </a:pPr>
            <a:endParaRPr lang="en-US" sz="1400" dirty="0"/>
          </a:p>
        </p:txBody>
      </p:sp>
      <p:pic>
        <p:nvPicPr>
          <p:cNvPr id="32" name="Picture 31">
            <a:extLst>
              <a:ext uri="{FF2B5EF4-FFF2-40B4-BE49-F238E27FC236}">
                <a16:creationId xmlns:a16="http://schemas.microsoft.com/office/drawing/2014/main" id="{6EBDE461-BEB8-4D18-B93C-1848E02F39C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644870" y="347293"/>
            <a:ext cx="1011148" cy="1412928"/>
          </a:xfrm>
          <a:prstGeom prst="ellipse">
            <a:avLst/>
          </a:prstGeom>
        </p:spPr>
      </p:pic>
    </p:spTree>
    <p:extLst>
      <p:ext uri="{BB962C8B-B14F-4D97-AF65-F5344CB8AC3E}">
        <p14:creationId xmlns:p14="http://schemas.microsoft.com/office/powerpoint/2010/main" val="268859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sp>
        <p:nvSpPr>
          <p:cNvPr id="5" name="TextBox 4">
            <a:extLst>
              <a:ext uri="{FF2B5EF4-FFF2-40B4-BE49-F238E27FC236}">
                <a16:creationId xmlns:a16="http://schemas.microsoft.com/office/drawing/2014/main" id="{FD6C4A8A-BC72-460F-A98C-F10A9A6B12A4}"/>
              </a:ext>
            </a:extLst>
          </p:cNvPr>
          <p:cNvSpPr txBox="1"/>
          <p:nvPr/>
        </p:nvSpPr>
        <p:spPr>
          <a:xfrm>
            <a:off x="4208834" y="1905506"/>
            <a:ext cx="7630258" cy="3046988"/>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The following pictures have been zoomed in.</a:t>
            </a:r>
          </a:p>
          <a:p>
            <a:pPr algn="ctr"/>
            <a:endParaRPr lang="en-GB" sz="2400" dirty="0">
              <a:solidFill>
                <a:srgbClr val="FFF5DD"/>
              </a:solidFill>
              <a:latin typeface="Trebuchet MS" panose="020B0603020202020204" pitchFamily="34" charset="0"/>
            </a:endParaRPr>
          </a:p>
          <a:p>
            <a:pPr algn="ctr"/>
            <a:r>
              <a:rPr lang="en-GB" sz="2400" dirty="0">
                <a:solidFill>
                  <a:srgbClr val="FFF5DD"/>
                </a:solidFill>
                <a:latin typeface="Trebuchet MS" panose="020B0603020202020204" pitchFamily="34" charset="0"/>
              </a:rPr>
              <a:t>You have to guess what they are.</a:t>
            </a:r>
          </a:p>
          <a:p>
            <a:pPr algn="ctr"/>
            <a:endParaRPr lang="en-GB" sz="2400" dirty="0">
              <a:solidFill>
                <a:srgbClr val="FFF5DD"/>
              </a:solidFill>
              <a:latin typeface="Trebuchet MS" panose="020B0603020202020204" pitchFamily="34" charset="0"/>
            </a:endParaRPr>
          </a:p>
          <a:p>
            <a:pPr algn="ctr"/>
            <a:r>
              <a:rPr lang="en-GB" sz="2400" dirty="0">
                <a:solidFill>
                  <a:srgbClr val="FFF5DD"/>
                </a:solidFill>
                <a:latin typeface="Trebuchet MS" panose="020B0603020202020204" pitchFamily="34" charset="0"/>
              </a:rPr>
              <a:t>The first one to guess them wins. </a:t>
            </a:r>
          </a:p>
          <a:p>
            <a:pPr algn="ctr"/>
            <a:endParaRPr lang="en-GB" sz="2400" dirty="0">
              <a:solidFill>
                <a:srgbClr val="FFF5DD"/>
              </a:solidFill>
              <a:latin typeface="Trebuchet MS" panose="020B0603020202020204" pitchFamily="34" charset="0"/>
            </a:endParaRPr>
          </a:p>
          <a:p>
            <a:pPr algn="ctr"/>
            <a:endParaRPr lang="en-GB" sz="2400" b="1" dirty="0">
              <a:solidFill>
                <a:srgbClr val="FFF5DD"/>
              </a:solidFill>
              <a:latin typeface="Trebuchet MS" panose="020B0603020202020204" pitchFamily="34" charset="0"/>
            </a:endParaRPr>
          </a:p>
          <a:p>
            <a:pPr algn="ctr"/>
            <a:r>
              <a:rPr lang="en-GB" sz="2400" b="1" dirty="0">
                <a:solidFill>
                  <a:srgbClr val="FFF5DD"/>
                </a:solidFill>
                <a:latin typeface="Trebuchet MS" panose="020B0603020202020204" pitchFamily="34" charset="0"/>
              </a:rPr>
              <a:t>Are you ready to play?</a:t>
            </a:r>
          </a:p>
        </p:txBody>
      </p:sp>
      <p:pic>
        <p:nvPicPr>
          <p:cNvPr id="9" name="Picture 8" descr="A picture containing shape&#10;&#10;Description automatically generated">
            <a:extLst>
              <a:ext uri="{FF2B5EF4-FFF2-40B4-BE49-F238E27FC236}">
                <a16:creationId xmlns:a16="http://schemas.microsoft.com/office/drawing/2014/main" id="{40839C93-D478-4930-A869-E026481E2AB8}"/>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41064" y="1670066"/>
            <a:ext cx="4936615" cy="4454434"/>
          </a:xfrm>
          <a:prstGeom prst="rect">
            <a:avLst/>
          </a:prstGeom>
        </p:spPr>
      </p:pic>
      <p:pic>
        <p:nvPicPr>
          <p:cNvPr id="12" name="Picture 11">
            <a:extLst>
              <a:ext uri="{FF2B5EF4-FFF2-40B4-BE49-F238E27FC236}">
                <a16:creationId xmlns:a16="http://schemas.microsoft.com/office/drawing/2014/main" id="{4993C3A4-35FE-4879-BCCE-FE09F181685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spTree>
    <p:extLst>
      <p:ext uri="{BB962C8B-B14F-4D97-AF65-F5344CB8AC3E}">
        <p14:creationId xmlns:p14="http://schemas.microsoft.com/office/powerpoint/2010/main" val="211690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3" name="Picture 2" descr="A picture containing food, slice, orange, fruit drink&#10;&#10;Description automatically generated">
            <a:extLst>
              <a:ext uri="{FF2B5EF4-FFF2-40B4-BE49-F238E27FC236}">
                <a16:creationId xmlns:a16="http://schemas.microsoft.com/office/drawing/2014/main" id="{CD61D61A-1D03-4C10-AE00-BF57C328B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234127"/>
            <a:ext cx="6934200" cy="3905250"/>
          </a:xfrm>
          <a:prstGeom prst="rect">
            <a:avLst/>
          </a:prstGeom>
        </p:spPr>
      </p:pic>
      <p:sp>
        <p:nvSpPr>
          <p:cNvPr id="8" name="TextBox 7">
            <a:extLst>
              <a:ext uri="{FF2B5EF4-FFF2-40B4-BE49-F238E27FC236}">
                <a16:creationId xmlns:a16="http://schemas.microsoft.com/office/drawing/2014/main" id="{0B97D105-B3D1-469B-9BFD-2DDEDB1AE98C}"/>
              </a:ext>
            </a:extLst>
          </p:cNvPr>
          <p:cNvSpPr txBox="1"/>
          <p:nvPr/>
        </p:nvSpPr>
        <p:spPr>
          <a:xfrm>
            <a:off x="1203090" y="5691429"/>
            <a:ext cx="3830465" cy="461665"/>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Any ideas?</a:t>
            </a:r>
          </a:p>
        </p:txBody>
      </p:sp>
    </p:spTree>
    <p:extLst>
      <p:ext uri="{BB962C8B-B14F-4D97-AF65-F5344CB8AC3E}">
        <p14:creationId xmlns:p14="http://schemas.microsoft.com/office/powerpoint/2010/main" val="362519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5" name="Picture 4" descr="A rocket on a black background&#10;&#10;Description automatically generated with medium confidence">
            <a:extLst>
              <a:ext uri="{FF2B5EF4-FFF2-40B4-BE49-F238E27FC236}">
                <a16:creationId xmlns:a16="http://schemas.microsoft.com/office/drawing/2014/main" id="{8B6EEF37-666B-4358-8606-8F385991A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1234127"/>
            <a:ext cx="6934200" cy="3905250"/>
          </a:xfrm>
          <a:prstGeom prst="rect">
            <a:avLst/>
          </a:prstGeom>
        </p:spPr>
      </p:pic>
      <p:sp>
        <p:nvSpPr>
          <p:cNvPr id="7" name="TextBox 6">
            <a:extLst>
              <a:ext uri="{FF2B5EF4-FFF2-40B4-BE49-F238E27FC236}">
                <a16:creationId xmlns:a16="http://schemas.microsoft.com/office/drawing/2014/main" id="{0ADD6142-2BAE-4D5E-B040-DC47C57B5750}"/>
              </a:ext>
            </a:extLst>
          </p:cNvPr>
          <p:cNvSpPr txBox="1"/>
          <p:nvPr/>
        </p:nvSpPr>
        <p:spPr>
          <a:xfrm>
            <a:off x="1203090" y="5691429"/>
            <a:ext cx="3830465" cy="461665"/>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Pencil</a:t>
            </a:r>
          </a:p>
        </p:txBody>
      </p:sp>
    </p:spTree>
    <p:extLst>
      <p:ext uri="{BB962C8B-B14F-4D97-AF65-F5344CB8AC3E}">
        <p14:creationId xmlns:p14="http://schemas.microsoft.com/office/powerpoint/2010/main" val="398939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5" name="Picture 4" descr="A picture containing outdoor, sky, tree, church&#10;&#10;Description automatically generated">
            <a:extLst>
              <a:ext uri="{FF2B5EF4-FFF2-40B4-BE49-F238E27FC236}">
                <a16:creationId xmlns:a16="http://schemas.microsoft.com/office/drawing/2014/main" id="{992AD5D8-578D-4ECA-BAC9-964D58B04754}"/>
              </a:ext>
            </a:extLst>
          </p:cNvPr>
          <p:cNvPicPr>
            <a:picLocks noChangeAspect="1"/>
          </p:cNvPicPr>
          <p:nvPr/>
        </p:nvPicPr>
        <p:blipFill rotWithShape="1">
          <a:blip r:embed="rId3">
            <a:extLst>
              <a:ext uri="{28A0092B-C50C-407E-A947-70E740481C1C}">
                <a14:useLocalDpi xmlns:a14="http://schemas.microsoft.com/office/drawing/2010/main" val="0"/>
              </a:ext>
            </a:extLst>
          </a:blip>
          <a:srcRect l="86688" t="85792" r="818" b="1333"/>
          <a:stretch/>
        </p:blipFill>
        <p:spPr>
          <a:xfrm>
            <a:off x="2765717" y="1150902"/>
            <a:ext cx="7024461" cy="4071699"/>
          </a:xfrm>
          <a:prstGeom prst="rect">
            <a:avLst/>
          </a:prstGeom>
        </p:spPr>
      </p:pic>
      <p:sp>
        <p:nvSpPr>
          <p:cNvPr id="7" name="TextBox 6">
            <a:extLst>
              <a:ext uri="{FF2B5EF4-FFF2-40B4-BE49-F238E27FC236}">
                <a16:creationId xmlns:a16="http://schemas.microsoft.com/office/drawing/2014/main" id="{F2345491-8EC7-4417-A1DB-E0D6DD951889}"/>
              </a:ext>
            </a:extLst>
          </p:cNvPr>
          <p:cNvSpPr txBox="1"/>
          <p:nvPr/>
        </p:nvSpPr>
        <p:spPr>
          <a:xfrm>
            <a:off x="1203090" y="5691429"/>
            <a:ext cx="3830465" cy="830997"/>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This one is a little more difficult…</a:t>
            </a:r>
          </a:p>
        </p:txBody>
      </p:sp>
    </p:spTree>
    <p:extLst>
      <p:ext uri="{BB962C8B-B14F-4D97-AF65-F5344CB8AC3E}">
        <p14:creationId xmlns:p14="http://schemas.microsoft.com/office/powerpoint/2010/main" val="250027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E9131-5153-4254-AC5F-0B399ABBF6EA}"/>
              </a:ext>
            </a:extLst>
          </p:cNvPr>
          <p:cNvSpPr txBox="1"/>
          <p:nvPr/>
        </p:nvSpPr>
        <p:spPr>
          <a:xfrm>
            <a:off x="2159920" y="410334"/>
            <a:ext cx="7630258" cy="646331"/>
          </a:xfrm>
          <a:prstGeom prst="rect">
            <a:avLst/>
          </a:prstGeom>
          <a:noFill/>
        </p:spPr>
        <p:txBody>
          <a:bodyPr wrap="square" rtlCol="0">
            <a:spAutoFit/>
          </a:bodyPr>
          <a:lstStyle/>
          <a:p>
            <a:pPr algn="ctr"/>
            <a:r>
              <a:rPr lang="en-GB" sz="3600" b="1" dirty="0">
                <a:solidFill>
                  <a:srgbClr val="FFF5DD"/>
                </a:solidFill>
                <a:latin typeface="Trebuchet MS" panose="020B0603020202020204" pitchFamily="34" charset="0"/>
              </a:rPr>
              <a:t>Guess the Picture Game</a:t>
            </a:r>
          </a:p>
        </p:txBody>
      </p:sp>
      <p:pic>
        <p:nvPicPr>
          <p:cNvPr id="10" name="Picture 9">
            <a:extLst>
              <a:ext uri="{FF2B5EF4-FFF2-40B4-BE49-F238E27FC236}">
                <a16:creationId xmlns:a16="http://schemas.microsoft.com/office/drawing/2014/main" id="{1EC46A9E-56CC-42C7-8EAB-AE0A21C5AB27}"/>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5316839"/>
            <a:ext cx="1011148" cy="1412928"/>
          </a:xfrm>
          <a:prstGeom prst="ellipse">
            <a:avLst/>
          </a:prstGeom>
        </p:spPr>
      </p:pic>
      <p:pic>
        <p:nvPicPr>
          <p:cNvPr id="3" name="Picture 2" descr="A picture containing outdoor, sky, tree, church&#10;&#10;Description automatically generated">
            <a:extLst>
              <a:ext uri="{FF2B5EF4-FFF2-40B4-BE49-F238E27FC236}">
                <a16:creationId xmlns:a16="http://schemas.microsoft.com/office/drawing/2014/main" id="{CBD33CA3-0F85-4DAA-A8B0-A9C7C5081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450" y="1234567"/>
            <a:ext cx="6941100" cy="3904369"/>
          </a:xfrm>
          <a:prstGeom prst="rect">
            <a:avLst/>
          </a:prstGeom>
        </p:spPr>
      </p:pic>
      <p:sp>
        <p:nvSpPr>
          <p:cNvPr id="7" name="TextBox 6">
            <a:extLst>
              <a:ext uri="{FF2B5EF4-FFF2-40B4-BE49-F238E27FC236}">
                <a16:creationId xmlns:a16="http://schemas.microsoft.com/office/drawing/2014/main" id="{A40F99D2-D025-44DB-BE25-F6F8CAAF0D3B}"/>
              </a:ext>
            </a:extLst>
          </p:cNvPr>
          <p:cNvSpPr txBox="1"/>
          <p:nvPr/>
        </p:nvSpPr>
        <p:spPr>
          <a:xfrm>
            <a:off x="1203090" y="5691429"/>
            <a:ext cx="3830465" cy="461665"/>
          </a:xfrm>
          <a:prstGeom prst="rect">
            <a:avLst/>
          </a:prstGeom>
          <a:noFill/>
        </p:spPr>
        <p:txBody>
          <a:bodyPr wrap="square" rtlCol="0">
            <a:spAutoFit/>
          </a:bodyPr>
          <a:lstStyle/>
          <a:p>
            <a:pPr algn="ctr"/>
            <a:r>
              <a:rPr lang="en-GB" sz="2400" dirty="0">
                <a:solidFill>
                  <a:srgbClr val="FFF5DD"/>
                </a:solidFill>
                <a:latin typeface="Trebuchet MS" panose="020B0603020202020204" pitchFamily="34" charset="0"/>
              </a:rPr>
              <a:t>Salford Cathedral</a:t>
            </a:r>
          </a:p>
        </p:txBody>
      </p:sp>
    </p:spTree>
    <p:extLst>
      <p:ext uri="{BB962C8B-B14F-4D97-AF65-F5344CB8AC3E}">
        <p14:creationId xmlns:p14="http://schemas.microsoft.com/office/powerpoint/2010/main" val="1146004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3330</TotalTime>
  <Words>1154</Words>
  <Application>Microsoft Office PowerPoint</Application>
  <PresentationFormat>Widescreen</PresentationFormat>
  <Paragraphs>144</Paragraphs>
  <Slides>29</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29</cp:revision>
  <dcterms:created xsi:type="dcterms:W3CDTF">2021-01-12T12:35:13Z</dcterms:created>
  <dcterms:modified xsi:type="dcterms:W3CDTF">2021-02-19T14:33:21Z</dcterms:modified>
</cp:coreProperties>
</file>