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286" r:id="rId4"/>
    <p:sldId id="287" r:id="rId5"/>
    <p:sldId id="289" r:id="rId6"/>
    <p:sldId id="290" r:id="rId7"/>
    <p:sldId id="291" r:id="rId8"/>
    <p:sldId id="292" r:id="rId9"/>
    <p:sldId id="293" r:id="rId10"/>
    <p:sldId id="294" r:id="rId11"/>
    <p:sldId id="295" r:id="rId12"/>
    <p:sldId id="296" r:id="rId13"/>
    <p:sldId id="297" r:id="rId14"/>
    <p:sldId id="263" r:id="rId15"/>
    <p:sldId id="298" r:id="rId16"/>
    <p:sldId id="299" r:id="rId17"/>
    <p:sldId id="300" r:id="rId18"/>
    <p:sldId id="301" r:id="rId19"/>
    <p:sldId id="302" r:id="rId20"/>
    <p:sldId id="303" r:id="rId21"/>
    <p:sldId id="304" r:id="rId22"/>
    <p:sldId id="283"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3937"/>
    <a:srgbClr val="FFF5DD"/>
    <a:srgbClr val="F05635"/>
    <a:srgbClr val="C4AF88"/>
    <a:srgbClr val="333739"/>
    <a:srgbClr val="F9CC4B"/>
    <a:srgbClr val="FFFFFF"/>
    <a:srgbClr val="3C3C3B"/>
    <a:srgbClr val="FBD3B3"/>
    <a:srgbClr val="F09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6" autoAdjust="0"/>
    <p:restoredTop sz="94660"/>
  </p:normalViewPr>
  <p:slideViewPr>
    <p:cSldViewPr snapToGrid="0">
      <p:cViewPr>
        <p:scale>
          <a:sx n="59" d="100"/>
          <a:sy n="59" d="100"/>
        </p:scale>
        <p:origin x="-36" y="1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3ZkHv8iTJPo?feature=oembed"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yZ1Fd_SPC18?feature=oembed"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Pl-fhLjz2Ac?feature=oembed" TargetMode="External"/><Relationship Id="rId5" Type="http://schemas.openxmlformats.org/officeDocument/2006/relationships/image" Target="../media/image1.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8nbMfLQd2P4?feature=oembed" TargetMode="Externa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1 - Wisdom</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327513" y="245050"/>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1528853"/>
            <a:ext cx="6991350" cy="3046988"/>
          </a:xfrm>
          <a:prstGeom prst="rect">
            <a:avLst/>
          </a:prstGeom>
          <a:noFill/>
        </p:spPr>
        <p:txBody>
          <a:bodyPr wrap="square" rtlCol="0">
            <a:spAutoFit/>
          </a:bodyPr>
          <a:lstStyle/>
          <a:p>
            <a:pPr algn="ctr"/>
            <a:r>
              <a:rPr lang="en-GB" sz="2400" dirty="0">
                <a:latin typeface="Trebuchet MS" panose="020B0603020202020204" pitchFamily="34" charset="0"/>
              </a:rPr>
              <a:t>This startling idea first appeared in scientific form in 1931, in a paper by Fr Georges </a:t>
            </a:r>
            <a:r>
              <a:rPr lang="en-GB" sz="2400" dirty="0" err="1">
                <a:latin typeface="Trebuchet MS" panose="020B0603020202020204" pitchFamily="34" charset="0"/>
              </a:rPr>
              <a:t>Lemaître</a:t>
            </a:r>
            <a:r>
              <a:rPr lang="en-GB" sz="2400" dirty="0">
                <a:latin typeface="Trebuchet MS" panose="020B0603020202020204" pitchFamily="34" charset="0"/>
              </a:rPr>
              <a:t>, a Belgian cosmologist and Catholic priest. The theory, accepted by nearly all astronomers today, was a radical departure from scientific orthodoxy in the 1930s. In fact, the Vatican has had it’s head in the stars for years with it’s own astronomy telescope.</a:t>
            </a:r>
          </a:p>
        </p:txBody>
      </p:sp>
      <p:pic>
        <p:nvPicPr>
          <p:cNvPr id="3" name="Picture 2">
            <a:extLst>
              <a:ext uri="{FF2B5EF4-FFF2-40B4-BE49-F238E27FC236}">
                <a16:creationId xmlns:a16="http://schemas.microsoft.com/office/drawing/2014/main" id="{AA4124FD-4827-41DD-B877-C9918148113F}"/>
              </a:ext>
            </a:extLst>
          </p:cNvPr>
          <p:cNvPicPr>
            <a:picLocks noChangeAspect="1"/>
          </p:cNvPicPr>
          <p:nvPr/>
        </p:nvPicPr>
        <p:blipFill rotWithShape="1">
          <a:blip r:embed="rId3"/>
          <a:srcRect t="3593" b="23032"/>
          <a:stretch/>
        </p:blipFill>
        <p:spPr>
          <a:xfrm>
            <a:off x="2908261" y="4575841"/>
            <a:ext cx="2127327" cy="2334318"/>
          </a:xfrm>
          <a:prstGeom prst="rect">
            <a:avLst/>
          </a:prstGeom>
        </p:spPr>
      </p:pic>
      <p:pic>
        <p:nvPicPr>
          <p:cNvPr id="6" name="Picture 5">
            <a:extLst>
              <a:ext uri="{FF2B5EF4-FFF2-40B4-BE49-F238E27FC236}">
                <a16:creationId xmlns:a16="http://schemas.microsoft.com/office/drawing/2014/main" id="{B24D18A1-9FF7-4568-BA43-BFDD952F4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67" r="14294"/>
          <a:stretch/>
        </p:blipFill>
        <p:spPr>
          <a:xfrm>
            <a:off x="8366613" y="-238819"/>
            <a:ext cx="4191000" cy="4160520"/>
          </a:xfrm>
          <a:prstGeom prst="ellipse">
            <a:avLst/>
          </a:prstGeom>
        </p:spPr>
      </p:pic>
      <p:pic>
        <p:nvPicPr>
          <p:cNvPr id="12" name="Picture 11">
            <a:extLst>
              <a:ext uri="{FF2B5EF4-FFF2-40B4-BE49-F238E27FC236}">
                <a16:creationId xmlns:a16="http://schemas.microsoft.com/office/drawing/2014/main" id="{5ED455C1-75D4-4796-B85B-B024E93DF168}"/>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194476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BA60A15A-BF2A-4194-A067-666420479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39" y="1143000"/>
            <a:ext cx="3702011" cy="5400000"/>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B76A0483-77B0-4D92-B85E-B056E741F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894" y="1143000"/>
            <a:ext cx="3702011" cy="5400000"/>
          </a:xfrm>
          <a:prstGeom prst="rect">
            <a:avLst/>
          </a:prstGeom>
        </p:spPr>
      </p:pic>
      <p:pic>
        <p:nvPicPr>
          <p:cNvPr id="9" name="Picture 8">
            <a:extLst>
              <a:ext uri="{FF2B5EF4-FFF2-40B4-BE49-F238E27FC236}">
                <a16:creationId xmlns:a16="http://schemas.microsoft.com/office/drawing/2014/main" id="{AB42D037-B271-4A96-BA40-34C39B20D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200" y="1162050"/>
            <a:ext cx="3702011" cy="5400000"/>
          </a:xfrm>
          <a:prstGeom prst="rect">
            <a:avLst/>
          </a:prstGeom>
        </p:spPr>
      </p:pic>
      <p:sp>
        <p:nvSpPr>
          <p:cNvPr id="10" name="TextBox 9">
            <a:extLst>
              <a:ext uri="{FF2B5EF4-FFF2-40B4-BE49-F238E27FC236}">
                <a16:creationId xmlns:a16="http://schemas.microsoft.com/office/drawing/2014/main" id="{3ABFBB83-2E7B-4110-9792-7D2C36904345}"/>
              </a:ext>
            </a:extLst>
          </p:cNvPr>
          <p:cNvSpPr txBox="1"/>
          <p:nvPr/>
        </p:nvSpPr>
        <p:spPr>
          <a:xfrm>
            <a:off x="1597044" y="315000"/>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3 Founders of Science &amp; Heroes of Faith</a:t>
            </a:r>
          </a:p>
        </p:txBody>
      </p:sp>
    </p:spTree>
    <p:extLst>
      <p:ext uri="{BB962C8B-B14F-4D97-AF65-F5344CB8AC3E}">
        <p14:creationId xmlns:p14="http://schemas.microsoft.com/office/powerpoint/2010/main" val="217747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BFBB83-2E7B-4110-9792-7D2C36904345}"/>
              </a:ext>
            </a:extLst>
          </p:cNvPr>
          <p:cNvSpPr txBox="1"/>
          <p:nvPr/>
        </p:nvSpPr>
        <p:spPr>
          <a:xfrm>
            <a:off x="1199981" y="334030"/>
            <a:ext cx="9472980" cy="523220"/>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Video from Bishop Barron on Faith &amp; Science </a:t>
            </a:r>
          </a:p>
        </p:txBody>
      </p:sp>
      <p:pic>
        <p:nvPicPr>
          <p:cNvPr id="2" name="Online Media 1" title="Bishop Barron on Scientism and God's Existence">
            <a:hlinkClick r:id="" action="ppaction://media"/>
            <a:extLst>
              <a:ext uri="{FF2B5EF4-FFF2-40B4-BE49-F238E27FC236}">
                <a16:creationId xmlns:a16="http://schemas.microsoft.com/office/drawing/2014/main" id="{18FD1774-1E21-4FEB-941A-EDE1726D7C05}"/>
              </a:ext>
            </a:extLst>
          </p:cNvPr>
          <p:cNvPicPr>
            <a:picLocks noRot="1" noChangeAspect="1"/>
          </p:cNvPicPr>
          <p:nvPr>
            <a:videoFile r:link="rId1"/>
          </p:nvPr>
        </p:nvPicPr>
        <p:blipFill>
          <a:blip r:embed="rId3"/>
          <a:stretch>
            <a:fillRect/>
          </a:stretch>
        </p:blipFill>
        <p:spPr>
          <a:xfrm>
            <a:off x="1263650" y="1511300"/>
            <a:ext cx="8013363" cy="4527550"/>
          </a:xfrm>
          <a:prstGeom prst="rect">
            <a:avLst/>
          </a:prstGeom>
        </p:spPr>
      </p:pic>
      <p:pic>
        <p:nvPicPr>
          <p:cNvPr id="8" name="Picture 7">
            <a:extLst>
              <a:ext uri="{FF2B5EF4-FFF2-40B4-BE49-F238E27FC236}">
                <a16:creationId xmlns:a16="http://schemas.microsoft.com/office/drawing/2014/main" id="{7138BEC4-97BE-418B-9575-9E244BDB86DF}"/>
              </a:ext>
            </a:extLst>
          </p:cNvPr>
          <p:cNvPicPr>
            <a:picLocks noChangeAspect="1"/>
          </p:cNvPicPr>
          <p:nvPr/>
        </p:nvPicPr>
        <p:blipFill rotWithShape="1">
          <a:blip r:embed="rId4">
            <a:clrChange>
              <a:clrFrom>
                <a:srgbClr val="FFFFFF"/>
              </a:clrFrom>
              <a:clrTo>
                <a:srgbClr val="FFFFFF">
                  <a:alpha val="0"/>
                </a:srgbClr>
              </a:clrTo>
            </a:clrChange>
          </a:blip>
          <a:srcRect l="-2383" t="3714" r="10120" b="24851"/>
          <a:stretch/>
        </p:blipFill>
        <p:spPr>
          <a:xfrm>
            <a:off x="9456174" y="-66315"/>
            <a:ext cx="5098026" cy="7123728"/>
          </a:xfrm>
          <a:prstGeom prst="ellipse">
            <a:avLst/>
          </a:prstGeom>
        </p:spPr>
      </p:pic>
    </p:spTree>
    <p:extLst>
      <p:ext uri="{BB962C8B-B14F-4D97-AF65-F5344CB8AC3E}">
        <p14:creationId xmlns:p14="http://schemas.microsoft.com/office/powerpoint/2010/main" val="410645409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A2445-0F4F-4665-B292-147040959A4F}"/>
              </a:ext>
            </a:extLst>
          </p:cNvPr>
          <p:cNvSpPr txBox="1"/>
          <p:nvPr/>
        </p:nvSpPr>
        <p:spPr>
          <a:xfrm>
            <a:off x="3019425" y="141615"/>
            <a:ext cx="6153150" cy="523220"/>
          </a:xfrm>
          <a:prstGeom prst="rect">
            <a:avLst/>
          </a:prstGeom>
          <a:noFill/>
        </p:spPr>
        <p:txBody>
          <a:bodyPr wrap="square">
            <a:spAutoFit/>
          </a:bodyPr>
          <a:lstStyle/>
          <a:p>
            <a:pPr algn="ctr"/>
            <a:r>
              <a:rPr lang="en-GB" sz="2800" b="1" dirty="0">
                <a:solidFill>
                  <a:srgbClr val="333739"/>
                </a:solidFill>
                <a:latin typeface="Trebuchet MS" panose="020B0603020202020204" pitchFamily="34" charset="0"/>
              </a:rPr>
              <a:t>Scripture Reading</a:t>
            </a:r>
            <a:endParaRPr lang="en-GB" sz="2800" dirty="0">
              <a:solidFill>
                <a:srgbClr val="333739"/>
              </a:solidFill>
              <a:latin typeface="Trebuchet MS" panose="020B0603020202020204" pitchFamily="34" charset="0"/>
            </a:endParaRP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3" name="Online Media 2" title="Creation (Genesis 1-2)">
            <a:hlinkClick r:id="" action="ppaction://media"/>
            <a:extLst>
              <a:ext uri="{FF2B5EF4-FFF2-40B4-BE49-F238E27FC236}">
                <a16:creationId xmlns:a16="http://schemas.microsoft.com/office/drawing/2014/main" id="{6D5E32E5-8AF2-49C7-88B9-7F8ECDE1B278}"/>
              </a:ext>
            </a:extLst>
          </p:cNvPr>
          <p:cNvPicPr>
            <a:picLocks noRot="1" noChangeAspect="1"/>
          </p:cNvPicPr>
          <p:nvPr>
            <a:videoFile r:link="rId1"/>
          </p:nvPr>
        </p:nvPicPr>
        <p:blipFill>
          <a:blip r:embed="rId4"/>
          <a:stretch>
            <a:fillRect/>
          </a:stretch>
        </p:blipFill>
        <p:spPr>
          <a:xfrm>
            <a:off x="494631" y="1582200"/>
            <a:ext cx="7910948" cy="4469685"/>
          </a:xfrm>
          <a:prstGeom prst="rect">
            <a:avLst/>
          </a:prstGeom>
        </p:spPr>
      </p:pic>
      <p:sp>
        <p:nvSpPr>
          <p:cNvPr id="7" name="TextBox 6">
            <a:extLst>
              <a:ext uri="{FF2B5EF4-FFF2-40B4-BE49-F238E27FC236}">
                <a16:creationId xmlns:a16="http://schemas.microsoft.com/office/drawing/2014/main" id="{19804591-E718-40C5-98AB-C88505DC65D4}"/>
              </a:ext>
            </a:extLst>
          </p:cNvPr>
          <p:cNvSpPr txBox="1"/>
          <p:nvPr/>
        </p:nvSpPr>
        <p:spPr>
          <a:xfrm>
            <a:off x="8791321" y="2743252"/>
            <a:ext cx="3068053" cy="1631216"/>
          </a:xfrm>
          <a:prstGeom prst="rect">
            <a:avLst/>
          </a:prstGeom>
          <a:noFill/>
        </p:spPr>
        <p:txBody>
          <a:bodyPr wrap="square">
            <a:spAutoFit/>
          </a:bodyPr>
          <a:lstStyle/>
          <a:p>
            <a:pPr algn="ctr"/>
            <a:r>
              <a:rPr lang="en-GB" sz="2000" b="1" dirty="0">
                <a:solidFill>
                  <a:srgbClr val="333739"/>
                </a:solidFill>
                <a:latin typeface="Trebuchet MS" panose="020B0603020202020204" pitchFamily="34" charset="0"/>
              </a:rPr>
              <a:t>“God saw all that he had made, and it was very good.” </a:t>
            </a:r>
          </a:p>
          <a:p>
            <a:pPr algn="ctr"/>
            <a:endParaRPr lang="en-GB" sz="2000" b="1" dirty="0">
              <a:solidFill>
                <a:srgbClr val="333739"/>
              </a:solidFill>
              <a:latin typeface="Trebuchet MS" panose="020B0603020202020204" pitchFamily="34" charset="0"/>
            </a:endParaRPr>
          </a:p>
          <a:p>
            <a:pPr algn="ctr"/>
            <a:r>
              <a:rPr lang="en-GB" sz="2000" dirty="0">
                <a:solidFill>
                  <a:srgbClr val="333739"/>
                </a:solidFill>
                <a:latin typeface="Trebuchet MS" panose="020B0603020202020204" pitchFamily="34" charset="0"/>
              </a:rPr>
              <a:t>Genesis 1:31</a:t>
            </a:r>
          </a:p>
        </p:txBody>
      </p:sp>
      <p:sp>
        <p:nvSpPr>
          <p:cNvPr id="8" name="TextBox 7">
            <a:extLst>
              <a:ext uri="{FF2B5EF4-FFF2-40B4-BE49-F238E27FC236}">
                <a16:creationId xmlns:a16="http://schemas.microsoft.com/office/drawing/2014/main" id="{01099E61-BAC3-434F-9430-41780BF5EE2A}"/>
              </a:ext>
            </a:extLst>
          </p:cNvPr>
          <p:cNvSpPr txBox="1"/>
          <p:nvPr/>
        </p:nvSpPr>
        <p:spPr>
          <a:xfrm>
            <a:off x="831999" y="871661"/>
            <a:ext cx="10491537" cy="400110"/>
          </a:xfrm>
          <a:prstGeom prst="rect">
            <a:avLst/>
          </a:prstGeom>
          <a:noFill/>
        </p:spPr>
        <p:txBody>
          <a:bodyPr wrap="square">
            <a:spAutoFit/>
          </a:bodyPr>
          <a:lstStyle/>
          <a:p>
            <a:pPr algn="ctr"/>
            <a:r>
              <a:rPr lang="en-GB" sz="2000" dirty="0">
                <a:solidFill>
                  <a:srgbClr val="333739"/>
                </a:solidFill>
                <a:latin typeface="Trebuchet MS" panose="020B0603020202020204" pitchFamily="34" charset="0"/>
              </a:rPr>
              <a:t>In your bible read the creation story (Genesis 1-2:4) or watch this video</a:t>
            </a:r>
          </a:p>
        </p:txBody>
      </p:sp>
    </p:spTree>
    <p:extLst>
      <p:ext uri="{BB962C8B-B14F-4D97-AF65-F5344CB8AC3E}">
        <p14:creationId xmlns:p14="http://schemas.microsoft.com/office/powerpoint/2010/main" val="416444870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A2445-0F4F-4665-B292-147040959A4F}"/>
              </a:ext>
            </a:extLst>
          </p:cNvPr>
          <p:cNvSpPr txBox="1"/>
          <p:nvPr/>
        </p:nvSpPr>
        <p:spPr>
          <a:xfrm>
            <a:off x="5753100" y="1443841"/>
            <a:ext cx="6153150" cy="3970318"/>
          </a:xfrm>
          <a:prstGeom prst="rect">
            <a:avLst/>
          </a:prstGeom>
          <a:noFill/>
        </p:spPr>
        <p:txBody>
          <a:bodyPr wrap="square">
            <a:spAutoFit/>
          </a:bodyPr>
          <a:lstStyle/>
          <a:p>
            <a:pPr algn="ctr"/>
            <a:r>
              <a:rPr lang="en-GB" sz="2800" b="1" dirty="0">
                <a:latin typeface="Trebuchet MS" panose="020B0603020202020204" pitchFamily="34" charset="0"/>
              </a:rPr>
              <a:t>“Faith and reason are like two wings on which the human spirit rises to the contemplation of truth, and God has placed in the human heart a desire to know the truth —</a:t>
            </a:r>
            <a:br>
              <a:rPr lang="en-GB" sz="2800" b="1" dirty="0">
                <a:latin typeface="Trebuchet MS" panose="020B0603020202020204" pitchFamily="34" charset="0"/>
              </a:rPr>
            </a:br>
            <a:r>
              <a:rPr lang="en-GB" sz="2800" b="1" dirty="0">
                <a:latin typeface="Trebuchet MS" panose="020B0603020202020204" pitchFamily="34" charset="0"/>
              </a:rPr>
              <a:t> in a word, to know himself…”</a:t>
            </a:r>
          </a:p>
          <a:p>
            <a:pPr algn="ctr"/>
            <a:r>
              <a:rPr lang="en-GB" sz="2800" b="1" dirty="0">
                <a:latin typeface="Trebuchet MS" panose="020B0603020202020204" pitchFamily="34" charset="0"/>
              </a:rPr>
              <a:t> </a:t>
            </a:r>
          </a:p>
          <a:p>
            <a:pPr algn="ctr"/>
            <a:r>
              <a:rPr lang="en-GB" sz="2800" dirty="0">
                <a:latin typeface="Trebuchet MS" panose="020B0603020202020204" pitchFamily="34" charset="0"/>
              </a:rPr>
              <a:t>Pope St. John Paul II,</a:t>
            </a:r>
            <a:br>
              <a:rPr lang="en-GB" sz="2800" dirty="0">
                <a:latin typeface="Trebuchet MS" panose="020B0603020202020204" pitchFamily="34" charset="0"/>
              </a:rPr>
            </a:br>
            <a:r>
              <a:rPr lang="en-GB" sz="2800" dirty="0">
                <a:latin typeface="Trebuchet MS" panose="020B0603020202020204" pitchFamily="34" charset="0"/>
              </a:rPr>
              <a:t> Fides et Ratio</a:t>
            </a:r>
          </a:p>
        </p:txBody>
      </p:sp>
      <p:pic>
        <p:nvPicPr>
          <p:cNvPr id="16" name="Picture 15" descr="A person wearing a white shirt&#10;&#10;Description automatically generated with low confidence">
            <a:extLst>
              <a:ext uri="{FF2B5EF4-FFF2-40B4-BE49-F238E27FC236}">
                <a16:creationId xmlns:a16="http://schemas.microsoft.com/office/drawing/2014/main" id="{C4B30B22-3DCE-4890-BA0B-5F704A1BF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493" y="0"/>
            <a:ext cx="7239493" cy="6858000"/>
          </a:xfrm>
          <a:prstGeom prst="flowChartOnlineStorage">
            <a:avLst/>
          </a:prstGeom>
        </p:spPr>
      </p:pic>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76748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ABFBB83-2E7B-4110-9792-7D2C36904345}"/>
              </a:ext>
            </a:extLst>
          </p:cNvPr>
          <p:cNvSpPr txBox="1"/>
          <p:nvPr/>
        </p:nvSpPr>
        <p:spPr>
          <a:xfrm>
            <a:off x="5227552" y="231568"/>
            <a:ext cx="5935748" cy="830997"/>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Testimony - Francis Collins – </a:t>
            </a:r>
            <a:br>
              <a:rPr lang="en-GB" sz="2400" b="1" dirty="0">
                <a:solidFill>
                  <a:srgbClr val="3C3C3B"/>
                </a:solidFill>
                <a:latin typeface="Trebuchet MS" panose="020B0603020202020204" pitchFamily="34" charset="0"/>
              </a:rPr>
            </a:br>
            <a:r>
              <a:rPr lang="en-GB" sz="2400" b="1" dirty="0">
                <a:solidFill>
                  <a:srgbClr val="3C3C3B"/>
                </a:solidFill>
                <a:latin typeface="Trebuchet MS" panose="020B0603020202020204" pitchFamily="34" charset="0"/>
              </a:rPr>
              <a:t>Director of the Human Genome Project</a:t>
            </a:r>
          </a:p>
        </p:txBody>
      </p:sp>
      <p:pic>
        <p:nvPicPr>
          <p:cNvPr id="3" name="Online Media 2" title="Alpha Testimony - Francis Collins">
            <a:hlinkClick r:id="" action="ppaction://media"/>
            <a:extLst>
              <a:ext uri="{FF2B5EF4-FFF2-40B4-BE49-F238E27FC236}">
                <a16:creationId xmlns:a16="http://schemas.microsoft.com/office/drawing/2014/main" id="{45BD3A00-D763-4456-8185-EE0A713D33BD}"/>
              </a:ext>
            </a:extLst>
          </p:cNvPr>
          <p:cNvPicPr>
            <a:picLocks noRot="1" noChangeAspect="1"/>
          </p:cNvPicPr>
          <p:nvPr>
            <a:videoFile r:link="rId1"/>
          </p:nvPr>
        </p:nvPicPr>
        <p:blipFill>
          <a:blip r:embed="rId3"/>
          <a:stretch>
            <a:fillRect/>
          </a:stretch>
        </p:blipFill>
        <p:spPr>
          <a:xfrm>
            <a:off x="3955417" y="1777765"/>
            <a:ext cx="7546474" cy="4263758"/>
          </a:xfrm>
          <a:prstGeom prst="rect">
            <a:avLst/>
          </a:prstGeom>
        </p:spPr>
      </p:pic>
      <p:pic>
        <p:nvPicPr>
          <p:cNvPr id="5" name="Picture 4" descr="A picture containing reptile, turtle, hydrozoan&#10;&#10;Description automatically generated">
            <a:extLst>
              <a:ext uri="{FF2B5EF4-FFF2-40B4-BE49-F238E27FC236}">
                <a16:creationId xmlns:a16="http://schemas.microsoft.com/office/drawing/2014/main" id="{24683EA8-C604-49DF-91EE-05D1215CE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50" y="0"/>
            <a:ext cx="6958898" cy="6858000"/>
          </a:xfrm>
          <a:prstGeom prst="flowChartOnlineStorage">
            <a:avLst/>
          </a:prstGeom>
        </p:spPr>
      </p:pic>
      <p:pic>
        <p:nvPicPr>
          <p:cNvPr id="11" name="Picture 10">
            <a:extLst>
              <a:ext uri="{FF2B5EF4-FFF2-40B4-BE49-F238E27FC236}">
                <a16:creationId xmlns:a16="http://schemas.microsoft.com/office/drawing/2014/main" id="{4D8ADBC7-5C58-4158-8D41-82BC85CDE3FE}"/>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2180065" y="5156147"/>
            <a:ext cx="1011148" cy="1412928"/>
          </a:xfrm>
          <a:prstGeom prst="ellipse">
            <a:avLst/>
          </a:prstGeom>
        </p:spPr>
      </p:pic>
    </p:spTree>
    <p:extLst>
      <p:ext uri="{BB962C8B-B14F-4D97-AF65-F5344CB8AC3E}">
        <p14:creationId xmlns:p14="http://schemas.microsoft.com/office/powerpoint/2010/main" val="89529176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267DF170-E421-4F96-B509-8539D77E68C4}"/>
              </a:ext>
            </a:extLst>
          </p:cNvPr>
          <p:cNvPicPr>
            <a:picLocks noChangeAspect="1"/>
          </p:cNvPicPr>
          <p:nvPr/>
        </p:nvPicPr>
        <p:blipFill rotWithShape="1">
          <a:blip r:embed="rId2">
            <a:extLst>
              <a:ext uri="{28A0092B-C50C-407E-A947-70E740481C1C}">
                <a14:useLocalDpi xmlns:a14="http://schemas.microsoft.com/office/drawing/2010/main" val="0"/>
              </a:ext>
            </a:extLst>
          </a:blip>
          <a:srcRect l="15793" r="27786"/>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992FB99E-B909-4EFC-B24F-EF0640EB8F13}"/>
              </a:ext>
            </a:extLst>
          </p:cNvPr>
          <p:cNvSpPr txBox="1"/>
          <p:nvPr/>
        </p:nvSpPr>
        <p:spPr>
          <a:xfrm>
            <a:off x="582930" y="2491899"/>
            <a:ext cx="4243589" cy="3320668"/>
          </a:xfrm>
          <a:prstGeom prst="rect">
            <a:avLst/>
          </a:prstGeom>
        </p:spPr>
        <p:txBody>
          <a:bodyPr vert="horz" lIns="91440" tIns="45720" rIns="91440" bIns="45720" rtlCol="0">
            <a:normAutofit/>
          </a:bodyPr>
          <a:lstStyle/>
          <a:p>
            <a:pPr algn="ctr">
              <a:lnSpc>
                <a:spcPct val="90000"/>
              </a:lnSpc>
              <a:spcAft>
                <a:spcPts val="600"/>
              </a:spcAft>
            </a:pPr>
            <a:r>
              <a:rPr lang="en-US" sz="2800" dirty="0">
                <a:solidFill>
                  <a:srgbClr val="333739"/>
                </a:solidFill>
                <a:latin typeface="Trebuchet MS" panose="020B0603020202020204" pitchFamily="34" charset="0"/>
              </a:rPr>
              <a:t>Your friend dismisses faith because of something they have read on the internet.</a:t>
            </a:r>
          </a:p>
          <a:p>
            <a:pPr indent="-228600" algn="ctr">
              <a:lnSpc>
                <a:spcPct val="90000"/>
              </a:lnSpc>
              <a:spcAft>
                <a:spcPts val="600"/>
              </a:spcAft>
              <a:buFont typeface="Arial" panose="020B0604020202020204" pitchFamily="34" charset="0"/>
              <a:buChar char="•"/>
            </a:pPr>
            <a:endParaRPr lang="en-US" sz="2800" dirty="0">
              <a:solidFill>
                <a:srgbClr val="333739"/>
              </a:solidFill>
              <a:latin typeface="Trebuchet MS" panose="020B0603020202020204" pitchFamily="34" charset="0"/>
            </a:endParaRPr>
          </a:p>
          <a:p>
            <a:pPr algn="ctr">
              <a:lnSpc>
                <a:spcPct val="90000"/>
              </a:lnSpc>
              <a:spcAft>
                <a:spcPts val="600"/>
              </a:spcAft>
            </a:pPr>
            <a:r>
              <a:rPr lang="en-US" sz="2800" dirty="0">
                <a:solidFill>
                  <a:srgbClr val="333739"/>
                </a:solidFill>
                <a:latin typeface="Trebuchet MS" panose="020B0603020202020204" pitchFamily="34" charset="0"/>
              </a:rPr>
              <a:t>How could you respond based on what you have learnt so far today?</a:t>
            </a:r>
          </a:p>
        </p:txBody>
      </p:sp>
      <p:sp>
        <p:nvSpPr>
          <p:cNvPr id="11" name="TextBox 10">
            <a:extLst>
              <a:ext uri="{FF2B5EF4-FFF2-40B4-BE49-F238E27FC236}">
                <a16:creationId xmlns:a16="http://schemas.microsoft.com/office/drawing/2014/main" id="{0C3FE68D-99F8-4C71-B997-622A18FB5274}"/>
              </a:ext>
            </a:extLst>
          </p:cNvPr>
          <p:cNvSpPr txBox="1"/>
          <p:nvPr/>
        </p:nvSpPr>
        <p:spPr>
          <a:xfrm>
            <a:off x="582930" y="473933"/>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Situation</a:t>
            </a:r>
          </a:p>
        </p:txBody>
      </p:sp>
      <p:pic>
        <p:nvPicPr>
          <p:cNvPr id="12" name="Picture 11">
            <a:extLst>
              <a:ext uri="{FF2B5EF4-FFF2-40B4-BE49-F238E27FC236}">
                <a16:creationId xmlns:a16="http://schemas.microsoft.com/office/drawing/2014/main" id="{B4600CC3-B18B-4FA8-979A-BB962FD995DD}"/>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24426" y="5106103"/>
            <a:ext cx="1011148" cy="1412928"/>
          </a:xfrm>
          <a:prstGeom prst="ellipse">
            <a:avLst/>
          </a:prstGeom>
        </p:spPr>
      </p:pic>
    </p:spTree>
    <p:extLst>
      <p:ext uri="{BB962C8B-B14F-4D97-AF65-F5344CB8AC3E}">
        <p14:creationId xmlns:p14="http://schemas.microsoft.com/office/powerpoint/2010/main" val="181893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26E48C1-AEC4-4B7C-9BDE-93EC2A8D1920}"/>
              </a:ext>
            </a:extLst>
          </p:cNvPr>
          <p:cNvPicPr>
            <a:picLocks noChangeAspect="1"/>
          </p:cNvPicPr>
          <p:nvPr/>
        </p:nvPicPr>
        <p:blipFill rotWithShape="1">
          <a:blip r:embed="rId2">
            <a:extLst>
              <a:ext uri="{28A0092B-C50C-407E-A947-70E740481C1C}">
                <a14:useLocalDpi xmlns:a14="http://schemas.microsoft.com/office/drawing/2010/main" val="0"/>
              </a:ext>
            </a:extLst>
          </a:blip>
          <a:srcRect l="4583" r="6528"/>
          <a:stretch/>
        </p:blipFill>
        <p:spPr>
          <a:xfrm>
            <a:off x="0" y="0"/>
            <a:ext cx="12192000" cy="6858000"/>
          </a:xfrm>
          <a:prstGeom prst="rect">
            <a:avLst/>
          </a:prstGeom>
        </p:spPr>
      </p:pic>
      <p:sp>
        <p:nvSpPr>
          <p:cNvPr id="10" name="TextBox 9">
            <a:extLst>
              <a:ext uri="{FF2B5EF4-FFF2-40B4-BE49-F238E27FC236}">
                <a16:creationId xmlns:a16="http://schemas.microsoft.com/office/drawing/2014/main" id="{992FB99E-B909-4EFC-B24F-EF0640EB8F13}"/>
              </a:ext>
            </a:extLst>
          </p:cNvPr>
          <p:cNvSpPr txBox="1"/>
          <p:nvPr/>
        </p:nvSpPr>
        <p:spPr>
          <a:xfrm>
            <a:off x="1871288" y="5432767"/>
            <a:ext cx="8449424" cy="3320668"/>
          </a:xfrm>
          <a:prstGeom prst="rect">
            <a:avLst/>
          </a:prstGeom>
        </p:spPr>
        <p:txBody>
          <a:bodyPr vert="horz" lIns="91440" tIns="45720" rIns="91440" bIns="45720" rtlCol="0">
            <a:normAutofit/>
          </a:bodyPr>
          <a:lstStyle/>
          <a:p>
            <a:pPr algn="ctr">
              <a:lnSpc>
                <a:spcPct val="90000"/>
              </a:lnSpc>
              <a:spcAft>
                <a:spcPts val="600"/>
              </a:spcAft>
            </a:pPr>
            <a:r>
              <a:rPr lang="en-GB" sz="2800" dirty="0">
                <a:solidFill>
                  <a:srgbClr val="FFF5DD"/>
                </a:solidFill>
                <a:latin typeface="Trebuchet MS" panose="020B0603020202020204" pitchFamily="34" charset="0"/>
              </a:rPr>
              <a:t>What do you find challenging in relation</a:t>
            </a:r>
            <a:br>
              <a:rPr lang="en-GB" sz="2800" dirty="0">
                <a:solidFill>
                  <a:srgbClr val="FFF5DD"/>
                </a:solidFill>
                <a:latin typeface="Trebuchet MS" panose="020B0603020202020204" pitchFamily="34" charset="0"/>
              </a:rPr>
            </a:br>
            <a:r>
              <a:rPr lang="en-GB" sz="2800" dirty="0">
                <a:solidFill>
                  <a:srgbClr val="FFF5DD"/>
                </a:solidFill>
                <a:latin typeface="Trebuchet MS" panose="020B0603020202020204" pitchFamily="34" charset="0"/>
              </a:rPr>
              <a:t> to faith and science? </a:t>
            </a:r>
            <a:endParaRPr lang="en-US" sz="2800" dirty="0">
              <a:solidFill>
                <a:srgbClr val="FFF5DD"/>
              </a:solidFill>
              <a:latin typeface="Trebuchet MS" panose="020B0603020202020204" pitchFamily="34" charset="0"/>
            </a:endParaRPr>
          </a:p>
        </p:txBody>
      </p:sp>
      <p:sp>
        <p:nvSpPr>
          <p:cNvPr id="11" name="TextBox 10">
            <a:extLst>
              <a:ext uri="{FF2B5EF4-FFF2-40B4-BE49-F238E27FC236}">
                <a16:creationId xmlns:a16="http://schemas.microsoft.com/office/drawing/2014/main" id="{0C3FE68D-99F8-4C71-B997-622A18FB5274}"/>
              </a:ext>
            </a:extLst>
          </p:cNvPr>
          <p:cNvSpPr txBox="1"/>
          <p:nvPr/>
        </p:nvSpPr>
        <p:spPr>
          <a:xfrm>
            <a:off x="3911699" y="235101"/>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pic>
        <p:nvPicPr>
          <p:cNvPr id="12" name="Picture 11">
            <a:extLst>
              <a:ext uri="{FF2B5EF4-FFF2-40B4-BE49-F238E27FC236}">
                <a16:creationId xmlns:a16="http://schemas.microsoft.com/office/drawing/2014/main" id="{B4600CC3-B18B-4FA8-979A-BB962FD995DD}"/>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24426" y="5106103"/>
            <a:ext cx="1011148" cy="1412928"/>
          </a:xfrm>
          <a:prstGeom prst="ellipse">
            <a:avLst/>
          </a:prstGeom>
        </p:spPr>
      </p:pic>
    </p:spTree>
    <p:extLst>
      <p:ext uri="{BB962C8B-B14F-4D97-AF65-F5344CB8AC3E}">
        <p14:creationId xmlns:p14="http://schemas.microsoft.com/office/powerpoint/2010/main" val="34971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1600200" y="1730810"/>
            <a:ext cx="4495800" cy="4196477"/>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333739"/>
                </a:solidFill>
                <a:latin typeface="Trebuchet MS" panose="020B0603020202020204" pitchFamily="34" charset="0"/>
              </a:rPr>
              <a:t>“There is no insoluble contraction between faith and science, because there cannot be two kinds of truth…Faith reminds science that it is supposed to serve creation and not set itself up in place of God”</a:t>
            </a:r>
          </a:p>
          <a:p>
            <a:pPr algn="ctr">
              <a:lnSpc>
                <a:spcPct val="90000"/>
              </a:lnSpc>
              <a:spcAft>
                <a:spcPts val="600"/>
              </a:spcAft>
            </a:pPr>
            <a:r>
              <a:rPr lang="en-US" sz="2000" b="1" dirty="0">
                <a:solidFill>
                  <a:srgbClr val="333739"/>
                </a:solidFill>
                <a:latin typeface="Trebuchet MS" panose="020B0603020202020204" pitchFamily="34" charset="0"/>
              </a:rPr>
              <a:t>YOUCAT #23</a:t>
            </a:r>
          </a:p>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“Mathematics is the alphabet with which God wrote the world”</a:t>
            </a:r>
          </a:p>
          <a:p>
            <a:pPr algn="ctr">
              <a:lnSpc>
                <a:spcPct val="90000"/>
              </a:lnSpc>
              <a:spcAft>
                <a:spcPts val="600"/>
              </a:spcAft>
            </a:pPr>
            <a:r>
              <a:rPr lang="en-US" sz="2000" b="1" dirty="0">
                <a:solidFill>
                  <a:srgbClr val="333739"/>
                </a:solidFill>
                <a:latin typeface="Trebuchet MS" panose="020B0603020202020204" pitchFamily="34" charset="0"/>
              </a:rPr>
              <a:t>Galileo</a:t>
            </a:r>
          </a:p>
        </p:txBody>
      </p:sp>
      <p:sp>
        <p:nvSpPr>
          <p:cNvPr id="9" name="TextBox 8">
            <a:extLst>
              <a:ext uri="{FF2B5EF4-FFF2-40B4-BE49-F238E27FC236}">
                <a16:creationId xmlns:a16="http://schemas.microsoft.com/office/drawing/2014/main" id="{92C2792B-EADB-4848-B01B-66E59E173B10}"/>
              </a:ext>
            </a:extLst>
          </p:cNvPr>
          <p:cNvSpPr txBox="1"/>
          <p:nvPr/>
        </p:nvSpPr>
        <p:spPr>
          <a:xfrm>
            <a:off x="8496300" y="1979374"/>
            <a:ext cx="2095500" cy="3699351"/>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333739"/>
                </a:solidFill>
                <a:latin typeface="Trebuchet MS" panose="020B0603020202020204" pitchFamily="34" charset="0"/>
              </a:rPr>
              <a:t>“I would not believe if I did not realize that it is reasonable to believe”</a:t>
            </a: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St Thomas Aquinas</a:t>
            </a:r>
          </a:p>
        </p:txBody>
      </p:sp>
    </p:spTree>
    <p:extLst>
      <p:ext uri="{BB962C8B-B14F-4D97-AF65-F5344CB8AC3E}">
        <p14:creationId xmlns:p14="http://schemas.microsoft.com/office/powerpoint/2010/main" val="384087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1907565" y="-228600"/>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7" name="TextBox 6">
            <a:extLst>
              <a:ext uri="{FF2B5EF4-FFF2-40B4-BE49-F238E27FC236}">
                <a16:creationId xmlns:a16="http://schemas.microsoft.com/office/drawing/2014/main" id="{BF516D25-8C12-4627-9717-E93FC5638A86}"/>
              </a:ext>
            </a:extLst>
          </p:cNvPr>
          <p:cNvSpPr txBox="1"/>
          <p:nvPr/>
        </p:nvSpPr>
        <p:spPr>
          <a:xfrm>
            <a:off x="2651539" y="4787384"/>
            <a:ext cx="2076450" cy="369332"/>
          </a:xfrm>
          <a:prstGeom prst="rect">
            <a:avLst/>
          </a:prstGeom>
          <a:noFill/>
        </p:spPr>
        <p:txBody>
          <a:bodyPr wrap="square">
            <a:spAutoFit/>
          </a:bodyPr>
          <a:lstStyle/>
          <a:p>
            <a:r>
              <a:rPr lang="en-GB" b="1" dirty="0">
                <a:latin typeface="Trebuchet MS" panose="020B0603020202020204" pitchFamily="34" charset="0"/>
              </a:rPr>
              <a:t>alpha.org/youth/</a:t>
            </a:r>
          </a:p>
        </p:txBody>
      </p:sp>
      <p:pic>
        <p:nvPicPr>
          <p:cNvPr id="1026" name="Picture 2" descr="Alpha Brand and Usage Guidelines One Alpha, Many Contexts.">
            <a:extLst>
              <a:ext uri="{FF2B5EF4-FFF2-40B4-BE49-F238E27FC236}">
                <a16:creationId xmlns:a16="http://schemas.microsoft.com/office/drawing/2014/main" id="{E1586ED3-F641-411F-B086-153142216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565" y="2249744"/>
            <a:ext cx="1452606" cy="19467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CC9EAD-125A-4EEC-A290-85B71A7B60EF}"/>
              </a:ext>
            </a:extLst>
          </p:cNvPr>
          <p:cNvSpPr txBox="1"/>
          <p:nvPr/>
        </p:nvSpPr>
        <p:spPr>
          <a:xfrm>
            <a:off x="5117781" y="4787384"/>
            <a:ext cx="3929429" cy="369332"/>
          </a:xfrm>
          <a:prstGeom prst="rect">
            <a:avLst/>
          </a:prstGeom>
          <a:noFill/>
        </p:spPr>
        <p:txBody>
          <a:bodyPr wrap="square">
            <a:spAutoFit/>
          </a:bodyPr>
          <a:lstStyle/>
          <a:p>
            <a:r>
              <a:rPr lang="en-GB" b="1" dirty="0">
                <a:latin typeface="Trebuchet MS" panose="020B0603020202020204" pitchFamily="34" charset="0"/>
              </a:rPr>
              <a:t>dioceseofsalford.org.uk/youth/</a:t>
            </a:r>
          </a:p>
        </p:txBody>
      </p:sp>
      <p:pic>
        <p:nvPicPr>
          <p:cNvPr id="11" name="Picture 10" descr="Logo, company name&#10;&#10;Description automatically generated">
            <a:extLst>
              <a:ext uri="{FF2B5EF4-FFF2-40B4-BE49-F238E27FC236}">
                <a16:creationId xmlns:a16="http://schemas.microsoft.com/office/drawing/2014/main" id="{CA2D69C6-52FE-49F0-8207-6BD5CFA35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447" y="1925908"/>
            <a:ext cx="2613513" cy="2613513"/>
          </a:xfrm>
          <a:prstGeom prst="rect">
            <a:avLst/>
          </a:prstGeom>
        </p:spPr>
      </p:pic>
      <p:sp>
        <p:nvSpPr>
          <p:cNvPr id="13" name="TextBox 12">
            <a:extLst>
              <a:ext uri="{FF2B5EF4-FFF2-40B4-BE49-F238E27FC236}">
                <a16:creationId xmlns:a16="http://schemas.microsoft.com/office/drawing/2014/main" id="{EE659F2A-664F-4E38-B9CD-A7B06826EC18}"/>
              </a:ext>
            </a:extLst>
          </p:cNvPr>
          <p:cNvSpPr txBox="1"/>
          <p:nvPr/>
        </p:nvSpPr>
        <p:spPr>
          <a:xfrm>
            <a:off x="9209867" y="4802120"/>
            <a:ext cx="3929429" cy="369332"/>
          </a:xfrm>
          <a:prstGeom prst="rect">
            <a:avLst/>
          </a:prstGeom>
          <a:noFill/>
        </p:spPr>
        <p:txBody>
          <a:bodyPr wrap="square">
            <a:spAutoFit/>
          </a:bodyPr>
          <a:lstStyle/>
          <a:p>
            <a:r>
              <a:rPr lang="en-GB" b="1" dirty="0">
                <a:latin typeface="Trebuchet MS" panose="020B0603020202020204" pitchFamily="34" charset="0"/>
              </a:rPr>
              <a:t>reasonfaithscience.com/</a:t>
            </a:r>
          </a:p>
        </p:txBody>
      </p:sp>
      <p:pic>
        <p:nvPicPr>
          <p:cNvPr id="14" name="Picture 13" descr="Logo&#10;&#10;Description automatically generated">
            <a:extLst>
              <a:ext uri="{FF2B5EF4-FFF2-40B4-BE49-F238E27FC236}">
                <a16:creationId xmlns:a16="http://schemas.microsoft.com/office/drawing/2014/main" id="{F79C0FA9-E6DD-434E-BED8-A6B775F75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9868" y="2249744"/>
            <a:ext cx="2468278" cy="1846138"/>
          </a:xfrm>
          <a:prstGeom prst="rect">
            <a:avLst/>
          </a:prstGeom>
        </p:spPr>
      </p:pic>
    </p:spTree>
    <p:extLst>
      <p:ext uri="{BB962C8B-B14F-4D97-AF65-F5344CB8AC3E}">
        <p14:creationId xmlns:p14="http://schemas.microsoft.com/office/powerpoint/2010/main" val="422346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27432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pic>
        <p:nvPicPr>
          <p:cNvPr id="5" name="Online Media 4" title="Holy Spirit, Living Breath of God - Keith and Kristyn Getty">
            <a:hlinkClick r:id="" action="ppaction://media"/>
            <a:extLst>
              <a:ext uri="{FF2B5EF4-FFF2-40B4-BE49-F238E27FC236}">
                <a16:creationId xmlns:a16="http://schemas.microsoft.com/office/drawing/2014/main" id="{199B641E-6DC7-4C16-8E79-E2FA23433074}"/>
              </a:ext>
            </a:extLst>
          </p:cNvPr>
          <p:cNvPicPr>
            <a:picLocks noRot="1" noChangeAspect="1"/>
          </p:cNvPicPr>
          <p:nvPr>
            <a:videoFile r:link="rId1"/>
          </p:nvPr>
        </p:nvPicPr>
        <p:blipFill>
          <a:blip r:embed="rId3"/>
          <a:stretch>
            <a:fillRect/>
          </a:stretch>
        </p:blipFill>
        <p:spPr>
          <a:xfrm>
            <a:off x="730250" y="2007044"/>
            <a:ext cx="6635469" cy="3749040"/>
          </a:xfrm>
          <a:prstGeom prst="rect">
            <a:avLst/>
          </a:prstGeom>
        </p:spPr>
      </p:pic>
      <p:sp>
        <p:nvSpPr>
          <p:cNvPr id="6" name="TextBox 5">
            <a:extLst>
              <a:ext uri="{FF2B5EF4-FFF2-40B4-BE49-F238E27FC236}">
                <a16:creationId xmlns:a16="http://schemas.microsoft.com/office/drawing/2014/main" id="{009BDBB5-B9CB-44B3-8B7E-1F532133BBA9}"/>
              </a:ext>
            </a:extLst>
          </p:cNvPr>
          <p:cNvSpPr txBox="1"/>
          <p:nvPr/>
        </p:nvSpPr>
        <p:spPr>
          <a:xfrm>
            <a:off x="7594319" y="2832483"/>
            <a:ext cx="4243589" cy="3320668"/>
          </a:xfrm>
          <a:prstGeom prst="rect">
            <a:avLst/>
          </a:prstGeom>
        </p:spPr>
        <p:txBody>
          <a:bodyPr vert="horz" lIns="91440" tIns="45720" rIns="91440" bIns="45720" rtlCol="0">
            <a:normAutofit/>
          </a:bodyPr>
          <a:lstStyle/>
          <a:p>
            <a:pPr algn="ctr">
              <a:lnSpc>
                <a:spcPct val="90000"/>
              </a:lnSpc>
              <a:spcAft>
                <a:spcPts val="600"/>
              </a:spcAft>
            </a:pPr>
            <a:r>
              <a:rPr lang="en-GB" sz="2800" dirty="0">
                <a:solidFill>
                  <a:srgbClr val="333739"/>
                </a:solidFill>
                <a:latin typeface="Trebuchet MS" panose="020B0603020202020204" pitchFamily="34" charset="0"/>
              </a:rPr>
              <a:t>Come Holy Spirit, fill the hearts of your faithful and kindle in them the fire of your love. Send forth your Spirit and they shall be created. And You shall renew the face of the earth. Amen</a:t>
            </a:r>
            <a:endParaRPr lang="en-US" sz="2800" dirty="0">
              <a:solidFill>
                <a:srgbClr val="333739"/>
              </a:solidFill>
              <a:latin typeface="Trebuchet MS" panose="020B0603020202020204" pitchFamily="34" charset="0"/>
            </a:endParaRPr>
          </a:p>
        </p:txBody>
      </p:sp>
      <p:pic>
        <p:nvPicPr>
          <p:cNvPr id="8" name="Picture 7" descr="A ceiling with a chandelier&#10;&#10;Description automatically generated with low confidence">
            <a:extLst>
              <a:ext uri="{FF2B5EF4-FFF2-40B4-BE49-F238E27FC236}">
                <a16:creationId xmlns:a16="http://schemas.microsoft.com/office/drawing/2014/main" id="{EA59BBAB-DD36-4A09-96AF-A4F2B34DA31D}"/>
              </a:ext>
            </a:extLst>
          </p:cNvPr>
          <p:cNvPicPr>
            <a:picLocks noChangeAspect="1"/>
          </p:cNvPicPr>
          <p:nvPr/>
        </p:nvPicPr>
        <p:blipFill rotWithShape="1">
          <a:blip r:embed="rId4">
            <a:extLst>
              <a:ext uri="{28A0092B-C50C-407E-A947-70E740481C1C}">
                <a14:useLocalDpi xmlns:a14="http://schemas.microsoft.com/office/drawing/2010/main" val="0"/>
              </a:ext>
            </a:extLst>
          </a:blip>
          <a:srcRect l="14314" r="13757"/>
          <a:stretch/>
        </p:blipFill>
        <p:spPr>
          <a:xfrm>
            <a:off x="8505644" y="193484"/>
            <a:ext cx="2420938" cy="2381250"/>
          </a:xfrm>
          <a:prstGeom prst="flowChartConnector">
            <a:avLst/>
          </a:prstGeom>
          <a:ln w="38100">
            <a:solidFill>
              <a:schemeClr val="tx1"/>
            </a:solidFill>
          </a:ln>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482601" y="0"/>
            <a:ext cx="6791193" cy="5942985"/>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900" b="1" dirty="0">
                <a:solidFill>
                  <a:srgbClr val="FFF5DD"/>
                </a:solidFill>
                <a:latin typeface="Trebuchet MS" panose="020B0603020202020204" pitchFamily="34" charset="0"/>
                <a:ea typeface="+mj-ea"/>
                <a:cs typeface="+mj-cs"/>
              </a:rPr>
              <a:t>Social Time – Count the seconds.</a:t>
            </a: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endParaRPr lang="en-US" sz="44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GB" sz="3000" dirty="0">
                <a:solidFill>
                  <a:srgbClr val="FFF5DD"/>
                </a:solidFill>
                <a:latin typeface="Trebuchet MS" panose="020B0603020202020204" pitchFamily="34" charset="0"/>
                <a:ea typeface="+mj-ea"/>
                <a:cs typeface="+mj-cs"/>
              </a:rPr>
              <a:t>Everyone closes their eyes (except for the leader). The leader says an amount of time and times it. The young people have to put up their thumbs when they think that amount of time has elapsed. The person whose thumb went up the closest to the time wins a point. </a:t>
            </a:r>
            <a:endParaRPr lang="en-US" sz="3000" dirty="0">
              <a:solidFill>
                <a:srgbClr val="FFF5DD"/>
              </a:solidFill>
              <a:latin typeface="Trebuchet MS" panose="020B0603020202020204" pitchFamily="34" charset="0"/>
              <a:ea typeface="+mj-ea"/>
              <a:cs typeface="+mj-cs"/>
            </a:endParaRP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pic>
        <p:nvPicPr>
          <p:cNvPr id="3" name="Picture 2" descr="A picture containing text, clock&#10;&#10;Description automatically generated">
            <a:extLst>
              <a:ext uri="{FF2B5EF4-FFF2-40B4-BE49-F238E27FC236}">
                <a16:creationId xmlns:a16="http://schemas.microsoft.com/office/drawing/2014/main" id="{0710744E-E807-44C9-85BD-E9EFFEF40E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391" y="1317351"/>
            <a:ext cx="2435357" cy="2389637"/>
          </a:xfrm>
          <a:prstGeom prst="rect">
            <a:avLst/>
          </a:prstGeom>
        </p:spPr>
      </p:pic>
    </p:spTree>
    <p:extLst>
      <p:ext uri="{BB962C8B-B14F-4D97-AF65-F5344CB8AC3E}">
        <p14:creationId xmlns:p14="http://schemas.microsoft.com/office/powerpoint/2010/main" val="126418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1 - Wisdom</a:t>
            </a:r>
          </a:p>
        </p:txBody>
      </p:sp>
    </p:spTree>
    <p:extLst>
      <p:ext uri="{BB962C8B-B14F-4D97-AF65-F5344CB8AC3E}">
        <p14:creationId xmlns:p14="http://schemas.microsoft.com/office/powerpoint/2010/main" val="93469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object&#10;&#10;Description automatically generated">
            <a:extLst>
              <a:ext uri="{FF2B5EF4-FFF2-40B4-BE49-F238E27FC236}">
                <a16:creationId xmlns:a16="http://schemas.microsoft.com/office/drawing/2014/main" id="{16B10834-0A1D-4246-8071-8FB40A75483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 y="1709"/>
            <a:ext cx="12192000" cy="6858000"/>
          </a:xfrm>
          <a:prstGeom prst="rect">
            <a:avLst/>
          </a:prstGeom>
        </p:spPr>
      </p:pic>
      <p:sp>
        <p:nvSpPr>
          <p:cNvPr id="10" name="TextBox 9">
            <a:extLst>
              <a:ext uri="{FF2B5EF4-FFF2-40B4-BE49-F238E27FC236}">
                <a16:creationId xmlns:a16="http://schemas.microsoft.com/office/drawing/2014/main" id="{15108DDA-13EC-4A17-B172-2F041320FA5E}"/>
              </a:ext>
            </a:extLst>
          </p:cNvPr>
          <p:cNvSpPr txBox="1"/>
          <p:nvPr/>
        </p:nvSpPr>
        <p:spPr>
          <a:xfrm>
            <a:off x="2494816" y="239200"/>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Introduction</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5694453" y="5193839"/>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1018440" y="1444396"/>
            <a:ext cx="10621109" cy="3416320"/>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In this unit we look at God as creator and that we are part of His creation.</a:t>
            </a:r>
          </a:p>
          <a:p>
            <a:pPr algn="ctr"/>
            <a:endParaRPr lang="en-GB" sz="2400" dirty="0">
              <a:solidFill>
                <a:srgbClr val="3C3C3B"/>
              </a:solidFill>
              <a:latin typeface="Trebuchet MS" panose="020B0603020202020204" pitchFamily="34" charset="0"/>
            </a:endParaRPr>
          </a:p>
          <a:p>
            <a:pPr algn="ctr"/>
            <a:r>
              <a:rPr lang="en-GB" sz="2400" dirty="0">
                <a:solidFill>
                  <a:srgbClr val="3C3C3B"/>
                </a:solidFill>
                <a:latin typeface="Trebuchet MS" panose="020B0603020202020204" pitchFamily="34" charset="0"/>
              </a:rPr>
              <a:t>The Gift of Wisdom helps us to do this. </a:t>
            </a:r>
          </a:p>
          <a:p>
            <a:pPr algn="ctr"/>
            <a:endParaRPr lang="en-GB" sz="2400" dirty="0">
              <a:solidFill>
                <a:srgbClr val="3C3C3B"/>
              </a:solidFill>
              <a:latin typeface="Trebuchet MS" panose="020B0603020202020204" pitchFamily="34" charset="0"/>
            </a:endParaRPr>
          </a:p>
          <a:p>
            <a:pPr algn="ctr"/>
            <a:r>
              <a:rPr lang="en-GB" sz="2400" dirty="0">
                <a:solidFill>
                  <a:srgbClr val="3C3C3B"/>
                </a:solidFill>
                <a:latin typeface="Trebuchet MS" panose="020B0603020202020204" pitchFamily="34" charset="0"/>
              </a:rPr>
              <a:t>The universe around us is amazing!</a:t>
            </a:r>
            <a:br>
              <a:rPr lang="en-GB" sz="2400" dirty="0">
                <a:solidFill>
                  <a:srgbClr val="3C3C3B"/>
                </a:solidFill>
                <a:latin typeface="Trebuchet MS" panose="020B0603020202020204" pitchFamily="34" charset="0"/>
              </a:rPr>
            </a:br>
            <a:r>
              <a:rPr lang="en-GB" sz="2400" dirty="0">
                <a:solidFill>
                  <a:srgbClr val="3C3C3B"/>
                </a:solidFill>
                <a:latin typeface="Trebuchet MS" panose="020B0603020202020204" pitchFamily="34" charset="0"/>
              </a:rPr>
              <a:t> It is Gods masterpiece and YOU are His best creation</a:t>
            </a:r>
          </a:p>
          <a:p>
            <a:pPr algn="ctr"/>
            <a:endParaRPr lang="en-GB" sz="2400" dirty="0">
              <a:solidFill>
                <a:srgbClr val="3C3C3B"/>
              </a:solidFill>
              <a:latin typeface="Trebuchet MS" panose="020B0603020202020204" pitchFamily="34" charset="0"/>
            </a:endParaRPr>
          </a:p>
          <a:p>
            <a:pPr algn="ctr"/>
            <a:r>
              <a:rPr lang="en-GB" sz="2400" dirty="0">
                <a:solidFill>
                  <a:srgbClr val="3C3C3B"/>
                </a:solidFill>
                <a:latin typeface="Trebuchet MS" panose="020B0603020202020204" pitchFamily="34" charset="0"/>
              </a:rPr>
              <a:t>Some people think science and religion are in conflict but they are not.</a:t>
            </a:r>
          </a:p>
          <a:p>
            <a:pPr algn="ctr"/>
            <a:r>
              <a:rPr lang="en-GB" sz="2400" dirty="0">
                <a:solidFill>
                  <a:srgbClr val="3C3C3B"/>
                </a:solidFill>
                <a:latin typeface="Trebuchet MS" panose="020B0603020202020204" pitchFamily="34" charset="0"/>
              </a:rPr>
              <a:t>Science is just our way of trying to work out how God did it!</a:t>
            </a:r>
          </a:p>
        </p:txBody>
      </p:sp>
    </p:spTree>
    <p:extLst>
      <p:ext uri="{BB962C8B-B14F-4D97-AF65-F5344CB8AC3E}">
        <p14:creationId xmlns:p14="http://schemas.microsoft.com/office/powerpoint/2010/main" val="268859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156795" y="791766"/>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r>
              <a:rPr lang="en-GB" sz="5400" b="1" dirty="0">
                <a:latin typeface="Trebuchet MS" panose="020B0603020202020204" pitchFamily="34" charset="0"/>
              </a:rPr>
              <a:t> or </a:t>
            </a:r>
            <a:r>
              <a:rPr lang="en-GB" sz="5400" b="1" dirty="0">
                <a:solidFill>
                  <a:srgbClr val="FF0000"/>
                </a:solidFill>
                <a:latin typeface="Trebuchet MS" panose="020B0603020202020204" pitchFamily="34" charset="0"/>
              </a:rPr>
              <a:t>False?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2976428"/>
            <a:ext cx="6877049" cy="1938992"/>
          </a:xfrm>
          <a:prstGeom prst="rect">
            <a:avLst/>
          </a:prstGeom>
          <a:noFill/>
        </p:spPr>
        <p:txBody>
          <a:bodyPr wrap="square" rtlCol="0">
            <a:spAutoFit/>
          </a:bodyPr>
          <a:lstStyle/>
          <a:p>
            <a:pPr algn="ctr"/>
            <a:r>
              <a:rPr lang="en-GB" sz="4000" dirty="0">
                <a:latin typeface="Trebuchet MS" panose="020B0603020202020204" pitchFamily="34" charset="0"/>
              </a:rPr>
              <a:t>The Catholic Church teaches that the universe is only 6000 years old</a:t>
            </a:r>
          </a:p>
        </p:txBody>
      </p:sp>
      <p:pic>
        <p:nvPicPr>
          <p:cNvPr id="16" name="Picture 15">
            <a:extLst>
              <a:ext uri="{FF2B5EF4-FFF2-40B4-BE49-F238E27FC236}">
                <a16:creationId xmlns:a16="http://schemas.microsoft.com/office/drawing/2014/main" id="{B678C3A6-DAB9-48E3-A618-ADAEFF6F3830}"/>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279374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156796" y="324415"/>
            <a:ext cx="7630258" cy="923330"/>
          </a:xfrm>
          <a:prstGeom prst="rect">
            <a:avLst/>
          </a:prstGeom>
          <a:noFill/>
        </p:spPr>
        <p:txBody>
          <a:bodyPr wrap="square" rtlCol="0">
            <a:spAutoFit/>
          </a:bodyPr>
          <a:lstStyle/>
          <a:p>
            <a:pPr algn="ctr"/>
            <a:r>
              <a:rPr lang="en-GB" sz="5400" b="1" dirty="0">
                <a:solidFill>
                  <a:srgbClr val="FF0000"/>
                </a:solidFill>
                <a:latin typeface="Trebuchet MS" panose="020B0603020202020204" pitchFamily="34" charset="0"/>
              </a:rPr>
              <a:t>False!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704117" y="1962432"/>
            <a:ext cx="6877049" cy="4154984"/>
          </a:xfrm>
          <a:prstGeom prst="rect">
            <a:avLst/>
          </a:prstGeom>
          <a:noFill/>
        </p:spPr>
        <p:txBody>
          <a:bodyPr wrap="square" rtlCol="0">
            <a:spAutoFit/>
          </a:bodyPr>
          <a:lstStyle/>
          <a:p>
            <a:pPr algn="ctr"/>
            <a:r>
              <a:rPr lang="en-GB" sz="2400" dirty="0">
                <a:latin typeface="Trebuchet MS" panose="020B0603020202020204" pitchFamily="34" charset="0"/>
              </a:rPr>
              <a:t>The Catholic Church is clear that evolution is currently the best explanation of the origin and diversity of life on earth and that the earth is as old as current scientific orthodoxy suggests (approximately 4.54 billion years old). The Church would say that all existence comes from and depends upon God, whilst evolution expresses scientific truths about the history of the physical universe. Only on the final part of God’s creation did God make man and women in His own image and gave us a soul.</a:t>
            </a:r>
          </a:p>
        </p:txBody>
      </p:sp>
      <p:pic>
        <p:nvPicPr>
          <p:cNvPr id="9" name="Picture 8">
            <a:extLst>
              <a:ext uri="{FF2B5EF4-FFF2-40B4-BE49-F238E27FC236}">
                <a16:creationId xmlns:a16="http://schemas.microsoft.com/office/drawing/2014/main" id="{C48488E3-3FA0-42EA-94FB-735A17EABC6E}"/>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271424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156795" y="791766"/>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r>
              <a:rPr lang="en-GB" sz="5400" b="1" dirty="0">
                <a:latin typeface="Trebuchet MS" panose="020B0603020202020204" pitchFamily="34" charset="0"/>
              </a:rPr>
              <a:t> or </a:t>
            </a:r>
            <a:r>
              <a:rPr lang="en-GB" sz="5400" b="1" dirty="0">
                <a:solidFill>
                  <a:srgbClr val="FF0000"/>
                </a:solidFill>
                <a:latin typeface="Trebuchet MS" panose="020B0603020202020204" pitchFamily="34" charset="0"/>
              </a:rPr>
              <a:t>False?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2976428"/>
            <a:ext cx="6877049" cy="1938992"/>
          </a:xfrm>
          <a:prstGeom prst="rect">
            <a:avLst/>
          </a:prstGeom>
          <a:noFill/>
        </p:spPr>
        <p:txBody>
          <a:bodyPr wrap="square" rtlCol="0">
            <a:spAutoFit/>
          </a:bodyPr>
          <a:lstStyle/>
          <a:p>
            <a:pPr algn="ctr"/>
            <a:r>
              <a:rPr lang="en-GB" sz="4000" dirty="0">
                <a:latin typeface="Trebuchet MS" panose="020B0603020202020204" pitchFamily="34" charset="0"/>
              </a:rPr>
              <a:t>The Church teach that God created the universe from nothing</a:t>
            </a:r>
          </a:p>
        </p:txBody>
      </p:sp>
      <p:pic>
        <p:nvPicPr>
          <p:cNvPr id="7" name="Picture 6">
            <a:extLst>
              <a:ext uri="{FF2B5EF4-FFF2-40B4-BE49-F238E27FC236}">
                <a16:creationId xmlns:a16="http://schemas.microsoft.com/office/drawing/2014/main" id="{83BB0051-5668-4C10-ADE5-057FDD801F4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116646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327513" y="245050"/>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1528853"/>
            <a:ext cx="6877049" cy="4524315"/>
          </a:xfrm>
          <a:prstGeom prst="rect">
            <a:avLst/>
          </a:prstGeom>
          <a:noFill/>
        </p:spPr>
        <p:txBody>
          <a:bodyPr wrap="square" rtlCol="0">
            <a:spAutoFit/>
          </a:bodyPr>
          <a:lstStyle/>
          <a:p>
            <a:pPr algn="ctr"/>
            <a:r>
              <a:rPr lang="en-GB" sz="2400" dirty="0">
                <a:latin typeface="Trebuchet MS" panose="020B0603020202020204" pitchFamily="34" charset="0"/>
              </a:rPr>
              <a:t>We believe God created the world ‘Ex Nihilo’. Ex nihilo is the theological belief that God created the Universe and the world from nothing. It is an idea that comes from the first three verses of the Old Testament,</a:t>
            </a:r>
          </a:p>
          <a:p>
            <a:pPr algn="ctr"/>
            <a:r>
              <a:rPr lang="en-GB" sz="2400" dirty="0">
                <a:latin typeface="Trebuchet MS" panose="020B0603020202020204" pitchFamily="34" charset="0"/>
              </a:rPr>
              <a:t> ‘In the beginning, God created the heavens and the earth. The earth was without form and void, and darkness was over the face of the deep. And the Spirit of God was hovering over the face of the waters. And God said, “Let there be light,” and there was light.’ (Gen 1:1-3). Science supports this belief with ‘the Big Bang theory’.</a:t>
            </a:r>
          </a:p>
        </p:txBody>
      </p:sp>
      <p:pic>
        <p:nvPicPr>
          <p:cNvPr id="7" name="Picture 6">
            <a:extLst>
              <a:ext uri="{FF2B5EF4-FFF2-40B4-BE49-F238E27FC236}">
                <a16:creationId xmlns:a16="http://schemas.microsoft.com/office/drawing/2014/main" id="{927B4A40-46E3-4C31-A361-05BF8282B96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174132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E2F6-3699-4894-B105-B660DEF20128}"/>
              </a:ext>
            </a:extLst>
          </p:cNvPr>
          <p:cNvSpPr>
            <a:spLocks noGrp="1"/>
          </p:cNvSpPr>
          <p:nvPr>
            <p:ph type="title"/>
          </p:nvPr>
        </p:nvSpPr>
        <p:spPr/>
        <p:txBody>
          <a:bodyPr/>
          <a:lstStyle/>
          <a:p>
            <a:endParaRPr lang="en-GB"/>
          </a:p>
        </p:txBody>
      </p:sp>
      <p:pic>
        <p:nvPicPr>
          <p:cNvPr id="5" name="Content Placeholder 4" descr="A galaxy in space&#10;&#10;Description automatically generated with low confidence">
            <a:extLst>
              <a:ext uri="{FF2B5EF4-FFF2-40B4-BE49-F238E27FC236}">
                <a16:creationId xmlns:a16="http://schemas.microsoft.com/office/drawing/2014/main" id="{7E1CA2B0-CB5A-4794-A2E4-C785549F39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869"/>
          <a:stretch/>
        </p:blipFill>
        <p:spPr>
          <a:xfrm>
            <a:off x="0" y="-1"/>
            <a:ext cx="12192000" cy="6858001"/>
          </a:xfrm>
        </p:spPr>
      </p:pic>
      <p:sp>
        <p:nvSpPr>
          <p:cNvPr id="8" name="Flowchart: Connector 7">
            <a:extLst>
              <a:ext uri="{FF2B5EF4-FFF2-40B4-BE49-F238E27FC236}">
                <a16:creationId xmlns:a16="http://schemas.microsoft.com/office/drawing/2014/main" id="{E8CEE0EA-F4C6-47F3-BA28-B780CA251706}"/>
              </a:ext>
            </a:extLst>
          </p:cNvPr>
          <p:cNvSpPr/>
          <p:nvPr/>
        </p:nvSpPr>
        <p:spPr>
          <a:xfrm>
            <a:off x="-190500" y="-318702"/>
            <a:ext cx="8324850" cy="8148252"/>
          </a:xfrm>
          <a:prstGeom prst="flowChartConnector">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25A4A7F-AEF1-4204-AA21-901052CD12CD}"/>
              </a:ext>
            </a:extLst>
          </p:cNvPr>
          <p:cNvSpPr txBox="1"/>
          <p:nvPr/>
        </p:nvSpPr>
        <p:spPr>
          <a:xfrm>
            <a:off x="156795" y="791766"/>
            <a:ext cx="7630258" cy="923330"/>
          </a:xfrm>
          <a:prstGeom prst="rect">
            <a:avLst/>
          </a:prstGeom>
          <a:noFill/>
        </p:spPr>
        <p:txBody>
          <a:bodyPr wrap="square" rtlCol="0">
            <a:spAutoFit/>
          </a:bodyPr>
          <a:lstStyle/>
          <a:p>
            <a:pPr algn="ctr"/>
            <a:r>
              <a:rPr lang="en-GB" sz="5400" b="1" dirty="0">
                <a:solidFill>
                  <a:srgbClr val="00B050"/>
                </a:solidFill>
                <a:latin typeface="Trebuchet MS" panose="020B0603020202020204" pitchFamily="34" charset="0"/>
              </a:rPr>
              <a:t>True</a:t>
            </a:r>
            <a:r>
              <a:rPr lang="en-GB" sz="5400" b="1" dirty="0">
                <a:latin typeface="Trebuchet MS" panose="020B0603020202020204" pitchFamily="34" charset="0"/>
              </a:rPr>
              <a:t> or </a:t>
            </a:r>
            <a:r>
              <a:rPr lang="en-GB" sz="5400" b="1" dirty="0">
                <a:solidFill>
                  <a:srgbClr val="FF0000"/>
                </a:solidFill>
                <a:latin typeface="Trebuchet MS" panose="020B0603020202020204" pitchFamily="34" charset="0"/>
              </a:rPr>
              <a:t>False?</a:t>
            </a:r>
          </a:p>
        </p:txBody>
      </p:sp>
      <p:sp>
        <p:nvSpPr>
          <p:cNvPr id="15" name="TextBox 14">
            <a:extLst>
              <a:ext uri="{FF2B5EF4-FFF2-40B4-BE49-F238E27FC236}">
                <a16:creationId xmlns:a16="http://schemas.microsoft.com/office/drawing/2014/main" id="{96798B8F-C173-4BC1-8429-339FE2012CEB}"/>
              </a:ext>
            </a:extLst>
          </p:cNvPr>
          <p:cNvSpPr txBox="1"/>
          <p:nvPr/>
        </p:nvSpPr>
        <p:spPr>
          <a:xfrm>
            <a:off x="533400" y="2976428"/>
            <a:ext cx="6877049" cy="1323439"/>
          </a:xfrm>
          <a:prstGeom prst="rect">
            <a:avLst/>
          </a:prstGeom>
          <a:noFill/>
        </p:spPr>
        <p:txBody>
          <a:bodyPr wrap="square" rtlCol="0">
            <a:spAutoFit/>
          </a:bodyPr>
          <a:lstStyle/>
          <a:p>
            <a:pPr algn="ctr"/>
            <a:r>
              <a:rPr lang="en-GB" sz="4000" dirty="0">
                <a:latin typeface="Trebuchet MS" panose="020B0603020202020204" pitchFamily="34" charset="0"/>
              </a:rPr>
              <a:t>A Catholic priest came up with the ‘Big Bang’ theory</a:t>
            </a:r>
          </a:p>
        </p:txBody>
      </p:sp>
      <p:pic>
        <p:nvPicPr>
          <p:cNvPr id="7" name="Picture 6">
            <a:extLst>
              <a:ext uri="{FF2B5EF4-FFF2-40B4-BE49-F238E27FC236}">
                <a16:creationId xmlns:a16="http://schemas.microsoft.com/office/drawing/2014/main" id="{7F52EAEA-2154-4700-BFBD-AAB969039F1B}"/>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44593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942</Words>
  <Application>Microsoft Office PowerPoint</Application>
  <PresentationFormat>Widescreen</PresentationFormat>
  <Paragraphs>83</Paragraphs>
  <Slides>23</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14</cp:revision>
  <dcterms:created xsi:type="dcterms:W3CDTF">2021-01-08T14:20:16Z</dcterms:created>
  <dcterms:modified xsi:type="dcterms:W3CDTF">2021-02-01T13:25:45Z</dcterms:modified>
</cp:coreProperties>
</file>