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346" r:id="rId3"/>
    <p:sldId id="287" r:id="rId4"/>
    <p:sldId id="362" r:id="rId5"/>
    <p:sldId id="363" r:id="rId6"/>
    <p:sldId id="364" r:id="rId7"/>
    <p:sldId id="365" r:id="rId8"/>
    <p:sldId id="366" r:id="rId9"/>
    <p:sldId id="367" r:id="rId10"/>
    <p:sldId id="368" r:id="rId11"/>
    <p:sldId id="369" r:id="rId12"/>
    <p:sldId id="349" r:id="rId13"/>
    <p:sldId id="352" r:id="rId14"/>
    <p:sldId id="370" r:id="rId15"/>
    <p:sldId id="268" r:id="rId16"/>
    <p:sldId id="371" r:id="rId17"/>
    <p:sldId id="354" r:id="rId18"/>
    <p:sldId id="301" r:id="rId19"/>
    <p:sldId id="302" r:id="rId20"/>
    <p:sldId id="303" r:id="rId21"/>
    <p:sldId id="283" r:id="rId22"/>
    <p:sldId id="304" r:id="rId23"/>
    <p:sldId id="3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F9DDA8"/>
    <a:srgbClr val="EC8E1C"/>
    <a:srgbClr val="F05635"/>
    <a:srgbClr val="F04B29"/>
    <a:srgbClr val="FE0000"/>
    <a:srgbClr val="FFFFFF"/>
    <a:srgbClr val="0E252B"/>
    <a:srgbClr val="F9CC4B"/>
    <a:srgbClr val="90B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6" autoAdjust="0"/>
    <p:restoredTop sz="94660"/>
  </p:normalViewPr>
  <p:slideViewPr>
    <p:cSldViewPr snapToGrid="0">
      <p:cViewPr varScale="1">
        <p:scale>
          <a:sx n="94" d="100"/>
          <a:sy n="94" d="100"/>
        </p:scale>
        <p:origin x="9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XqKkTcLtqs?feature=oembed" TargetMode="External"/><Relationship Id="rId5" Type="http://schemas.openxmlformats.org/officeDocument/2006/relationships/image" Target="../media/image7.jp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ideo" Target="https://www.youtube.com/embed/yJAsppeugzo?feature=oembed" TargetMode="External"/><Relationship Id="rId5" Type="http://schemas.openxmlformats.org/officeDocument/2006/relationships/image" Target="../media/image1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0g0MNdRaMBI?feature=oembed"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E8896rsLJU?feature=oembed"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f8TkUMJtK5k?feature=oembed"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2152418" y="6130004"/>
            <a:ext cx="7925262"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Opening Session – The Fruits &amp; Gifts of the Holy Spirit</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20C56C-F75F-4073-955E-D3E8674694EA}"/>
              </a:ext>
            </a:extLst>
          </p:cNvPr>
          <p:cNvSpPr txBox="1"/>
          <p:nvPr/>
        </p:nvSpPr>
        <p:spPr>
          <a:xfrm>
            <a:off x="2983397" y="255204"/>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Introduction to Confirmation</a:t>
            </a: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pic>
        <p:nvPicPr>
          <p:cNvPr id="2" name="Online Media 1" title="The Sacrament of Confirmation">
            <a:hlinkClick r:id="" action="ppaction://media"/>
            <a:extLst>
              <a:ext uri="{FF2B5EF4-FFF2-40B4-BE49-F238E27FC236}">
                <a16:creationId xmlns:a16="http://schemas.microsoft.com/office/drawing/2014/main" id="{35C0E2E7-49EA-4EAE-A649-BC2371A40807}"/>
              </a:ext>
            </a:extLst>
          </p:cNvPr>
          <p:cNvPicPr>
            <a:picLocks noRot="1" noChangeAspect="1"/>
          </p:cNvPicPr>
          <p:nvPr>
            <a:videoFile r:link="rId1"/>
          </p:nvPr>
        </p:nvPicPr>
        <p:blipFill>
          <a:blip r:embed="rId4"/>
          <a:stretch>
            <a:fillRect/>
          </a:stretch>
        </p:blipFill>
        <p:spPr>
          <a:xfrm>
            <a:off x="4431618" y="1386734"/>
            <a:ext cx="6804722" cy="3844668"/>
          </a:xfrm>
          <a:prstGeom prst="rect">
            <a:avLst/>
          </a:prstGeom>
        </p:spPr>
      </p:pic>
      <p:pic>
        <p:nvPicPr>
          <p:cNvPr id="6" name="Picture 5" descr="A picture containing outdoor, transport, big, aircraft&#10;&#10;Description automatically generated">
            <a:extLst>
              <a:ext uri="{FF2B5EF4-FFF2-40B4-BE49-F238E27FC236}">
                <a16:creationId xmlns:a16="http://schemas.microsoft.com/office/drawing/2014/main" id="{264710A8-3B40-411D-B82D-2514E4173C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1" t="3895" r="4735" b="2824"/>
          <a:stretch/>
        </p:blipFill>
        <p:spPr>
          <a:xfrm>
            <a:off x="-1103973" y="2408663"/>
            <a:ext cx="5073808" cy="4718670"/>
          </a:xfrm>
          <a:prstGeom prst="ellipse">
            <a:avLst/>
          </a:prstGeom>
        </p:spPr>
      </p:pic>
    </p:spTree>
    <p:extLst>
      <p:ext uri="{BB962C8B-B14F-4D97-AF65-F5344CB8AC3E}">
        <p14:creationId xmlns:p14="http://schemas.microsoft.com/office/powerpoint/2010/main" val="7527512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 up of a flower&#10;&#10;Description automatically generated with medium confidence">
            <a:extLst>
              <a:ext uri="{FF2B5EF4-FFF2-40B4-BE49-F238E27FC236}">
                <a16:creationId xmlns:a16="http://schemas.microsoft.com/office/drawing/2014/main" id="{509F64C6-79C8-4CEA-89FA-073983BA3E73}"/>
              </a:ext>
            </a:extLst>
          </p:cNvPr>
          <p:cNvPicPr>
            <a:picLocks noChangeAspect="1"/>
          </p:cNvPicPr>
          <p:nvPr/>
        </p:nvPicPr>
        <p:blipFill rotWithShape="1">
          <a:blip r:embed="rId2">
            <a:extLst>
              <a:ext uri="{28A0092B-C50C-407E-A947-70E740481C1C}">
                <a14:useLocalDpi xmlns:a14="http://schemas.microsoft.com/office/drawing/2010/main" val="0"/>
              </a:ext>
            </a:extLst>
          </a:blip>
          <a:srcRect l="41360" r="9838"/>
          <a:stretch/>
        </p:blipFill>
        <p:spPr>
          <a:xfrm>
            <a:off x="-89211" y="0"/>
            <a:ext cx="4460489" cy="6858000"/>
          </a:xfrm>
          <a:prstGeom prst="rect">
            <a:avLst/>
          </a:prstGeom>
        </p:spPr>
      </p:pic>
      <p:pic>
        <p:nvPicPr>
          <p:cNvPr id="6" name="Picture 5">
            <a:extLst>
              <a:ext uri="{FF2B5EF4-FFF2-40B4-BE49-F238E27FC236}">
                <a16:creationId xmlns:a16="http://schemas.microsoft.com/office/drawing/2014/main" id="{B2CCA58F-6F8F-44DD-84F3-452EF8DEB68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7769398" y="789816"/>
            <a:ext cx="834018" cy="1165416"/>
          </a:xfrm>
          <a:prstGeom prst="ellipse">
            <a:avLst/>
          </a:prstGeom>
        </p:spPr>
      </p:pic>
      <p:sp>
        <p:nvSpPr>
          <p:cNvPr id="7" name="TextBox 6">
            <a:extLst>
              <a:ext uri="{FF2B5EF4-FFF2-40B4-BE49-F238E27FC236}">
                <a16:creationId xmlns:a16="http://schemas.microsoft.com/office/drawing/2014/main" id="{561960D0-833E-4B0D-BF8B-B746D564F523}"/>
              </a:ext>
            </a:extLst>
          </p:cNvPr>
          <p:cNvSpPr txBox="1"/>
          <p:nvPr/>
        </p:nvSpPr>
        <p:spPr>
          <a:xfrm>
            <a:off x="4371278" y="143485"/>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Scripture – Acts 2:1-12</a:t>
            </a:r>
          </a:p>
        </p:txBody>
      </p:sp>
      <p:sp>
        <p:nvSpPr>
          <p:cNvPr id="8" name="TextBox 7">
            <a:extLst>
              <a:ext uri="{FF2B5EF4-FFF2-40B4-BE49-F238E27FC236}">
                <a16:creationId xmlns:a16="http://schemas.microsoft.com/office/drawing/2014/main" id="{37E8A3BD-4389-4447-AC7C-A2DB6B2D5DED}"/>
              </a:ext>
            </a:extLst>
          </p:cNvPr>
          <p:cNvSpPr txBox="1"/>
          <p:nvPr/>
        </p:nvSpPr>
        <p:spPr>
          <a:xfrm>
            <a:off x="4951141" y="2087463"/>
            <a:ext cx="6757639" cy="4770537"/>
          </a:xfrm>
          <a:prstGeom prst="rect">
            <a:avLst/>
          </a:prstGeom>
          <a:noFill/>
        </p:spPr>
        <p:txBody>
          <a:bodyPr wrap="square">
            <a:spAutoFit/>
          </a:bodyPr>
          <a:lstStyle/>
          <a:p>
            <a:pPr algn="ctr"/>
            <a:r>
              <a:rPr lang="en-GB" sz="1600" dirty="0">
                <a:solidFill>
                  <a:srgbClr val="3C3C3B"/>
                </a:solidFill>
                <a:latin typeface="Trebuchet MS" panose="020B0603020202020204" pitchFamily="34" charset="0"/>
                <a:ea typeface="Times New Roman" panose="02020603050405020304" pitchFamily="18" charset="0"/>
              </a:rPr>
              <a:t>When Pentecost day came round, they had all met in one room, when suddenly they heard what sounded like a powerful wind from heaven, the noise of which filled the entire house in which they were sitting; and something appeared to them that seemed like tongues of fire; these separated and came to rest on the head of each of them. They were all filled with the Holy Spirit, and began to speak foreign languages as the Spirit gave them the gift of speech.</a:t>
            </a:r>
          </a:p>
          <a:p>
            <a:pPr algn="ctr"/>
            <a:r>
              <a:rPr lang="en-GB" sz="1600" dirty="0">
                <a:solidFill>
                  <a:srgbClr val="3C3C3B"/>
                </a:solidFill>
                <a:latin typeface="Trebuchet MS" panose="020B0603020202020204" pitchFamily="34" charset="0"/>
                <a:ea typeface="Times New Roman" panose="02020603050405020304" pitchFamily="18" charset="0"/>
              </a:rPr>
              <a:t>    Now there were devout men living in Jerusalem from every nation under heaven, and at this sound they all assembled, each one bewildered to hear these men speaking his own language. They were amazed and astonished. ‘Surely’ they said ‘all these men speaking are Galileans? How does it happen that each of us hears them in his own native language? Parthians, Medes and Elamites; people from Mesopotamia, Judaea and Cappadocia, Pontus and Asia, Phrygia and Pamphylia, Egypt and the parts of Libya round Cyrene; as well as visitors from Rome – Jews and proselytes alike – Cretans and Arabs; we hear them preaching in our own language about the marvels of God.’</a:t>
            </a:r>
          </a:p>
          <a:p>
            <a:pPr algn="ctr"/>
            <a:endParaRPr lang="en-GB" sz="1600" dirty="0">
              <a:latin typeface="Trebuchet MS" panose="020B0603020202020204" pitchFamily="34" charset="0"/>
              <a:ea typeface="Times New Roman" panose="02020603050405020304" pitchFamily="18" charset="0"/>
            </a:endParaRPr>
          </a:p>
          <a:p>
            <a:pPr algn="ctr"/>
            <a:endParaRPr lang="en-GB" sz="1600" dirty="0">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44176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nature, sunset, cloud&#10;&#10;Description automatically generated">
            <a:extLst>
              <a:ext uri="{FF2B5EF4-FFF2-40B4-BE49-F238E27FC236}">
                <a16:creationId xmlns:a16="http://schemas.microsoft.com/office/drawing/2014/main" id="{F79CE3EE-D266-4E5A-BA16-B0821BEF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BE569E85-DBBE-4F4C-993C-A36D139ED9AB}"/>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4" name="Online Media 3" title="Fall Afresh - Amanda Cook | Bethel Music Worship">
            <a:hlinkClick r:id="" action="ppaction://media"/>
            <a:extLst>
              <a:ext uri="{FF2B5EF4-FFF2-40B4-BE49-F238E27FC236}">
                <a16:creationId xmlns:a16="http://schemas.microsoft.com/office/drawing/2014/main" id="{AC372F3B-0DDE-4845-A9E7-0DC5C4BC518B}"/>
              </a:ext>
            </a:extLst>
          </p:cNvPr>
          <p:cNvPicPr>
            <a:picLocks noRot="1" noChangeAspect="1"/>
          </p:cNvPicPr>
          <p:nvPr>
            <a:videoFile r:link="rId1"/>
          </p:nvPr>
        </p:nvPicPr>
        <p:blipFill>
          <a:blip r:embed="rId5"/>
          <a:stretch>
            <a:fillRect/>
          </a:stretch>
        </p:blipFill>
        <p:spPr>
          <a:xfrm>
            <a:off x="267630" y="2449435"/>
            <a:ext cx="4806175" cy="2715489"/>
          </a:xfrm>
          <a:prstGeom prst="rect">
            <a:avLst/>
          </a:prstGeom>
        </p:spPr>
      </p:pic>
      <p:sp>
        <p:nvSpPr>
          <p:cNvPr id="8" name="TextBox 7">
            <a:extLst>
              <a:ext uri="{FF2B5EF4-FFF2-40B4-BE49-F238E27FC236}">
                <a16:creationId xmlns:a16="http://schemas.microsoft.com/office/drawing/2014/main" id="{D145A003-E095-4E00-8A8E-5DC703E7D1ED}"/>
              </a:ext>
            </a:extLst>
          </p:cNvPr>
          <p:cNvSpPr txBox="1"/>
          <p:nvPr/>
        </p:nvSpPr>
        <p:spPr>
          <a:xfrm>
            <a:off x="5073805" y="143483"/>
            <a:ext cx="7630258" cy="646331"/>
          </a:xfrm>
          <a:prstGeom prst="rect">
            <a:avLst/>
          </a:prstGeom>
          <a:noFill/>
        </p:spPr>
        <p:txBody>
          <a:bodyPr wrap="square" rtlCol="0">
            <a:spAutoFit/>
          </a:bodyPr>
          <a:lstStyle/>
          <a:p>
            <a:pPr algn="ctr"/>
            <a:r>
              <a:rPr lang="en-GB" sz="3600" b="1" dirty="0">
                <a:solidFill>
                  <a:srgbClr val="FFFFFF"/>
                </a:solidFill>
                <a:latin typeface="Trebuchet MS" panose="020B0603020202020204" pitchFamily="34" charset="0"/>
              </a:rPr>
              <a:t>Reflection – Fall Afresh</a:t>
            </a:r>
          </a:p>
        </p:txBody>
      </p:sp>
      <p:sp>
        <p:nvSpPr>
          <p:cNvPr id="9" name="TextBox 8">
            <a:extLst>
              <a:ext uri="{FF2B5EF4-FFF2-40B4-BE49-F238E27FC236}">
                <a16:creationId xmlns:a16="http://schemas.microsoft.com/office/drawing/2014/main" id="{02899476-C213-4A75-851A-E6C359EC538C}"/>
              </a:ext>
            </a:extLst>
          </p:cNvPr>
          <p:cNvSpPr txBox="1"/>
          <p:nvPr/>
        </p:nvSpPr>
        <p:spPr>
          <a:xfrm>
            <a:off x="1422400" y="5652479"/>
            <a:ext cx="8959385" cy="1384995"/>
          </a:xfrm>
          <a:prstGeom prst="rect">
            <a:avLst/>
          </a:prstGeom>
          <a:noFill/>
        </p:spPr>
        <p:txBody>
          <a:bodyPr wrap="square" rtlCol="0">
            <a:spAutoFit/>
          </a:bodyPr>
          <a:lstStyle/>
          <a:p>
            <a:pPr algn="ctr"/>
            <a:r>
              <a:rPr lang="en-GB" dirty="0">
                <a:solidFill>
                  <a:srgbClr val="FFFFFF"/>
                </a:solidFill>
                <a:latin typeface="Trebuchet MS" panose="020B0603020202020204" pitchFamily="34" charset="0"/>
              </a:rPr>
              <a:t>As you listen to this song, close your eyes and invite the Holy Spirit into your heart. You may wish to hold your palms out to invite the Holy Spirit into your life.</a:t>
            </a:r>
            <a:endParaRPr lang="en-GB" b="1" dirty="0">
              <a:solidFill>
                <a:srgbClr val="FFFFFF"/>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270735188"/>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DDA8"/>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D17A20F-AD55-4EE7-BCEA-7B0B4878CF6B}"/>
              </a:ext>
            </a:extLst>
          </p:cNvPr>
          <p:cNvSpPr txBox="1"/>
          <p:nvPr/>
        </p:nvSpPr>
        <p:spPr>
          <a:xfrm>
            <a:off x="323809" y="138472"/>
            <a:ext cx="7630258" cy="1077218"/>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Hero of our Faith</a:t>
            </a:r>
          </a:p>
          <a:p>
            <a:pPr algn="ctr"/>
            <a:r>
              <a:rPr lang="en-GB" sz="2800" dirty="0">
                <a:solidFill>
                  <a:srgbClr val="3C3C3B"/>
                </a:solidFill>
                <a:latin typeface="Trebuchet MS" panose="020B0603020202020204" pitchFamily="34" charset="0"/>
              </a:rPr>
              <a:t>St Ignatius of Loyola </a:t>
            </a:r>
          </a:p>
        </p:txBody>
      </p:sp>
      <p:pic>
        <p:nvPicPr>
          <p:cNvPr id="18" name="Picture 17">
            <a:extLst>
              <a:ext uri="{FF2B5EF4-FFF2-40B4-BE49-F238E27FC236}">
                <a16:creationId xmlns:a16="http://schemas.microsoft.com/office/drawing/2014/main" id="{811193F9-0807-47F2-8883-3720C292C616}"/>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
        <p:nvSpPr>
          <p:cNvPr id="14" name="TextBox 13">
            <a:extLst>
              <a:ext uri="{FF2B5EF4-FFF2-40B4-BE49-F238E27FC236}">
                <a16:creationId xmlns:a16="http://schemas.microsoft.com/office/drawing/2014/main" id="{5282679D-5388-442F-9F00-D024A4ECBF42}"/>
              </a:ext>
            </a:extLst>
          </p:cNvPr>
          <p:cNvSpPr txBox="1"/>
          <p:nvPr/>
        </p:nvSpPr>
        <p:spPr>
          <a:xfrm>
            <a:off x="1308377" y="5374831"/>
            <a:ext cx="10132773" cy="1015663"/>
          </a:xfrm>
          <a:prstGeom prst="rect">
            <a:avLst/>
          </a:prstGeom>
          <a:noFill/>
        </p:spPr>
        <p:txBody>
          <a:bodyPr wrap="square">
            <a:spAutoFit/>
          </a:bodyPr>
          <a:lstStyle/>
          <a:p>
            <a:pPr algn="ctr"/>
            <a:r>
              <a:rPr lang="en-GB" dirty="0">
                <a:solidFill>
                  <a:srgbClr val="3C3C3B"/>
                </a:solidFill>
                <a:latin typeface="Trebuchet MS" panose="020B0603020202020204" pitchFamily="34" charset="0"/>
              </a:rPr>
              <a:t>In each session we will look at a different </a:t>
            </a:r>
            <a:r>
              <a:rPr lang="en-GB" sz="2400" b="1" dirty="0">
                <a:solidFill>
                  <a:srgbClr val="F04B29"/>
                </a:solidFill>
                <a:latin typeface="Trebuchet MS" panose="020B0603020202020204" pitchFamily="34" charset="0"/>
              </a:rPr>
              <a:t>Hero of our Faith</a:t>
            </a:r>
            <a:r>
              <a:rPr lang="en-GB" b="1" dirty="0">
                <a:solidFill>
                  <a:srgbClr val="3C3C3B"/>
                </a:solidFill>
                <a:latin typeface="Trebuchet MS" panose="020B0603020202020204" pitchFamily="34" charset="0"/>
              </a:rPr>
              <a:t>.</a:t>
            </a:r>
          </a:p>
          <a:p>
            <a:pPr algn="ctr"/>
            <a:r>
              <a:rPr lang="en-GB" dirty="0">
                <a:solidFill>
                  <a:srgbClr val="3C3C3B"/>
                </a:solidFill>
                <a:latin typeface="Trebuchet MS" panose="020B0603020202020204" pitchFamily="34" charset="0"/>
              </a:rPr>
              <a:t>The saints are wonderful examples to us, that’s why at </a:t>
            </a:r>
            <a:r>
              <a:rPr lang="en-GB" b="1" dirty="0">
                <a:solidFill>
                  <a:srgbClr val="3C3C3B"/>
                </a:solidFill>
                <a:latin typeface="Trebuchet MS" panose="020B0603020202020204" pitchFamily="34" charset="0"/>
              </a:rPr>
              <a:t>Confirmation you choose a saints name </a:t>
            </a:r>
            <a:r>
              <a:rPr lang="en-GB" dirty="0">
                <a:solidFill>
                  <a:srgbClr val="3C3C3B"/>
                </a:solidFill>
                <a:latin typeface="Trebuchet MS" panose="020B0603020202020204" pitchFamily="34" charset="0"/>
              </a:rPr>
              <a:t>so they can pray for you and inspire you on your journey of Faith.</a:t>
            </a:r>
          </a:p>
        </p:txBody>
      </p:sp>
      <p:pic>
        <p:nvPicPr>
          <p:cNvPr id="5" name="Online Media 4" title="St. Ignatius of Loyola HD">
            <a:hlinkClick r:id="" action="ppaction://media"/>
            <a:extLst>
              <a:ext uri="{FF2B5EF4-FFF2-40B4-BE49-F238E27FC236}">
                <a16:creationId xmlns:a16="http://schemas.microsoft.com/office/drawing/2014/main" id="{796738C3-A9DC-42AE-AD17-FE099A62B36B}"/>
              </a:ext>
            </a:extLst>
          </p:cNvPr>
          <p:cNvPicPr>
            <a:picLocks noRot="1" noChangeAspect="1"/>
          </p:cNvPicPr>
          <p:nvPr>
            <a:videoFile r:link="rId1"/>
          </p:nvPr>
        </p:nvPicPr>
        <p:blipFill>
          <a:blip r:embed="rId4"/>
          <a:stretch>
            <a:fillRect/>
          </a:stretch>
        </p:blipFill>
        <p:spPr>
          <a:xfrm>
            <a:off x="1151269" y="1573600"/>
            <a:ext cx="6068741" cy="3428839"/>
          </a:xfrm>
          <a:prstGeom prst="rect">
            <a:avLst/>
          </a:prstGeom>
        </p:spPr>
      </p:pic>
      <p:pic>
        <p:nvPicPr>
          <p:cNvPr id="12" name="Picture 11" descr="Diagram&#10;&#10;Description automatically generated">
            <a:extLst>
              <a:ext uri="{FF2B5EF4-FFF2-40B4-BE49-F238E27FC236}">
                <a16:creationId xmlns:a16="http://schemas.microsoft.com/office/drawing/2014/main" id="{36356415-0AF2-422F-9201-A1A022615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8037" y="173109"/>
            <a:ext cx="2871948" cy="5015526"/>
          </a:xfrm>
          <a:prstGeom prst="rect">
            <a:avLst/>
          </a:prstGeom>
          <a:ln>
            <a:solidFill>
              <a:schemeClr val="tx1"/>
            </a:solidFill>
          </a:ln>
        </p:spPr>
      </p:pic>
    </p:spTree>
    <p:extLst>
      <p:ext uri="{BB962C8B-B14F-4D97-AF65-F5344CB8AC3E}">
        <p14:creationId xmlns:p14="http://schemas.microsoft.com/office/powerpoint/2010/main" val="3829352444"/>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569E85-DBBE-4F4C-993C-A36D139ED9A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80441" y="5250520"/>
            <a:ext cx="1011148" cy="1412928"/>
          </a:xfrm>
          <a:prstGeom prst="ellipse">
            <a:avLst/>
          </a:prstGeom>
        </p:spPr>
      </p:pic>
      <p:pic>
        <p:nvPicPr>
          <p:cNvPr id="4" name="Online Media 3" title="The Fruits of the Holy Spirit">
            <a:hlinkClick r:id="" action="ppaction://media"/>
            <a:extLst>
              <a:ext uri="{FF2B5EF4-FFF2-40B4-BE49-F238E27FC236}">
                <a16:creationId xmlns:a16="http://schemas.microsoft.com/office/drawing/2014/main" id="{488E638E-1942-4F34-98FF-CB0D8417FB45}"/>
              </a:ext>
            </a:extLst>
          </p:cNvPr>
          <p:cNvPicPr>
            <a:picLocks noRot="1" noChangeAspect="1"/>
          </p:cNvPicPr>
          <p:nvPr>
            <a:videoFile r:link="rId1"/>
          </p:nvPr>
        </p:nvPicPr>
        <p:blipFill>
          <a:blip r:embed="rId4"/>
          <a:stretch>
            <a:fillRect/>
          </a:stretch>
        </p:blipFill>
        <p:spPr>
          <a:xfrm>
            <a:off x="3900449" y="1326901"/>
            <a:ext cx="7161561" cy="4046282"/>
          </a:xfrm>
          <a:prstGeom prst="rect">
            <a:avLst/>
          </a:prstGeom>
        </p:spPr>
      </p:pic>
      <p:sp>
        <p:nvSpPr>
          <p:cNvPr id="6" name="TextBox 5">
            <a:extLst>
              <a:ext uri="{FF2B5EF4-FFF2-40B4-BE49-F238E27FC236}">
                <a16:creationId xmlns:a16="http://schemas.microsoft.com/office/drawing/2014/main" id="{38494E6A-2CD1-420C-8EE8-1976DC1D7F99}"/>
              </a:ext>
            </a:extLst>
          </p:cNvPr>
          <p:cNvSpPr txBox="1"/>
          <p:nvPr/>
        </p:nvSpPr>
        <p:spPr>
          <a:xfrm>
            <a:off x="1968636" y="255204"/>
            <a:ext cx="8714232"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What are the fruits of the Holy Spirit?</a:t>
            </a:r>
          </a:p>
        </p:txBody>
      </p:sp>
      <p:pic>
        <p:nvPicPr>
          <p:cNvPr id="7" name="Picture 6" descr="Chart, bubble chart&#10;&#10;Description automatically generated">
            <a:extLst>
              <a:ext uri="{FF2B5EF4-FFF2-40B4-BE49-F238E27FC236}">
                <a16:creationId xmlns:a16="http://schemas.microsoft.com/office/drawing/2014/main" id="{353C1F38-D962-4B43-BF01-ECAD5D63A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24" y="1716430"/>
            <a:ext cx="3267223" cy="3267223"/>
          </a:xfrm>
          <a:prstGeom prst="rect">
            <a:avLst/>
          </a:prstGeom>
        </p:spPr>
      </p:pic>
      <p:sp>
        <p:nvSpPr>
          <p:cNvPr id="9" name="TextBox 8">
            <a:extLst>
              <a:ext uri="{FF2B5EF4-FFF2-40B4-BE49-F238E27FC236}">
                <a16:creationId xmlns:a16="http://schemas.microsoft.com/office/drawing/2014/main" id="{6AE31E32-6850-497A-8FD3-E857148FC636}"/>
              </a:ext>
            </a:extLst>
          </p:cNvPr>
          <p:cNvSpPr txBox="1"/>
          <p:nvPr/>
        </p:nvSpPr>
        <p:spPr>
          <a:xfrm>
            <a:off x="1633429" y="5652479"/>
            <a:ext cx="8491878" cy="1569660"/>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“A bad tree cannot bear good fruit”</a:t>
            </a:r>
          </a:p>
          <a:p>
            <a:pPr algn="ctr"/>
            <a:r>
              <a:rPr lang="en-GB" sz="2400" b="1" dirty="0">
                <a:solidFill>
                  <a:srgbClr val="3C3C3B"/>
                </a:solidFill>
                <a:latin typeface="Trebuchet MS" panose="020B0603020202020204" pitchFamily="34" charset="0"/>
              </a:rPr>
              <a:t>Jesus</a:t>
            </a:r>
            <a:endParaRPr lang="en-GB" sz="36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259481531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848378" y="1680746"/>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6943110" y="2193593"/>
            <a:ext cx="4684404" cy="461665"/>
          </a:xfrm>
          <a:prstGeom prst="rect">
            <a:avLst/>
          </a:prstGeom>
          <a:noFill/>
        </p:spPr>
        <p:txBody>
          <a:bodyPr wrap="square" rtlCol="0">
            <a:spAutoFit/>
          </a:bodyPr>
          <a:lstStyle/>
          <a:p>
            <a:pPr algn="ctr"/>
            <a:r>
              <a:rPr lang="en-GB" sz="2400" dirty="0">
                <a:solidFill>
                  <a:srgbClr val="FE0000"/>
                </a:solidFill>
                <a:latin typeface="Trebuchet MS" panose="020B0603020202020204" pitchFamily="34" charset="0"/>
              </a:rPr>
              <a:t>Wisdom</a:t>
            </a:r>
          </a:p>
        </p:txBody>
      </p:sp>
      <p:sp>
        <p:nvSpPr>
          <p:cNvPr id="11" name="TextBox 10">
            <a:extLst>
              <a:ext uri="{FF2B5EF4-FFF2-40B4-BE49-F238E27FC236}">
                <a16:creationId xmlns:a16="http://schemas.microsoft.com/office/drawing/2014/main" id="{15A9E5C6-9403-4A10-99CF-A74DE3EA89DF}"/>
              </a:ext>
            </a:extLst>
          </p:cNvPr>
          <p:cNvSpPr txBox="1"/>
          <p:nvPr/>
        </p:nvSpPr>
        <p:spPr>
          <a:xfrm>
            <a:off x="7548931" y="2685202"/>
            <a:ext cx="4684404" cy="461665"/>
          </a:xfrm>
          <a:prstGeom prst="rect">
            <a:avLst/>
          </a:prstGeom>
          <a:noFill/>
        </p:spPr>
        <p:txBody>
          <a:bodyPr wrap="square" rtlCol="0">
            <a:spAutoFit/>
          </a:bodyPr>
          <a:lstStyle/>
          <a:p>
            <a:pPr algn="ctr"/>
            <a:r>
              <a:rPr lang="en-GB" sz="2400" dirty="0">
                <a:solidFill>
                  <a:srgbClr val="333739"/>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7427197" y="3180868"/>
            <a:ext cx="4684404" cy="461665"/>
          </a:xfrm>
          <a:prstGeom prst="rect">
            <a:avLst/>
          </a:prstGeom>
          <a:noFill/>
        </p:spPr>
        <p:txBody>
          <a:bodyPr wrap="square" rtlCol="0">
            <a:spAutoFit/>
          </a:bodyPr>
          <a:lstStyle/>
          <a:p>
            <a:pPr algn="ctr"/>
            <a:r>
              <a:rPr lang="en-GB" sz="2400" dirty="0">
                <a:solidFill>
                  <a:srgbClr val="F04B29"/>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7305463" y="3645578"/>
            <a:ext cx="4684404" cy="461665"/>
          </a:xfrm>
          <a:prstGeom prst="rect">
            <a:avLst/>
          </a:prstGeom>
          <a:noFill/>
        </p:spPr>
        <p:txBody>
          <a:bodyPr wrap="square" rtlCol="0">
            <a:spAutoFit/>
          </a:bodyPr>
          <a:lstStyle/>
          <a:p>
            <a:pPr algn="ctr"/>
            <a:r>
              <a:rPr lang="en-GB" sz="2400" dirty="0">
                <a:solidFill>
                  <a:srgbClr val="F05635"/>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7541497" y="4100486"/>
            <a:ext cx="4684404" cy="461665"/>
          </a:xfrm>
          <a:prstGeom prst="rect">
            <a:avLst/>
          </a:prstGeom>
          <a:noFill/>
        </p:spPr>
        <p:txBody>
          <a:bodyPr wrap="square" rtlCol="0">
            <a:spAutoFit/>
          </a:bodyPr>
          <a:lstStyle/>
          <a:p>
            <a:pPr algn="ctr"/>
            <a:r>
              <a:rPr lang="en-GB" sz="2400" dirty="0">
                <a:solidFill>
                  <a:srgbClr val="EC8E1C"/>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7305463" y="4617906"/>
            <a:ext cx="4684404" cy="461665"/>
          </a:xfrm>
          <a:prstGeom prst="rect">
            <a:avLst/>
          </a:prstGeom>
          <a:noFill/>
        </p:spPr>
        <p:txBody>
          <a:bodyPr wrap="square" rtlCol="0">
            <a:spAutoFit/>
          </a:bodyPr>
          <a:lstStyle/>
          <a:p>
            <a:pPr algn="ctr"/>
            <a:r>
              <a:rPr lang="en-GB" sz="2400" dirty="0">
                <a:solidFill>
                  <a:schemeClr val="accent4">
                    <a:lumMod val="50000"/>
                  </a:schemeClr>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9063160" y="5121246"/>
            <a:ext cx="4684404" cy="830997"/>
          </a:xfrm>
          <a:prstGeom prst="rect">
            <a:avLst/>
          </a:prstGeom>
          <a:noFill/>
        </p:spPr>
        <p:txBody>
          <a:bodyPr wrap="square" rtlCol="0">
            <a:spAutoFit/>
          </a:bodyPr>
          <a:lstStyle/>
          <a:p>
            <a:r>
              <a:rPr lang="en-GB" sz="2400" dirty="0">
                <a:solidFill>
                  <a:schemeClr val="bg1"/>
                </a:solidFill>
                <a:latin typeface="Trebuchet MS" panose="020B0603020202020204" pitchFamily="34" charset="0"/>
              </a:rPr>
              <a:t>Fear of the Lord/</a:t>
            </a:r>
          </a:p>
          <a:p>
            <a:r>
              <a:rPr lang="en-GB" sz="2400" dirty="0">
                <a:solidFill>
                  <a:schemeClr val="bg1"/>
                </a:solidFill>
                <a:latin typeface="Trebuchet MS" panose="020B0603020202020204" pitchFamily="34" charset="0"/>
              </a:rPr>
              <a:t>Wonder &amp; Awe</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077490" y="259877"/>
            <a:ext cx="10037019" cy="1323439"/>
          </a:xfrm>
          <a:prstGeom prst="rect">
            <a:avLst/>
          </a:prstGeom>
          <a:noFill/>
        </p:spPr>
        <p:txBody>
          <a:bodyPr wrap="square" rtlCol="0">
            <a:spAutoFit/>
          </a:bodyPr>
          <a:lstStyle/>
          <a:p>
            <a:pPr algn="ctr"/>
            <a:r>
              <a:rPr lang="en-GB" sz="2000" dirty="0">
                <a:solidFill>
                  <a:srgbClr val="3C3C3B"/>
                </a:solidFill>
                <a:latin typeface="Trebuchet MS" panose="020B0603020202020204" pitchFamily="34" charset="0"/>
              </a:rPr>
              <a:t>In Isaiah 11:2-3 we read how the Messiah would have these seven gifts. In each session we will explore each gift. The good news is, that through Jesus and by the power of the Holy Spirit, you have already received these gifts at Baptism but you will receive a ‘top up’ at Confirmation!</a:t>
            </a:r>
          </a:p>
        </p:txBody>
      </p:sp>
      <p:pic>
        <p:nvPicPr>
          <p:cNvPr id="3" name="Picture 2" descr="A picture containing person&#10;&#10;Description automatically generated">
            <a:extLst>
              <a:ext uri="{FF2B5EF4-FFF2-40B4-BE49-F238E27FC236}">
                <a16:creationId xmlns:a16="http://schemas.microsoft.com/office/drawing/2014/main" id="{1B22ADB0-03D3-4BDE-972D-B69404157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76" y="2718655"/>
            <a:ext cx="476250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716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ilding, outdoor, person&#10;&#10;Description automatically generated">
            <a:extLst>
              <a:ext uri="{FF2B5EF4-FFF2-40B4-BE49-F238E27FC236}">
                <a16:creationId xmlns:a16="http://schemas.microsoft.com/office/drawing/2014/main" id="{EDF49F28-6110-4240-8148-39087DA2BC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59" b="1991"/>
          <a:stretch/>
        </p:blipFill>
        <p:spPr>
          <a:xfrm>
            <a:off x="20" y="0"/>
            <a:ext cx="12191980" cy="5695564"/>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p:spPr>
      </p:pic>
      <p:sp>
        <p:nvSpPr>
          <p:cNvPr id="11" name="TextBox 10">
            <a:extLst>
              <a:ext uri="{FF2B5EF4-FFF2-40B4-BE49-F238E27FC236}">
                <a16:creationId xmlns:a16="http://schemas.microsoft.com/office/drawing/2014/main" id="{C36B4DEE-25BB-4DA4-980B-D0341CCEA6ED}"/>
              </a:ext>
            </a:extLst>
          </p:cNvPr>
          <p:cNvSpPr txBox="1"/>
          <p:nvPr/>
        </p:nvSpPr>
        <p:spPr>
          <a:xfrm>
            <a:off x="4195963" y="4297581"/>
            <a:ext cx="3438144" cy="112572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rgbClr val="F04B29"/>
                </a:solidFill>
                <a:latin typeface="Trebuchet MS" panose="020B0603020202020204" pitchFamily="34" charset="0"/>
                <a:ea typeface="+mj-ea"/>
                <a:cs typeface="+mj-cs"/>
              </a:rPr>
              <a:t>Situation</a:t>
            </a:r>
          </a:p>
        </p:txBody>
      </p:sp>
      <p:sp>
        <p:nvSpPr>
          <p:cNvPr id="13" name="TextBox 12">
            <a:extLst>
              <a:ext uri="{FF2B5EF4-FFF2-40B4-BE49-F238E27FC236}">
                <a16:creationId xmlns:a16="http://schemas.microsoft.com/office/drawing/2014/main" id="{1664BCBB-D50A-49AA-89B0-31F42BC6F98A}"/>
              </a:ext>
            </a:extLst>
          </p:cNvPr>
          <p:cNvSpPr txBox="1"/>
          <p:nvPr/>
        </p:nvSpPr>
        <p:spPr>
          <a:xfrm>
            <a:off x="1427356" y="5674482"/>
            <a:ext cx="9593766" cy="1764736"/>
          </a:xfrm>
          <a:prstGeom prst="rect">
            <a:avLst/>
          </a:prstGeom>
        </p:spPr>
        <p:txBody>
          <a:bodyPr vert="horz" lIns="91440" tIns="45720" rIns="91440" bIns="45720" rtlCol="0" anchor="t">
            <a:normAutofit/>
          </a:bodyPr>
          <a:lstStyle/>
          <a:p>
            <a:pPr algn="ctr">
              <a:lnSpc>
                <a:spcPct val="90000"/>
              </a:lnSpc>
              <a:spcAft>
                <a:spcPts val="600"/>
              </a:spcAft>
            </a:pPr>
            <a:r>
              <a:rPr lang="en-GB" dirty="0">
                <a:latin typeface="Trebuchet MS" panose="020B0603020202020204" pitchFamily="34" charset="0"/>
              </a:rPr>
              <a:t>One of your friends thinks that it is a waste of time coming to these sessions. </a:t>
            </a:r>
          </a:p>
          <a:p>
            <a:pPr algn="ctr">
              <a:lnSpc>
                <a:spcPct val="90000"/>
              </a:lnSpc>
              <a:spcAft>
                <a:spcPts val="600"/>
              </a:spcAft>
            </a:pPr>
            <a:endParaRPr lang="en-GB" sz="1050" dirty="0">
              <a:latin typeface="Trebuchet MS" panose="020B0603020202020204" pitchFamily="34" charset="0"/>
            </a:endParaRPr>
          </a:p>
          <a:p>
            <a:pPr algn="ctr">
              <a:lnSpc>
                <a:spcPct val="90000"/>
              </a:lnSpc>
              <a:spcAft>
                <a:spcPts val="600"/>
              </a:spcAft>
            </a:pPr>
            <a:r>
              <a:rPr lang="en-GB" dirty="0">
                <a:latin typeface="Trebuchet MS" panose="020B0603020202020204" pitchFamily="34" charset="0"/>
              </a:rPr>
              <a:t>How might you respond based on what you have heard and learnt so far.</a:t>
            </a:r>
            <a:endParaRPr lang="en-US" dirty="0">
              <a:latin typeface="Trebuchet MS" panose="020B0603020202020204" pitchFamily="34" charset="0"/>
            </a:endParaRPr>
          </a:p>
        </p:txBody>
      </p:sp>
      <p:pic>
        <p:nvPicPr>
          <p:cNvPr id="15" name="Picture 14">
            <a:extLst>
              <a:ext uri="{FF2B5EF4-FFF2-40B4-BE49-F238E27FC236}">
                <a16:creationId xmlns:a16="http://schemas.microsoft.com/office/drawing/2014/main" id="{04E19450-97C8-4BBA-8B32-610731E9A92E}"/>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51741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food, indoor, plate, fruit&#10;&#10;Description automatically generated">
            <a:extLst>
              <a:ext uri="{FF2B5EF4-FFF2-40B4-BE49-F238E27FC236}">
                <a16:creationId xmlns:a16="http://schemas.microsoft.com/office/drawing/2014/main" id="{4E109C92-9228-44FF-841C-9FE17BF415CB}"/>
              </a:ext>
            </a:extLst>
          </p:cNvPr>
          <p:cNvPicPr>
            <a:picLocks noChangeAspect="1"/>
          </p:cNvPicPr>
          <p:nvPr/>
        </p:nvPicPr>
        <p:blipFill rotWithShape="1">
          <a:blip r:embed="rId2">
            <a:extLst>
              <a:ext uri="{28A0092B-C50C-407E-A947-70E740481C1C}">
                <a14:useLocalDpi xmlns:a14="http://schemas.microsoft.com/office/drawing/2010/main" val="0"/>
              </a:ext>
            </a:extLst>
          </a:blip>
          <a:srcRect t="7408"/>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extBox 6">
            <a:extLst>
              <a:ext uri="{FF2B5EF4-FFF2-40B4-BE49-F238E27FC236}">
                <a16:creationId xmlns:a16="http://schemas.microsoft.com/office/drawing/2014/main" id="{D0E92352-C3D7-4A8C-A616-83A86694451C}"/>
              </a:ext>
            </a:extLst>
          </p:cNvPr>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latin typeface="Trebuchet MS" panose="020B0603020202020204" pitchFamily="34" charset="0"/>
                <a:ea typeface="+mj-ea"/>
                <a:cs typeface="+mj-cs"/>
              </a:rPr>
              <a:t>Discussion</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CD5DA6-AB07-4FF8-B3D6-7F3ABD9AF9CF}"/>
              </a:ext>
            </a:extLst>
          </p:cNvPr>
          <p:cNvSpPr txBox="1"/>
          <p:nvPr/>
        </p:nvSpPr>
        <p:spPr>
          <a:xfrm>
            <a:off x="525516" y="3417573"/>
            <a:ext cx="4593021" cy="2619839"/>
          </a:xfrm>
          <a:prstGeom prst="rect">
            <a:avLst/>
          </a:prstGeom>
        </p:spPr>
        <p:txBody>
          <a:bodyPr vert="horz" lIns="91440" tIns="45720" rIns="91440" bIns="45720" rtlCol="0" anchor="ctr">
            <a:normAutofit fontScale="92500" lnSpcReduction="10000"/>
          </a:bodyPr>
          <a:lstStyle/>
          <a:p>
            <a:pPr algn="ctr">
              <a:lnSpc>
                <a:spcPct val="90000"/>
              </a:lnSpc>
              <a:spcAft>
                <a:spcPts val="600"/>
              </a:spcAft>
            </a:pPr>
            <a:r>
              <a:rPr lang="en-GB" sz="2800" b="1" dirty="0"/>
              <a:t>Which one Fruit of the Holy Spirit might you find most useful at the moment?</a:t>
            </a:r>
          </a:p>
          <a:p>
            <a:pPr algn="ctr">
              <a:lnSpc>
                <a:spcPct val="90000"/>
              </a:lnSpc>
              <a:spcAft>
                <a:spcPts val="600"/>
              </a:spcAft>
            </a:pPr>
            <a:r>
              <a:rPr lang="en-GB" sz="2800" dirty="0"/>
              <a:t>(kindness, generosity, joy, charity, self-control, faithfulness, gentleness, goodness, chastity, peace, patience, modesty)</a:t>
            </a:r>
            <a:endParaRPr lang="en-US" sz="2800" dirty="0"/>
          </a:p>
        </p:txBody>
      </p:sp>
      <p:pic>
        <p:nvPicPr>
          <p:cNvPr id="12" name="Picture 11">
            <a:extLst>
              <a:ext uri="{FF2B5EF4-FFF2-40B4-BE49-F238E27FC236}">
                <a16:creationId xmlns:a16="http://schemas.microsoft.com/office/drawing/2014/main" id="{354F7B58-BE27-42C7-BA2C-E44E6DE5DC54}"/>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2229395" y="820588"/>
            <a:ext cx="1011148" cy="1412928"/>
          </a:xfrm>
          <a:prstGeom prst="ellipse">
            <a:avLst/>
          </a:prstGeom>
        </p:spPr>
      </p:pic>
    </p:spTree>
    <p:extLst>
      <p:ext uri="{BB962C8B-B14F-4D97-AF65-F5344CB8AC3E}">
        <p14:creationId xmlns:p14="http://schemas.microsoft.com/office/powerpoint/2010/main" val="3033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6" name="TextBox 5">
            <a:extLst>
              <a:ext uri="{FF2B5EF4-FFF2-40B4-BE49-F238E27FC236}">
                <a16:creationId xmlns:a16="http://schemas.microsoft.com/office/drawing/2014/main" id="{4E0C8625-7AB5-4AFA-A674-00BB0B9B2797}"/>
              </a:ext>
            </a:extLst>
          </p:cNvPr>
          <p:cNvSpPr txBox="1"/>
          <p:nvPr/>
        </p:nvSpPr>
        <p:spPr>
          <a:xfrm>
            <a:off x="1354444" y="1743008"/>
            <a:ext cx="4749421" cy="3932188"/>
          </a:xfrm>
          <a:prstGeom prst="rect">
            <a:avLst/>
          </a:prstGeom>
        </p:spPr>
        <p:txBody>
          <a:bodyPr vert="horz" lIns="91440" tIns="45720" rIns="91440" bIns="45720" rtlCol="0">
            <a:normAutofit/>
          </a:bodyPr>
          <a:lstStyle/>
          <a:p>
            <a:pPr algn="ctr">
              <a:spcAft>
                <a:spcPts val="600"/>
              </a:spcAft>
            </a:pPr>
            <a:r>
              <a:rPr lang="en-GB" sz="1600" b="1" dirty="0">
                <a:solidFill>
                  <a:srgbClr val="333739"/>
                </a:solidFill>
                <a:latin typeface="Trebuchet MS" panose="020B0603020202020204" pitchFamily="34" charset="0"/>
              </a:rPr>
              <a:t>YOUCAT is the Catechism of the Catholic Church for young people. </a:t>
            </a:r>
          </a:p>
          <a:p>
            <a:pPr algn="ctr">
              <a:spcAft>
                <a:spcPts val="600"/>
              </a:spcAft>
            </a:pPr>
            <a:endParaRPr lang="en-GB" sz="1600" b="1" dirty="0">
              <a:solidFill>
                <a:srgbClr val="333739"/>
              </a:solidFill>
              <a:latin typeface="Trebuchet MS" panose="020B0603020202020204" pitchFamily="34" charset="0"/>
            </a:endParaRPr>
          </a:p>
          <a:p>
            <a:pPr algn="ctr">
              <a:spcAft>
                <a:spcPts val="600"/>
              </a:spcAft>
            </a:pPr>
            <a:r>
              <a:rPr lang="en-GB" sz="1600" b="1" dirty="0">
                <a:solidFill>
                  <a:srgbClr val="333739"/>
                </a:solidFill>
                <a:latin typeface="Trebuchet MS" panose="020B0603020202020204" pitchFamily="34" charset="0"/>
              </a:rPr>
              <a:t>The most important elements of the faith are summarised in a question-and-answer format.</a:t>
            </a:r>
          </a:p>
          <a:p>
            <a:pPr algn="ctr">
              <a:spcAft>
                <a:spcPts val="600"/>
              </a:spcAft>
            </a:pPr>
            <a:endParaRPr lang="en-GB" sz="1600" b="1" dirty="0">
              <a:solidFill>
                <a:srgbClr val="333739"/>
              </a:solidFill>
              <a:latin typeface="Trebuchet MS" panose="020B0603020202020204" pitchFamily="34" charset="0"/>
            </a:endParaRPr>
          </a:p>
          <a:p>
            <a:pPr algn="ctr">
              <a:spcAft>
                <a:spcPts val="600"/>
              </a:spcAft>
            </a:pPr>
            <a:r>
              <a:rPr lang="en-GB" sz="1600" b="1" dirty="0">
                <a:solidFill>
                  <a:srgbClr val="333739"/>
                </a:solidFill>
                <a:latin typeface="Trebuchet MS" panose="020B0603020202020204" pitchFamily="34" charset="0"/>
              </a:rPr>
              <a:t> The YOUCAT was approved by the Vatican.</a:t>
            </a:r>
          </a:p>
          <a:p>
            <a:pPr algn="ctr">
              <a:spcAft>
                <a:spcPts val="600"/>
              </a:spcAft>
            </a:pPr>
            <a:r>
              <a:rPr lang="en-GB" sz="1600" b="1" dirty="0">
                <a:solidFill>
                  <a:srgbClr val="333739"/>
                </a:solidFill>
                <a:latin typeface="Trebuchet MS" panose="020B0603020202020204" pitchFamily="34" charset="0"/>
              </a:rPr>
              <a:t> More than 5 million copies have been sold worldwide, it is one of the best-selling Catholic books in the world.</a:t>
            </a:r>
          </a:p>
          <a:p>
            <a:pPr algn="ctr">
              <a:spcAft>
                <a:spcPts val="600"/>
              </a:spcAft>
            </a:pPr>
            <a:endParaRPr lang="en-GB" sz="1600" b="1" dirty="0">
              <a:solidFill>
                <a:srgbClr val="333739"/>
              </a:solidFill>
              <a:latin typeface="Trebuchet MS" panose="020B0603020202020204" pitchFamily="34" charset="0"/>
            </a:endParaRPr>
          </a:p>
          <a:p>
            <a:pPr algn="ctr">
              <a:spcAft>
                <a:spcPts val="600"/>
              </a:spcAft>
            </a:pPr>
            <a:r>
              <a:rPr lang="en-US" sz="1600" b="1" dirty="0">
                <a:solidFill>
                  <a:srgbClr val="333739"/>
                </a:solidFill>
                <a:latin typeface="Trebuchet MS" panose="020B0603020202020204" pitchFamily="34" charset="0"/>
              </a:rPr>
              <a:t>In each session we will look at what the YOUCAT has to say.</a:t>
            </a:r>
          </a:p>
        </p:txBody>
      </p:sp>
      <p:pic>
        <p:nvPicPr>
          <p:cNvPr id="10" name="Picture 9">
            <a:extLst>
              <a:ext uri="{FF2B5EF4-FFF2-40B4-BE49-F238E27FC236}">
                <a16:creationId xmlns:a16="http://schemas.microsoft.com/office/drawing/2014/main" id="{2322ABFC-C968-4DF5-A88B-B075A5C77439}"/>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8485148" y="637806"/>
            <a:ext cx="3557238" cy="3557238"/>
          </a:xfrm>
          <a:prstGeom prst="rect">
            <a:avLst/>
          </a:prstGeom>
        </p:spPr>
      </p:pic>
      <p:sp>
        <p:nvSpPr>
          <p:cNvPr id="11" name="TextBox 10">
            <a:extLst>
              <a:ext uri="{FF2B5EF4-FFF2-40B4-BE49-F238E27FC236}">
                <a16:creationId xmlns:a16="http://schemas.microsoft.com/office/drawing/2014/main" id="{09555E81-6CE7-4344-91B6-5E02566C5A57}"/>
              </a:ext>
            </a:extLst>
          </p:cNvPr>
          <p:cNvSpPr txBox="1"/>
          <p:nvPr/>
        </p:nvSpPr>
        <p:spPr>
          <a:xfrm>
            <a:off x="8169575" y="4195044"/>
            <a:ext cx="2922928" cy="1810752"/>
          </a:xfrm>
          <a:prstGeom prst="rect">
            <a:avLst/>
          </a:prstGeom>
        </p:spPr>
        <p:txBody>
          <a:bodyPr vert="horz" lIns="91440" tIns="45720" rIns="91440" bIns="45720" rtlCol="0">
            <a:normAutofit/>
          </a:bodyPr>
          <a:lstStyle/>
          <a:p>
            <a:pPr algn="ctr">
              <a:spcAft>
                <a:spcPts val="600"/>
              </a:spcAft>
            </a:pPr>
            <a:r>
              <a:rPr lang="en-GB" sz="1400" dirty="0">
                <a:solidFill>
                  <a:srgbClr val="333739"/>
                </a:solidFill>
                <a:latin typeface="Trebuchet MS" panose="020B0603020202020204" pitchFamily="34" charset="0"/>
              </a:rPr>
              <a:t>“You need to know your faith with the same precision with which an IT specialist knows the inner workings of a computer”</a:t>
            </a:r>
          </a:p>
          <a:p>
            <a:pPr algn="ctr">
              <a:spcAft>
                <a:spcPts val="600"/>
              </a:spcAft>
            </a:pPr>
            <a:r>
              <a:rPr lang="en-GB" sz="1400" b="1" dirty="0">
                <a:solidFill>
                  <a:srgbClr val="333739"/>
                </a:solidFill>
                <a:latin typeface="Trebuchet MS" panose="020B0603020202020204" pitchFamily="34" charset="0"/>
              </a:rPr>
              <a:t>Pope Benedict</a:t>
            </a:r>
            <a:endParaRPr lang="en-US" sz="1400" b="1" dirty="0">
              <a:solidFill>
                <a:srgbClr val="333739"/>
              </a:solidFill>
              <a:latin typeface="Trebuchet MS" panose="020B0603020202020204" pitchFamily="34" charset="0"/>
            </a:endParaRPr>
          </a:p>
        </p:txBody>
      </p:sp>
    </p:spTree>
    <p:extLst>
      <p:ext uri="{BB962C8B-B14F-4D97-AF65-F5344CB8AC3E}">
        <p14:creationId xmlns:p14="http://schemas.microsoft.com/office/powerpoint/2010/main" val="384087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10" name="TextBox 9">
            <a:extLst>
              <a:ext uri="{FF2B5EF4-FFF2-40B4-BE49-F238E27FC236}">
                <a16:creationId xmlns:a16="http://schemas.microsoft.com/office/drawing/2014/main" id="{DC460C3C-477C-4BBC-B1BB-F0010E75486F}"/>
              </a:ext>
            </a:extLst>
          </p:cNvPr>
          <p:cNvSpPr txBox="1"/>
          <p:nvPr/>
        </p:nvSpPr>
        <p:spPr>
          <a:xfrm>
            <a:off x="3193669" y="4595334"/>
            <a:ext cx="2138246" cy="369332"/>
          </a:xfrm>
          <a:prstGeom prst="rect">
            <a:avLst/>
          </a:prstGeom>
          <a:noFill/>
        </p:spPr>
        <p:txBody>
          <a:bodyPr wrap="square">
            <a:spAutoFit/>
          </a:bodyPr>
          <a:lstStyle/>
          <a:p>
            <a:pPr algn="ctr"/>
            <a:r>
              <a:rPr lang="en-GB" b="1" dirty="0">
                <a:effectLst/>
                <a:latin typeface="Trebuchet MS" panose="020B0603020202020204" pitchFamily="34" charset="0"/>
              </a:rPr>
              <a:t>YOUCAT Daily App</a:t>
            </a:r>
          </a:p>
        </p:txBody>
      </p:sp>
      <p:pic>
        <p:nvPicPr>
          <p:cNvPr id="12" name="Picture 11" descr="Graphical user interface, text&#10;&#10;Description automatically generated">
            <a:extLst>
              <a:ext uri="{FF2B5EF4-FFF2-40B4-BE49-F238E27FC236}">
                <a16:creationId xmlns:a16="http://schemas.microsoft.com/office/drawing/2014/main" id="{E71A1208-EFB3-42F3-81D1-1B9D5EE2E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579" y="2266213"/>
            <a:ext cx="3586426" cy="2325573"/>
          </a:xfrm>
          <a:prstGeom prst="rect">
            <a:avLst/>
          </a:prstGeom>
        </p:spPr>
      </p:pic>
      <p:pic>
        <p:nvPicPr>
          <p:cNvPr id="15" name="Picture 14" descr="Logo, company name&#10;&#10;Description automatically generated">
            <a:extLst>
              <a:ext uri="{FF2B5EF4-FFF2-40B4-BE49-F238E27FC236}">
                <a16:creationId xmlns:a16="http://schemas.microsoft.com/office/drawing/2014/main" id="{7CC4F6E7-54F4-4C05-BCCA-CB5735A46DC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182803" y="1934522"/>
            <a:ext cx="3683695" cy="3683695"/>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6ABDC18C-C11E-46E1-8349-A3ECABE66B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 r="73541" b="52874"/>
          <a:stretch/>
        </p:blipFill>
        <p:spPr>
          <a:xfrm>
            <a:off x="8172908" y="2603873"/>
            <a:ext cx="501417" cy="504000"/>
          </a:xfrm>
          <a:prstGeom prst="rect">
            <a:avLst/>
          </a:prstGeom>
        </p:spPr>
      </p:pic>
      <p:sp>
        <p:nvSpPr>
          <p:cNvPr id="21" name="TextBox 20">
            <a:extLst>
              <a:ext uri="{FF2B5EF4-FFF2-40B4-BE49-F238E27FC236}">
                <a16:creationId xmlns:a16="http://schemas.microsoft.com/office/drawing/2014/main" id="{31C88485-59C1-4288-8A98-D535FE8DC85E}"/>
              </a:ext>
            </a:extLst>
          </p:cNvPr>
          <p:cNvSpPr txBox="1"/>
          <p:nvPr/>
        </p:nvSpPr>
        <p:spPr>
          <a:xfrm>
            <a:off x="5625560" y="5553140"/>
            <a:ext cx="2798180" cy="369332"/>
          </a:xfrm>
          <a:prstGeom prst="rect">
            <a:avLst/>
          </a:prstGeom>
          <a:noFill/>
        </p:spPr>
        <p:txBody>
          <a:bodyPr wrap="square">
            <a:spAutoFit/>
          </a:bodyPr>
          <a:lstStyle/>
          <a:p>
            <a:pPr algn="ctr"/>
            <a:r>
              <a:rPr lang="en-GB" b="1" dirty="0">
                <a:effectLst/>
                <a:latin typeface="Trebuchet MS" panose="020B0603020202020204" pitchFamily="34" charset="0"/>
              </a:rPr>
              <a:t>Salford Youth Ministry</a:t>
            </a:r>
          </a:p>
        </p:txBody>
      </p:sp>
      <p:sp>
        <p:nvSpPr>
          <p:cNvPr id="22" name="TextBox 21">
            <a:extLst>
              <a:ext uri="{FF2B5EF4-FFF2-40B4-BE49-F238E27FC236}">
                <a16:creationId xmlns:a16="http://schemas.microsoft.com/office/drawing/2014/main" id="{D9EA85D6-3168-43EC-B185-70C7431D815B}"/>
              </a:ext>
            </a:extLst>
          </p:cNvPr>
          <p:cNvSpPr txBox="1"/>
          <p:nvPr/>
        </p:nvSpPr>
        <p:spPr>
          <a:xfrm>
            <a:off x="8771839" y="2686836"/>
            <a:ext cx="1821176" cy="369332"/>
          </a:xfrm>
          <a:prstGeom prst="rect">
            <a:avLst/>
          </a:prstGeom>
          <a:noFill/>
        </p:spPr>
        <p:txBody>
          <a:bodyPr wrap="square">
            <a:spAutoFit/>
          </a:bodyPr>
          <a:lstStyle/>
          <a:p>
            <a:pPr algn="ctr"/>
            <a:r>
              <a:rPr lang="en-GB" dirty="0">
                <a:effectLst/>
                <a:latin typeface="Trebuchet MS" panose="020B0603020202020204" pitchFamily="34" charset="0"/>
              </a:rPr>
              <a:t>@salfordyouth</a:t>
            </a:r>
          </a:p>
        </p:txBody>
      </p:sp>
      <p:pic>
        <p:nvPicPr>
          <p:cNvPr id="24" name="Picture 23" descr="A picture containing text, clipart&#10;&#10;Description automatically generated">
            <a:extLst>
              <a:ext uri="{FF2B5EF4-FFF2-40B4-BE49-F238E27FC236}">
                <a16:creationId xmlns:a16="http://schemas.microsoft.com/office/drawing/2014/main" id="{B8BA54BA-28B2-4429-8367-08E14DAE3D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3326" b="52676"/>
          <a:stretch/>
        </p:blipFill>
        <p:spPr>
          <a:xfrm>
            <a:off x="8170500" y="3227462"/>
            <a:ext cx="503825" cy="504000"/>
          </a:xfrm>
          <a:prstGeom prst="rect">
            <a:avLst/>
          </a:prstGeom>
        </p:spPr>
      </p:pic>
      <p:sp>
        <p:nvSpPr>
          <p:cNvPr id="25" name="TextBox 24">
            <a:extLst>
              <a:ext uri="{FF2B5EF4-FFF2-40B4-BE49-F238E27FC236}">
                <a16:creationId xmlns:a16="http://schemas.microsoft.com/office/drawing/2014/main" id="{42F669BC-B405-4CB0-A9E6-BC4768C12B0A}"/>
              </a:ext>
            </a:extLst>
          </p:cNvPr>
          <p:cNvSpPr txBox="1"/>
          <p:nvPr/>
        </p:nvSpPr>
        <p:spPr>
          <a:xfrm>
            <a:off x="8771839" y="3291176"/>
            <a:ext cx="1821176" cy="369332"/>
          </a:xfrm>
          <a:prstGeom prst="rect">
            <a:avLst/>
          </a:prstGeom>
          <a:noFill/>
        </p:spPr>
        <p:txBody>
          <a:bodyPr wrap="square">
            <a:spAutoFit/>
          </a:bodyPr>
          <a:lstStyle/>
          <a:p>
            <a:pPr algn="ctr"/>
            <a:r>
              <a:rPr lang="en-GB" dirty="0">
                <a:effectLst/>
                <a:latin typeface="Trebuchet MS" panose="020B0603020202020204" pitchFamily="34" charset="0"/>
              </a:rPr>
              <a:t>@salfordyouth</a:t>
            </a:r>
          </a:p>
        </p:txBody>
      </p:sp>
      <p:pic>
        <p:nvPicPr>
          <p:cNvPr id="27" name="Picture 26" descr="Icon&#10;&#10;Description automatically generated">
            <a:extLst>
              <a:ext uri="{FF2B5EF4-FFF2-40B4-BE49-F238E27FC236}">
                <a16:creationId xmlns:a16="http://schemas.microsoft.com/office/drawing/2014/main" id="{1A0E85EB-4C64-4E63-8CE4-96C5F05C37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618" t="38281" r="24114" b="40586"/>
          <a:stretch/>
        </p:blipFill>
        <p:spPr>
          <a:xfrm>
            <a:off x="8175064" y="3891779"/>
            <a:ext cx="559586" cy="466453"/>
          </a:xfrm>
          <a:prstGeom prst="rect">
            <a:avLst/>
          </a:prstGeom>
        </p:spPr>
      </p:pic>
      <p:sp>
        <p:nvSpPr>
          <p:cNvPr id="28" name="TextBox 27">
            <a:extLst>
              <a:ext uri="{FF2B5EF4-FFF2-40B4-BE49-F238E27FC236}">
                <a16:creationId xmlns:a16="http://schemas.microsoft.com/office/drawing/2014/main" id="{EE612FC4-CAD3-41FB-A249-44F090EFFBCE}"/>
              </a:ext>
            </a:extLst>
          </p:cNvPr>
          <p:cNvSpPr txBox="1"/>
          <p:nvPr/>
        </p:nvSpPr>
        <p:spPr>
          <a:xfrm>
            <a:off x="8866499" y="3954561"/>
            <a:ext cx="1821176" cy="369332"/>
          </a:xfrm>
          <a:prstGeom prst="rect">
            <a:avLst/>
          </a:prstGeom>
          <a:noFill/>
        </p:spPr>
        <p:txBody>
          <a:bodyPr wrap="square">
            <a:spAutoFit/>
          </a:bodyPr>
          <a:lstStyle/>
          <a:p>
            <a:pPr algn="ctr"/>
            <a:r>
              <a:rPr lang="en-GB" dirty="0">
                <a:effectLst/>
                <a:latin typeface="Trebuchet MS" panose="020B0603020202020204" pitchFamily="34" charset="0"/>
              </a:rPr>
              <a:t>Salford Diocese</a:t>
            </a:r>
          </a:p>
        </p:txBody>
      </p:sp>
      <p:pic>
        <p:nvPicPr>
          <p:cNvPr id="30" name="Picture 29" descr="Diagram&#10;&#10;Description automatically generated with medium confidence">
            <a:extLst>
              <a:ext uri="{FF2B5EF4-FFF2-40B4-BE49-F238E27FC236}">
                <a16:creationId xmlns:a16="http://schemas.microsoft.com/office/drawing/2014/main" id="{AC9F7C3F-5524-465A-81DB-5E43DD48C117}"/>
              </a:ext>
            </a:extLst>
          </p:cNvPr>
          <p:cNvPicPr>
            <a:picLocks noChangeAspect="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904925" y="4503956"/>
            <a:ext cx="1057276" cy="618893"/>
          </a:xfrm>
          <a:prstGeom prst="rect">
            <a:avLst/>
          </a:prstGeom>
        </p:spPr>
      </p:pic>
      <p:sp>
        <p:nvSpPr>
          <p:cNvPr id="31" name="TextBox 30">
            <a:extLst>
              <a:ext uri="{FF2B5EF4-FFF2-40B4-BE49-F238E27FC236}">
                <a16:creationId xmlns:a16="http://schemas.microsoft.com/office/drawing/2014/main" id="{958A5ECF-C1D7-4630-B12E-263DBBCE05E2}"/>
              </a:ext>
            </a:extLst>
          </p:cNvPr>
          <p:cNvSpPr txBox="1"/>
          <p:nvPr/>
        </p:nvSpPr>
        <p:spPr>
          <a:xfrm>
            <a:off x="8866498" y="4632975"/>
            <a:ext cx="3410995" cy="338554"/>
          </a:xfrm>
          <a:prstGeom prst="rect">
            <a:avLst/>
          </a:prstGeom>
          <a:noFill/>
        </p:spPr>
        <p:txBody>
          <a:bodyPr wrap="square">
            <a:spAutoFit/>
          </a:bodyPr>
          <a:lstStyle/>
          <a:p>
            <a:r>
              <a:rPr lang="en-GB" sz="1600" dirty="0">
                <a:effectLst/>
                <a:latin typeface="Trebuchet MS" panose="020B0603020202020204" pitchFamily="34" charset="0"/>
              </a:rPr>
              <a:t>dioceseofsalford.org.uk/youth</a:t>
            </a:r>
          </a:p>
        </p:txBody>
      </p:sp>
    </p:spTree>
    <p:extLst>
      <p:ext uri="{BB962C8B-B14F-4D97-AF65-F5344CB8AC3E}">
        <p14:creationId xmlns:p14="http://schemas.microsoft.com/office/powerpoint/2010/main" val="422346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8E1C"/>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443ECA7-3892-4F65-A446-3554D41840BC}"/>
              </a:ext>
            </a:extLst>
          </p:cNvPr>
          <p:cNvSpPr txBox="1"/>
          <p:nvPr/>
        </p:nvSpPr>
        <p:spPr>
          <a:xfrm>
            <a:off x="5390660" y="1589159"/>
            <a:ext cx="5933599" cy="4339650"/>
          </a:xfrm>
          <a:prstGeom prst="rect">
            <a:avLst/>
          </a:prstGeom>
          <a:noFill/>
        </p:spPr>
        <p:txBody>
          <a:bodyPr wrap="square">
            <a:spAutoFit/>
          </a:bodyPr>
          <a:lstStyle/>
          <a:p>
            <a:pPr algn="ctr"/>
            <a:r>
              <a:rPr lang="en-GB" dirty="0">
                <a:solidFill>
                  <a:schemeClr val="bg1"/>
                </a:solidFill>
                <a:latin typeface="Trebuchet MS" panose="020B0603020202020204" pitchFamily="34" charset="0"/>
                <a:ea typeface="Calibri" panose="020F0502020204030204" pitchFamily="34" charset="0"/>
              </a:rPr>
              <a:t>Welcome to the start of this exciting journey towards the Sacrament of Confirmation where you will receive special gifts from the Holy Spirit.</a:t>
            </a:r>
          </a:p>
          <a:p>
            <a:pPr algn="ctr"/>
            <a:endParaRPr lang="en-GB" sz="1800" dirty="0">
              <a:solidFill>
                <a:schemeClr val="bg1"/>
              </a:solidFill>
              <a:effectLst/>
              <a:latin typeface="Trebuchet MS" panose="020B0603020202020204" pitchFamily="34" charset="0"/>
              <a:ea typeface="Calibri" panose="020F0502020204030204" pitchFamily="34" charset="0"/>
            </a:endParaRPr>
          </a:p>
          <a:p>
            <a:pPr algn="ctr"/>
            <a:r>
              <a:rPr lang="en-GB" dirty="0">
                <a:solidFill>
                  <a:schemeClr val="bg1"/>
                </a:solidFill>
                <a:latin typeface="Trebuchet MS" panose="020B0603020202020204" pitchFamily="34" charset="0"/>
                <a:ea typeface="Calibri" panose="020F0502020204030204" pitchFamily="34" charset="0"/>
              </a:rPr>
              <a:t>The more you put into these sessions the more you will get out, so give them a chance!</a:t>
            </a:r>
          </a:p>
          <a:p>
            <a:pPr algn="ctr"/>
            <a:endParaRPr lang="en-GB" sz="1800" dirty="0">
              <a:solidFill>
                <a:schemeClr val="bg1"/>
              </a:solidFill>
              <a:effectLst/>
              <a:latin typeface="Trebuchet MS" panose="020B0603020202020204" pitchFamily="34" charset="0"/>
              <a:ea typeface="Calibri" panose="020F0502020204030204" pitchFamily="34" charset="0"/>
            </a:endParaRPr>
          </a:p>
          <a:p>
            <a:pPr algn="ctr"/>
            <a:r>
              <a:rPr lang="en-GB" dirty="0">
                <a:solidFill>
                  <a:schemeClr val="bg1"/>
                </a:solidFill>
                <a:latin typeface="Trebuchet MS" panose="020B0603020202020204" pitchFamily="34" charset="0"/>
                <a:ea typeface="Calibri" panose="020F0502020204030204" pitchFamily="34" charset="0"/>
              </a:rPr>
              <a:t>Each session will have a similar format. There will be some interesting videos, music, stories, games and times of prayer. They will help you get to know more about yourself, each other and God.</a:t>
            </a:r>
          </a:p>
          <a:p>
            <a:pPr algn="ctr"/>
            <a:endParaRPr lang="en-GB" sz="1800" dirty="0">
              <a:solidFill>
                <a:schemeClr val="bg1"/>
              </a:solidFill>
              <a:effectLst/>
              <a:latin typeface="Trebuchet MS" panose="020B0603020202020204" pitchFamily="34" charset="0"/>
              <a:ea typeface="Calibri" panose="020F0502020204030204" pitchFamily="34" charset="0"/>
            </a:endParaRPr>
          </a:p>
          <a:p>
            <a:pPr algn="ctr"/>
            <a:r>
              <a:rPr lang="en-GB" dirty="0">
                <a:solidFill>
                  <a:schemeClr val="bg1"/>
                </a:solidFill>
                <a:latin typeface="Trebuchet MS" panose="020B0603020202020204" pitchFamily="34" charset="0"/>
                <a:ea typeface="Calibri" panose="020F0502020204030204" pitchFamily="34" charset="0"/>
              </a:rPr>
              <a:t>Throughout </a:t>
            </a:r>
            <a:r>
              <a:rPr lang="en-GB" sz="2400" dirty="0">
                <a:solidFill>
                  <a:srgbClr val="0E252B"/>
                </a:solidFill>
                <a:latin typeface="Trebuchet MS" panose="020B0603020202020204" pitchFamily="34" charset="0"/>
                <a:ea typeface="Calibri" panose="020F0502020204030204" pitchFamily="34" charset="0"/>
              </a:rPr>
              <a:t>EMPOWERED</a:t>
            </a:r>
            <a:r>
              <a:rPr lang="en-GB" dirty="0">
                <a:solidFill>
                  <a:schemeClr val="bg1"/>
                </a:solidFill>
                <a:latin typeface="Trebuchet MS" panose="020B0603020202020204" pitchFamily="34" charset="0"/>
                <a:ea typeface="Calibri" panose="020F0502020204030204" pitchFamily="34" charset="0"/>
              </a:rPr>
              <a:t> you will learn about the story of Pentecost, the Sacrament of Confirmation and about the Gifts and Fruits of the Holy Spirit.</a:t>
            </a:r>
            <a:endParaRPr lang="en-GB" sz="1800" dirty="0">
              <a:solidFill>
                <a:schemeClr val="bg1"/>
              </a:solidFill>
              <a:effectLst/>
              <a:latin typeface="Trebuchet MS" panose="020B060302020202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AD5194A-7C07-43C5-AE37-314CD484E52D}"/>
              </a:ext>
            </a:extLst>
          </p:cNvPr>
          <p:cNvSpPr txBox="1"/>
          <p:nvPr/>
        </p:nvSpPr>
        <p:spPr>
          <a:xfrm>
            <a:off x="2280871" y="232147"/>
            <a:ext cx="7630258" cy="646331"/>
          </a:xfrm>
          <a:prstGeom prst="rect">
            <a:avLst/>
          </a:prstGeom>
          <a:noFill/>
        </p:spPr>
        <p:txBody>
          <a:bodyPr wrap="square" rtlCol="0">
            <a:spAutoFit/>
          </a:bodyPr>
          <a:lstStyle/>
          <a:p>
            <a:pPr algn="ctr"/>
            <a:r>
              <a:rPr lang="en-GB" sz="3600" b="1" dirty="0">
                <a:solidFill>
                  <a:srgbClr val="0E252B"/>
                </a:solidFill>
                <a:latin typeface="Trebuchet MS" panose="020B0603020202020204" pitchFamily="34" charset="0"/>
              </a:rPr>
              <a:t>WELCOME</a:t>
            </a:r>
          </a:p>
        </p:txBody>
      </p:sp>
      <p:pic>
        <p:nvPicPr>
          <p:cNvPr id="15" name="Picture 14">
            <a:extLst>
              <a:ext uri="{FF2B5EF4-FFF2-40B4-BE49-F238E27FC236}">
                <a16:creationId xmlns:a16="http://schemas.microsoft.com/office/drawing/2014/main" id="{DE815989-DB1C-44D0-A576-50B98AC7C078}"/>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1180852" y="5324647"/>
            <a:ext cx="1011148" cy="1412928"/>
          </a:xfrm>
          <a:prstGeom prst="ellipse">
            <a:avLst/>
          </a:prstGeom>
        </p:spPr>
      </p:pic>
      <p:pic>
        <p:nvPicPr>
          <p:cNvPr id="5" name="Picture 4" descr="Logo, company name&#10;&#10;Description automatically generated">
            <a:extLst>
              <a:ext uri="{FF2B5EF4-FFF2-40B4-BE49-F238E27FC236}">
                <a16:creationId xmlns:a16="http://schemas.microsoft.com/office/drawing/2014/main" id="{E75752EE-8228-4F0F-806F-7A4F8A6EAFAE}"/>
              </a:ext>
            </a:extLst>
          </p:cNvPr>
          <p:cNvPicPr>
            <a:picLocks noChangeAspect="1"/>
          </p:cNvPicPr>
          <p:nvPr/>
        </p:nvPicPr>
        <p:blipFill rotWithShape="1">
          <a:blip r:embed="rId3">
            <a:extLst>
              <a:ext uri="{28A0092B-C50C-407E-A947-70E740481C1C}">
                <a14:useLocalDpi xmlns:a14="http://schemas.microsoft.com/office/drawing/2010/main" val="0"/>
              </a:ext>
            </a:extLst>
          </a:blip>
          <a:srcRect l="29257" r="28599"/>
          <a:stretch/>
        </p:blipFill>
        <p:spPr>
          <a:xfrm>
            <a:off x="867741" y="1354366"/>
            <a:ext cx="3940982" cy="4297444"/>
          </a:xfrm>
          <a:prstGeom prst="rect">
            <a:avLst/>
          </a:prstGeom>
        </p:spPr>
      </p:pic>
    </p:spTree>
    <p:extLst>
      <p:ext uri="{BB962C8B-B14F-4D97-AF65-F5344CB8AC3E}">
        <p14:creationId xmlns:p14="http://schemas.microsoft.com/office/powerpoint/2010/main" val="206811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694686" y="-187505"/>
            <a:ext cx="7357720" cy="106676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GB" sz="2800" b="1" dirty="0">
                <a:solidFill>
                  <a:srgbClr val="333739"/>
                </a:solidFill>
                <a:latin typeface="Trebuchet MS" panose="020B0603020202020204" pitchFamily="34" charset="0"/>
                <a:ea typeface="+mj-ea"/>
                <a:cs typeface="+mj-cs"/>
              </a:rPr>
              <a:t>A Time of Prayer</a:t>
            </a:r>
            <a:endParaRPr lang="en-US" sz="2800" b="1" dirty="0">
              <a:solidFill>
                <a:srgbClr val="333739"/>
              </a:solidFill>
              <a:latin typeface="Trebuchet MS" panose="020B0603020202020204" pitchFamily="34" charset="0"/>
              <a:ea typeface="+mj-ea"/>
              <a:cs typeface="+mj-cs"/>
            </a:endParaRPr>
          </a:p>
        </p:txBody>
      </p:sp>
      <p:sp>
        <p:nvSpPr>
          <p:cNvPr id="6" name="TextBox 5">
            <a:extLst>
              <a:ext uri="{FF2B5EF4-FFF2-40B4-BE49-F238E27FC236}">
                <a16:creationId xmlns:a16="http://schemas.microsoft.com/office/drawing/2014/main" id="{009BDBB5-B9CB-44B3-8B7E-1F532133BBA9}"/>
              </a:ext>
            </a:extLst>
          </p:cNvPr>
          <p:cNvSpPr txBox="1"/>
          <p:nvPr/>
        </p:nvSpPr>
        <p:spPr>
          <a:xfrm>
            <a:off x="8052406" y="226301"/>
            <a:ext cx="3651436" cy="4552563"/>
          </a:xfrm>
          <a:prstGeom prst="rect">
            <a:avLst/>
          </a:prstGeom>
        </p:spPr>
        <p:txBody>
          <a:bodyPr vert="horz" lIns="91440" tIns="45720" rIns="91440" bIns="45720" rtlCol="0">
            <a:normAutofit/>
          </a:bodyPr>
          <a:lstStyle/>
          <a:p>
            <a:pPr algn="ctr">
              <a:lnSpc>
                <a:spcPct val="90000"/>
              </a:lnSpc>
              <a:spcAft>
                <a:spcPts val="600"/>
              </a:spcAft>
            </a:pPr>
            <a:endParaRPr lang="en-GB" sz="1300" dirty="0">
              <a:solidFill>
                <a:srgbClr val="3C3C3B"/>
              </a:solidFill>
              <a:latin typeface="Trebuchet MS" panose="020B0603020202020204" pitchFamily="34" charset="0"/>
            </a:endParaRP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Prayer</a:t>
            </a:r>
          </a:p>
          <a:p>
            <a:pPr algn="ctr">
              <a:lnSpc>
                <a:spcPct val="90000"/>
              </a:lnSpc>
              <a:spcAft>
                <a:spcPts val="600"/>
              </a:spcAft>
            </a:pPr>
            <a:endParaRPr lang="en-GB" sz="1300" b="1" dirty="0">
              <a:solidFill>
                <a:srgbClr val="3C3C3B"/>
              </a:solidFill>
              <a:latin typeface="Trebuchet MS" panose="020B0603020202020204" pitchFamily="34" charset="0"/>
            </a:endParaRPr>
          </a:p>
          <a:p>
            <a:pPr algn="ctr">
              <a:lnSpc>
                <a:spcPct val="90000"/>
              </a:lnSpc>
              <a:spcAft>
                <a:spcPts val="600"/>
              </a:spcAft>
            </a:pPr>
            <a:r>
              <a:rPr lang="en-GB" sz="2400" dirty="0">
                <a:solidFill>
                  <a:srgbClr val="3C3C3B"/>
                </a:solidFill>
                <a:latin typeface="Trebuchet MS" panose="020B0603020202020204" pitchFamily="34" charset="0"/>
              </a:rPr>
              <a:t>Heavenly Father, </a:t>
            </a:r>
            <a:br>
              <a:rPr lang="en-GB" sz="2400" dirty="0">
                <a:solidFill>
                  <a:srgbClr val="3C3C3B"/>
                </a:solidFill>
                <a:latin typeface="Trebuchet MS" panose="020B0603020202020204" pitchFamily="34" charset="0"/>
              </a:rPr>
            </a:br>
            <a:r>
              <a:rPr lang="en-GB" sz="2400" dirty="0">
                <a:solidFill>
                  <a:srgbClr val="3C3C3B"/>
                </a:solidFill>
                <a:latin typeface="Trebuchet MS" panose="020B0603020202020204" pitchFamily="34" charset="0"/>
              </a:rPr>
              <a:t>I thank you for the Gift of Jesus, the Holy Spirit and Your Church. Please stay with me on this Journey as I learn more about You and grow closer to You in prayer.</a:t>
            </a:r>
          </a:p>
          <a:p>
            <a:pPr algn="ctr">
              <a:lnSpc>
                <a:spcPct val="90000"/>
              </a:lnSpc>
              <a:spcAft>
                <a:spcPts val="600"/>
              </a:spcAft>
            </a:pPr>
            <a:r>
              <a:rPr lang="en-GB" sz="2400" dirty="0">
                <a:solidFill>
                  <a:srgbClr val="3C3C3B"/>
                </a:solidFill>
                <a:latin typeface="Trebuchet MS" panose="020B0603020202020204" pitchFamily="34" charset="0"/>
              </a:rPr>
              <a:t>Amen</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2" name="Online Media 1" title="No Longer Slaves (Official Lyric Video) - Jonathan David and Melissa Helser | We Will Not Be Shaken">
            <a:hlinkClick r:id="" action="ppaction://media"/>
            <a:extLst>
              <a:ext uri="{FF2B5EF4-FFF2-40B4-BE49-F238E27FC236}">
                <a16:creationId xmlns:a16="http://schemas.microsoft.com/office/drawing/2014/main" id="{D4643305-6527-4637-81AB-D591C4B70151}"/>
              </a:ext>
            </a:extLst>
          </p:cNvPr>
          <p:cNvPicPr>
            <a:picLocks noRot="1" noChangeAspect="1"/>
          </p:cNvPicPr>
          <p:nvPr>
            <a:videoFile r:link="rId1"/>
          </p:nvPr>
        </p:nvPicPr>
        <p:blipFill>
          <a:blip r:embed="rId4"/>
          <a:stretch>
            <a:fillRect/>
          </a:stretch>
        </p:blipFill>
        <p:spPr>
          <a:xfrm>
            <a:off x="694686" y="1193966"/>
            <a:ext cx="6877842" cy="3885981"/>
          </a:xfrm>
          <a:prstGeom prst="rect">
            <a:avLst/>
          </a:prstGeom>
        </p:spPr>
      </p:pic>
      <p:sp>
        <p:nvSpPr>
          <p:cNvPr id="8" name="TextBox 7">
            <a:extLst>
              <a:ext uri="{FF2B5EF4-FFF2-40B4-BE49-F238E27FC236}">
                <a16:creationId xmlns:a16="http://schemas.microsoft.com/office/drawing/2014/main" id="{579A018D-AAD3-40F2-AC4C-3D22653A279C}"/>
              </a:ext>
            </a:extLst>
          </p:cNvPr>
          <p:cNvSpPr txBox="1"/>
          <p:nvPr/>
        </p:nvSpPr>
        <p:spPr>
          <a:xfrm>
            <a:off x="1159206" y="5201285"/>
            <a:ext cx="9289485" cy="1384995"/>
          </a:xfrm>
          <a:prstGeom prst="rect">
            <a:avLst/>
          </a:prstGeom>
          <a:noFill/>
        </p:spPr>
        <p:txBody>
          <a:bodyPr wrap="square">
            <a:spAutoFit/>
          </a:bodyPr>
          <a:lstStyle/>
          <a:p>
            <a:pPr algn="ctr"/>
            <a:r>
              <a:rPr lang="en-GB" sz="1400" dirty="0">
                <a:solidFill>
                  <a:srgbClr val="3C3C3B"/>
                </a:solidFill>
                <a:effectLst/>
                <a:latin typeface="Trebuchet MS" panose="020B0603020202020204" pitchFamily="34" charset="0"/>
              </a:rPr>
              <a:t>‘For those who are led by the Spirit of God are the children of God. The Spirit you received does not make you slaves, so that you live in fear again; rather, the Spirit you received brought about your adoption to sonship. And by him we cry, “Abba, Father.” The Spirit himself testifies with our spirit that we are God’s children. Now if we are children, then we are heirs—heirs of God and co-heirs with Christ, if indeed we share in his sufferings in order that we may also share in his glory.’</a:t>
            </a:r>
          </a:p>
          <a:p>
            <a:pPr algn="ctr"/>
            <a:r>
              <a:rPr lang="en-GB" sz="1400" b="1" dirty="0">
                <a:solidFill>
                  <a:srgbClr val="3C3C3B"/>
                </a:solidFill>
                <a:effectLst/>
                <a:latin typeface="Trebuchet MS" panose="020B0603020202020204" pitchFamily="34" charset="0"/>
              </a:rPr>
              <a:t>Romans 8:14-18</a:t>
            </a:r>
          </a:p>
        </p:txBody>
      </p:sp>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Introductions</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791737" y="807578"/>
            <a:ext cx="6525960" cy="17683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dirty="0">
                <a:solidFill>
                  <a:srgbClr val="FFF5DD"/>
                </a:solidFill>
                <a:latin typeface="Trebuchet MS" panose="020B0603020202020204" pitchFamily="34" charset="0"/>
                <a:ea typeface="+mj-ea"/>
                <a:cs typeface="+mj-cs"/>
              </a:rPr>
              <a:t>Going around the group, each person should say their name, where they are from and one interesting fact about themselves…</a:t>
            </a:r>
          </a:p>
        </p:txBody>
      </p:sp>
      <p:sp>
        <p:nvSpPr>
          <p:cNvPr id="10" name="Rectangle 9">
            <a:extLst>
              <a:ext uri="{FF2B5EF4-FFF2-40B4-BE49-F238E27FC236}">
                <a16:creationId xmlns:a16="http://schemas.microsoft.com/office/drawing/2014/main" id="{022DAD0E-3763-4E4C-937D-6290B5A0B89E}"/>
              </a:ext>
            </a:extLst>
          </p:cNvPr>
          <p:cNvSpPr/>
          <p:nvPr/>
        </p:nvSpPr>
        <p:spPr>
          <a:xfrm>
            <a:off x="2319454" y="6177776"/>
            <a:ext cx="2263697" cy="6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10;&#10;Description automatically generated">
            <a:extLst>
              <a:ext uri="{FF2B5EF4-FFF2-40B4-BE49-F238E27FC236}">
                <a16:creationId xmlns:a16="http://schemas.microsoft.com/office/drawing/2014/main" id="{E896FECF-1512-404D-A631-C2E9C0B72F13}"/>
              </a:ext>
            </a:extLst>
          </p:cNvPr>
          <p:cNvPicPr>
            <a:picLocks noChangeAspect="1"/>
          </p:cNvPicPr>
          <p:nvPr/>
        </p:nvPicPr>
        <p:blipFill rotWithShape="1">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l="10203" r="9628"/>
          <a:stretch/>
        </p:blipFill>
        <p:spPr>
          <a:xfrm>
            <a:off x="791737" y="3052988"/>
            <a:ext cx="5519854" cy="3805012"/>
          </a:xfrm>
          <a:prstGeom prst="roundRect">
            <a:avLst>
              <a:gd name="adj" fmla="val 23701"/>
            </a:avLst>
          </a:prstGeom>
        </p:spPr>
      </p:pic>
    </p:spTree>
    <p:extLst>
      <p:ext uri="{BB962C8B-B14F-4D97-AF65-F5344CB8AC3E}">
        <p14:creationId xmlns:p14="http://schemas.microsoft.com/office/powerpoint/2010/main" val="126418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2152418" y="6130004"/>
            <a:ext cx="7925262"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Opening Session – The Fruits &amp; Gifts of the Holy Spirit</a:t>
            </a:r>
          </a:p>
        </p:txBody>
      </p:sp>
    </p:spTree>
    <p:extLst>
      <p:ext uri="{BB962C8B-B14F-4D97-AF65-F5344CB8AC3E}">
        <p14:creationId xmlns:p14="http://schemas.microsoft.com/office/powerpoint/2010/main" val="189797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9DE229B-59A0-46D5-B7F1-DEF9BE23D73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04697" y="1338146"/>
            <a:ext cx="6233662" cy="4765288"/>
          </a:xfrm>
          <a:prstGeom prst="rect">
            <a:avLst/>
          </a:prstGeom>
        </p:spPr>
      </p:pic>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sp>
        <p:nvSpPr>
          <p:cNvPr id="9" name="TextBox 8">
            <a:extLst>
              <a:ext uri="{FF2B5EF4-FFF2-40B4-BE49-F238E27FC236}">
                <a16:creationId xmlns:a16="http://schemas.microsoft.com/office/drawing/2014/main" id="{3CD4BC67-E884-4BEF-93EA-82EF04D3870D}"/>
              </a:ext>
            </a:extLst>
          </p:cNvPr>
          <p:cNvSpPr txBox="1"/>
          <p:nvPr/>
        </p:nvSpPr>
        <p:spPr>
          <a:xfrm>
            <a:off x="6924907" y="1520785"/>
            <a:ext cx="4760866" cy="4154984"/>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To help us to get to know each other better there will be several questions.</a:t>
            </a:r>
          </a:p>
          <a:p>
            <a:pPr algn="ctr"/>
            <a:endParaRPr lang="en-GB" sz="2400" dirty="0">
              <a:solidFill>
                <a:srgbClr val="3C3C3B"/>
              </a:solidFill>
              <a:latin typeface="Trebuchet MS" panose="020B0603020202020204" pitchFamily="34" charset="0"/>
            </a:endParaRPr>
          </a:p>
          <a:p>
            <a:pPr algn="ctr"/>
            <a:r>
              <a:rPr lang="en-GB" sz="2400" dirty="0">
                <a:solidFill>
                  <a:srgbClr val="3C3C3B"/>
                </a:solidFill>
                <a:latin typeface="Trebuchet MS" panose="020B0603020202020204" pitchFamily="34" charset="0"/>
              </a:rPr>
              <a:t>All you need to do is give a</a:t>
            </a:r>
            <a:br>
              <a:rPr lang="en-GB" sz="2400" dirty="0">
                <a:solidFill>
                  <a:srgbClr val="3C3C3B"/>
                </a:solidFill>
                <a:latin typeface="Trebuchet MS" panose="020B0603020202020204" pitchFamily="34" charset="0"/>
              </a:rPr>
            </a:br>
            <a:r>
              <a:rPr lang="en-GB" sz="2400" dirty="0">
                <a:solidFill>
                  <a:srgbClr val="3C3C3B"/>
                </a:solidFill>
                <a:latin typeface="Trebuchet MS" panose="020B0603020202020204" pitchFamily="34" charset="0"/>
              </a:rPr>
              <a:t>if you like it or </a:t>
            </a:r>
          </a:p>
          <a:p>
            <a:pPr algn="ctr"/>
            <a:r>
              <a:rPr lang="en-GB" sz="2400" dirty="0">
                <a:solidFill>
                  <a:srgbClr val="3C3C3B"/>
                </a:solidFill>
                <a:latin typeface="Trebuchet MS" panose="020B0603020202020204" pitchFamily="34" charset="0"/>
              </a:rPr>
              <a:t>a          if you don’t</a:t>
            </a:r>
          </a:p>
          <a:p>
            <a:pPr algn="ctr"/>
            <a:endParaRPr lang="en-GB" sz="2400" dirty="0">
              <a:solidFill>
                <a:srgbClr val="3C3C3B"/>
              </a:solidFill>
              <a:latin typeface="Trebuchet MS" panose="020B0603020202020204" pitchFamily="34" charset="0"/>
            </a:endParaRPr>
          </a:p>
          <a:p>
            <a:pPr algn="ctr"/>
            <a:endParaRPr lang="en-GB" sz="2400" dirty="0">
              <a:solidFill>
                <a:srgbClr val="3C3C3B"/>
              </a:solidFill>
              <a:latin typeface="Trebuchet MS" panose="020B0603020202020204" pitchFamily="34" charset="0"/>
            </a:endParaRPr>
          </a:p>
          <a:p>
            <a:pPr algn="ctr"/>
            <a:endParaRPr lang="en-GB" sz="2400" dirty="0">
              <a:solidFill>
                <a:srgbClr val="3C3C3B"/>
              </a:solidFill>
              <a:latin typeface="Trebuchet MS" panose="020B0603020202020204" pitchFamily="34" charset="0"/>
            </a:endParaRPr>
          </a:p>
          <a:p>
            <a:pPr algn="ctr"/>
            <a:r>
              <a:rPr lang="en-GB" sz="2400" b="1" dirty="0">
                <a:solidFill>
                  <a:srgbClr val="3C3C3B"/>
                </a:solidFill>
                <a:latin typeface="Trebuchet MS" panose="020B0603020202020204" pitchFamily="34" charset="0"/>
              </a:rPr>
              <a:t>Ready?  </a:t>
            </a:r>
          </a:p>
        </p:txBody>
      </p:sp>
      <p:pic>
        <p:nvPicPr>
          <p:cNvPr id="10" name="Picture 9" descr="Icon&#10;&#10;Description automatically generated">
            <a:extLst>
              <a:ext uri="{FF2B5EF4-FFF2-40B4-BE49-F238E27FC236}">
                <a16:creationId xmlns:a16="http://schemas.microsoft.com/office/drawing/2014/main" id="{5C798E83-0AF8-4FAB-A0DE-F504B7185FDF}"/>
              </a:ext>
            </a:extLst>
          </p:cNvPr>
          <p:cNvPicPr>
            <a:picLocks noChangeAspect="1"/>
          </p:cNvPicPr>
          <p:nvPr/>
        </p:nvPicPr>
        <p:blipFill rotWithShape="1">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l="50548" r="908" b="27194"/>
          <a:stretch/>
        </p:blipFill>
        <p:spPr>
          <a:xfrm>
            <a:off x="11168721" y="2676945"/>
            <a:ext cx="803600" cy="921332"/>
          </a:xfrm>
          <a:prstGeom prst="rect">
            <a:avLst/>
          </a:prstGeom>
        </p:spPr>
      </p:pic>
      <p:pic>
        <p:nvPicPr>
          <p:cNvPr id="11" name="Picture 10" descr="Icon&#10;&#10;Description automatically generated">
            <a:extLst>
              <a:ext uri="{FF2B5EF4-FFF2-40B4-BE49-F238E27FC236}">
                <a16:creationId xmlns:a16="http://schemas.microsoft.com/office/drawing/2014/main" id="{0BA20503-7BAE-4787-8CFA-A13539D3E811}"/>
              </a:ext>
            </a:extLst>
          </p:cNvPr>
          <p:cNvPicPr>
            <a:picLocks noChangeAspect="1"/>
          </p:cNvPicPr>
          <p:nvPr/>
        </p:nvPicPr>
        <p:blipFill rotWithShape="1">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l="1456" t="19322" r="50000" b="7872"/>
          <a:stretch/>
        </p:blipFill>
        <p:spPr>
          <a:xfrm>
            <a:off x="8266524" y="3733954"/>
            <a:ext cx="803600" cy="921332"/>
          </a:xfrm>
          <a:prstGeom prst="rect">
            <a:avLst/>
          </a:prstGeom>
        </p:spPr>
      </p:pic>
      <p:sp>
        <p:nvSpPr>
          <p:cNvPr id="12" name="TextBox 11">
            <a:extLst>
              <a:ext uri="{FF2B5EF4-FFF2-40B4-BE49-F238E27FC236}">
                <a16:creationId xmlns:a16="http://schemas.microsoft.com/office/drawing/2014/main" id="{C76A0897-71B3-45ED-86FB-CBD8E50275FF}"/>
              </a:ext>
            </a:extLst>
          </p:cNvPr>
          <p:cNvSpPr txBox="1"/>
          <p:nvPr/>
        </p:nvSpPr>
        <p:spPr>
          <a:xfrm>
            <a:off x="-345839" y="3115410"/>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No</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3" name="TextBox 12">
            <a:extLst>
              <a:ext uri="{FF2B5EF4-FFF2-40B4-BE49-F238E27FC236}">
                <a16:creationId xmlns:a16="http://schemas.microsoft.com/office/drawing/2014/main" id="{AB96E583-52D3-4608-9300-5FCA69303D39}"/>
              </a:ext>
            </a:extLst>
          </p:cNvPr>
          <p:cNvSpPr txBox="1"/>
          <p:nvPr/>
        </p:nvSpPr>
        <p:spPr>
          <a:xfrm>
            <a:off x="2628029" y="3115409"/>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Yes</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pic>
        <p:nvPicPr>
          <p:cNvPr id="14" name="Picture 13">
            <a:extLst>
              <a:ext uri="{FF2B5EF4-FFF2-40B4-BE49-F238E27FC236}">
                <a16:creationId xmlns:a16="http://schemas.microsoft.com/office/drawing/2014/main" id="{756CD94E-7ECD-42AD-A759-4F7ABE308912}"/>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425834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9DE229B-59A0-46D5-B7F1-DEF9BE23D73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04697" y="1338146"/>
            <a:ext cx="6233662" cy="4765288"/>
          </a:xfrm>
          <a:prstGeom prst="rect">
            <a:avLst/>
          </a:prstGeom>
        </p:spPr>
      </p:pic>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sp>
        <p:nvSpPr>
          <p:cNvPr id="9" name="TextBox 8">
            <a:extLst>
              <a:ext uri="{FF2B5EF4-FFF2-40B4-BE49-F238E27FC236}">
                <a16:creationId xmlns:a16="http://schemas.microsoft.com/office/drawing/2014/main" id="{3CD4BC67-E884-4BEF-93EA-82EF04D3870D}"/>
              </a:ext>
            </a:extLst>
          </p:cNvPr>
          <p:cNvSpPr txBox="1"/>
          <p:nvPr/>
        </p:nvSpPr>
        <p:spPr>
          <a:xfrm>
            <a:off x="6952560" y="2245614"/>
            <a:ext cx="4760866" cy="2123658"/>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Do you like…</a:t>
            </a:r>
          </a:p>
          <a:p>
            <a:pPr algn="ctr"/>
            <a:endParaRPr lang="en-GB" sz="2400" b="1" dirty="0">
              <a:solidFill>
                <a:srgbClr val="3C3C3B"/>
              </a:solidFill>
              <a:latin typeface="Trebuchet MS" panose="020B0603020202020204" pitchFamily="34" charset="0"/>
            </a:endParaRPr>
          </a:p>
          <a:p>
            <a:pPr algn="ctr"/>
            <a:r>
              <a:rPr lang="en-GB" sz="3600" b="1" dirty="0">
                <a:solidFill>
                  <a:srgbClr val="3C3C3B"/>
                </a:solidFill>
                <a:latin typeface="Trebuchet MS" panose="020B0603020202020204" pitchFamily="34" charset="0"/>
              </a:rPr>
              <a:t>Watching Football?</a:t>
            </a: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2" name="TextBox 11">
            <a:extLst>
              <a:ext uri="{FF2B5EF4-FFF2-40B4-BE49-F238E27FC236}">
                <a16:creationId xmlns:a16="http://schemas.microsoft.com/office/drawing/2014/main" id="{8C584873-4A8F-468C-A1A2-FFF8BC08E237}"/>
              </a:ext>
            </a:extLst>
          </p:cNvPr>
          <p:cNvSpPr txBox="1"/>
          <p:nvPr/>
        </p:nvSpPr>
        <p:spPr>
          <a:xfrm>
            <a:off x="-345839" y="3115410"/>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No</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3" name="TextBox 12">
            <a:extLst>
              <a:ext uri="{FF2B5EF4-FFF2-40B4-BE49-F238E27FC236}">
                <a16:creationId xmlns:a16="http://schemas.microsoft.com/office/drawing/2014/main" id="{CD4E0B5D-B703-46DF-B718-7043CD2FEA49}"/>
              </a:ext>
            </a:extLst>
          </p:cNvPr>
          <p:cNvSpPr txBox="1"/>
          <p:nvPr/>
        </p:nvSpPr>
        <p:spPr>
          <a:xfrm>
            <a:off x="2628029" y="3115409"/>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Yes</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156413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9DE229B-59A0-46D5-B7F1-DEF9BE23D73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04697" y="1338146"/>
            <a:ext cx="6233662" cy="4765288"/>
          </a:xfrm>
          <a:prstGeom prst="rect">
            <a:avLst/>
          </a:prstGeom>
        </p:spPr>
      </p:pic>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sp>
        <p:nvSpPr>
          <p:cNvPr id="9" name="TextBox 8">
            <a:extLst>
              <a:ext uri="{FF2B5EF4-FFF2-40B4-BE49-F238E27FC236}">
                <a16:creationId xmlns:a16="http://schemas.microsoft.com/office/drawing/2014/main" id="{3CD4BC67-E884-4BEF-93EA-82EF04D3870D}"/>
              </a:ext>
            </a:extLst>
          </p:cNvPr>
          <p:cNvSpPr txBox="1"/>
          <p:nvPr/>
        </p:nvSpPr>
        <p:spPr>
          <a:xfrm>
            <a:off x="6952560" y="2245614"/>
            <a:ext cx="4760866" cy="2123658"/>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Do you like…</a:t>
            </a:r>
          </a:p>
          <a:p>
            <a:pPr algn="ctr"/>
            <a:endParaRPr lang="en-GB" sz="2400" b="1" dirty="0">
              <a:solidFill>
                <a:srgbClr val="3C3C3B"/>
              </a:solidFill>
              <a:latin typeface="Trebuchet MS" panose="020B0603020202020204" pitchFamily="34" charset="0"/>
            </a:endParaRPr>
          </a:p>
          <a:p>
            <a:pPr algn="ctr"/>
            <a:r>
              <a:rPr lang="en-GB" sz="3600" b="1" dirty="0">
                <a:solidFill>
                  <a:srgbClr val="3C3C3B"/>
                </a:solidFill>
                <a:latin typeface="Trebuchet MS" panose="020B0603020202020204" pitchFamily="34" charset="0"/>
              </a:rPr>
              <a:t>Ice-cream?</a:t>
            </a: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2" name="TextBox 11">
            <a:extLst>
              <a:ext uri="{FF2B5EF4-FFF2-40B4-BE49-F238E27FC236}">
                <a16:creationId xmlns:a16="http://schemas.microsoft.com/office/drawing/2014/main" id="{8C584873-4A8F-468C-A1A2-FFF8BC08E237}"/>
              </a:ext>
            </a:extLst>
          </p:cNvPr>
          <p:cNvSpPr txBox="1"/>
          <p:nvPr/>
        </p:nvSpPr>
        <p:spPr>
          <a:xfrm>
            <a:off x="-345839" y="3115410"/>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No</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3" name="TextBox 12">
            <a:extLst>
              <a:ext uri="{FF2B5EF4-FFF2-40B4-BE49-F238E27FC236}">
                <a16:creationId xmlns:a16="http://schemas.microsoft.com/office/drawing/2014/main" id="{CD4E0B5D-B703-46DF-B718-7043CD2FEA49}"/>
              </a:ext>
            </a:extLst>
          </p:cNvPr>
          <p:cNvSpPr txBox="1"/>
          <p:nvPr/>
        </p:nvSpPr>
        <p:spPr>
          <a:xfrm>
            <a:off x="2628029" y="3115409"/>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Yes</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348038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9DE229B-59A0-46D5-B7F1-DEF9BE23D73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04697" y="1338146"/>
            <a:ext cx="6233662" cy="4765288"/>
          </a:xfrm>
          <a:prstGeom prst="rect">
            <a:avLst/>
          </a:prstGeom>
        </p:spPr>
      </p:pic>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sp>
        <p:nvSpPr>
          <p:cNvPr id="9" name="TextBox 8">
            <a:extLst>
              <a:ext uri="{FF2B5EF4-FFF2-40B4-BE49-F238E27FC236}">
                <a16:creationId xmlns:a16="http://schemas.microsoft.com/office/drawing/2014/main" id="{3CD4BC67-E884-4BEF-93EA-82EF04D3870D}"/>
              </a:ext>
            </a:extLst>
          </p:cNvPr>
          <p:cNvSpPr txBox="1"/>
          <p:nvPr/>
        </p:nvSpPr>
        <p:spPr>
          <a:xfrm>
            <a:off x="6952560" y="2245614"/>
            <a:ext cx="4760866" cy="2123658"/>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Do you like…</a:t>
            </a:r>
          </a:p>
          <a:p>
            <a:pPr algn="ctr"/>
            <a:endParaRPr lang="en-GB" sz="2400" b="1" dirty="0">
              <a:solidFill>
                <a:srgbClr val="3C3C3B"/>
              </a:solidFill>
              <a:latin typeface="Trebuchet MS" panose="020B0603020202020204" pitchFamily="34" charset="0"/>
            </a:endParaRPr>
          </a:p>
          <a:p>
            <a:pPr algn="ctr"/>
            <a:r>
              <a:rPr lang="en-GB" sz="3600" b="1" dirty="0">
                <a:solidFill>
                  <a:srgbClr val="3C3C3B"/>
                </a:solidFill>
                <a:latin typeface="Trebuchet MS" panose="020B0603020202020204" pitchFamily="34" charset="0"/>
              </a:rPr>
              <a:t>Singing?</a:t>
            </a: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2" name="TextBox 11">
            <a:extLst>
              <a:ext uri="{FF2B5EF4-FFF2-40B4-BE49-F238E27FC236}">
                <a16:creationId xmlns:a16="http://schemas.microsoft.com/office/drawing/2014/main" id="{8C584873-4A8F-468C-A1A2-FFF8BC08E237}"/>
              </a:ext>
            </a:extLst>
          </p:cNvPr>
          <p:cNvSpPr txBox="1"/>
          <p:nvPr/>
        </p:nvSpPr>
        <p:spPr>
          <a:xfrm>
            <a:off x="-345839" y="3115410"/>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No</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3" name="TextBox 12">
            <a:extLst>
              <a:ext uri="{FF2B5EF4-FFF2-40B4-BE49-F238E27FC236}">
                <a16:creationId xmlns:a16="http://schemas.microsoft.com/office/drawing/2014/main" id="{CD4E0B5D-B703-46DF-B718-7043CD2FEA49}"/>
              </a:ext>
            </a:extLst>
          </p:cNvPr>
          <p:cNvSpPr txBox="1"/>
          <p:nvPr/>
        </p:nvSpPr>
        <p:spPr>
          <a:xfrm>
            <a:off x="2628029" y="3115409"/>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Yes</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371551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9DE229B-59A0-46D5-B7F1-DEF9BE23D73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04697" y="1338146"/>
            <a:ext cx="6233662" cy="4765288"/>
          </a:xfrm>
          <a:prstGeom prst="rect">
            <a:avLst/>
          </a:prstGeom>
        </p:spPr>
      </p:pic>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sp>
        <p:nvSpPr>
          <p:cNvPr id="9" name="TextBox 8">
            <a:extLst>
              <a:ext uri="{FF2B5EF4-FFF2-40B4-BE49-F238E27FC236}">
                <a16:creationId xmlns:a16="http://schemas.microsoft.com/office/drawing/2014/main" id="{3CD4BC67-E884-4BEF-93EA-82EF04D3870D}"/>
              </a:ext>
            </a:extLst>
          </p:cNvPr>
          <p:cNvSpPr txBox="1"/>
          <p:nvPr/>
        </p:nvSpPr>
        <p:spPr>
          <a:xfrm>
            <a:off x="6952560" y="2245614"/>
            <a:ext cx="4760866" cy="2123658"/>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Do you like…</a:t>
            </a:r>
          </a:p>
          <a:p>
            <a:pPr algn="ctr"/>
            <a:endParaRPr lang="en-GB" sz="2400" b="1" dirty="0">
              <a:solidFill>
                <a:srgbClr val="3C3C3B"/>
              </a:solidFill>
              <a:latin typeface="Trebuchet MS" panose="020B0603020202020204" pitchFamily="34" charset="0"/>
            </a:endParaRPr>
          </a:p>
          <a:p>
            <a:pPr algn="ctr"/>
            <a:r>
              <a:rPr lang="en-GB" sz="3600" b="1" dirty="0">
                <a:solidFill>
                  <a:srgbClr val="3C3C3B"/>
                </a:solidFill>
                <a:latin typeface="Trebuchet MS" panose="020B0603020202020204" pitchFamily="34" charset="0"/>
              </a:rPr>
              <a:t>Going shopping?</a:t>
            </a: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2" name="TextBox 11">
            <a:extLst>
              <a:ext uri="{FF2B5EF4-FFF2-40B4-BE49-F238E27FC236}">
                <a16:creationId xmlns:a16="http://schemas.microsoft.com/office/drawing/2014/main" id="{8C584873-4A8F-468C-A1A2-FFF8BC08E237}"/>
              </a:ext>
            </a:extLst>
          </p:cNvPr>
          <p:cNvSpPr txBox="1"/>
          <p:nvPr/>
        </p:nvSpPr>
        <p:spPr>
          <a:xfrm>
            <a:off x="-345839" y="3115410"/>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No</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3" name="TextBox 12">
            <a:extLst>
              <a:ext uri="{FF2B5EF4-FFF2-40B4-BE49-F238E27FC236}">
                <a16:creationId xmlns:a16="http://schemas.microsoft.com/office/drawing/2014/main" id="{CD4E0B5D-B703-46DF-B718-7043CD2FEA49}"/>
              </a:ext>
            </a:extLst>
          </p:cNvPr>
          <p:cNvSpPr txBox="1"/>
          <p:nvPr/>
        </p:nvSpPr>
        <p:spPr>
          <a:xfrm>
            <a:off x="2628029" y="3115409"/>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Yes</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71615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9DE229B-59A0-46D5-B7F1-DEF9BE23D734}"/>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04697" y="1338146"/>
            <a:ext cx="6233662" cy="4765288"/>
          </a:xfrm>
          <a:prstGeom prst="rect">
            <a:avLst/>
          </a:prstGeom>
        </p:spPr>
      </p:pic>
      <p:sp>
        <p:nvSpPr>
          <p:cNvPr id="8" name="TextBox 7">
            <a:extLst>
              <a:ext uri="{FF2B5EF4-FFF2-40B4-BE49-F238E27FC236}">
                <a16:creationId xmlns:a16="http://schemas.microsoft.com/office/drawing/2014/main" id="{BC20C56C-F75F-4073-955E-D3E8674694EA}"/>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Ice breaker</a:t>
            </a:r>
          </a:p>
        </p:txBody>
      </p:sp>
      <p:sp>
        <p:nvSpPr>
          <p:cNvPr id="9" name="TextBox 8">
            <a:extLst>
              <a:ext uri="{FF2B5EF4-FFF2-40B4-BE49-F238E27FC236}">
                <a16:creationId xmlns:a16="http://schemas.microsoft.com/office/drawing/2014/main" id="{3CD4BC67-E884-4BEF-93EA-82EF04D3870D}"/>
              </a:ext>
            </a:extLst>
          </p:cNvPr>
          <p:cNvSpPr txBox="1"/>
          <p:nvPr/>
        </p:nvSpPr>
        <p:spPr>
          <a:xfrm>
            <a:off x="6952560" y="2245614"/>
            <a:ext cx="4760866" cy="2123658"/>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Do you like…</a:t>
            </a:r>
          </a:p>
          <a:p>
            <a:pPr algn="ctr"/>
            <a:endParaRPr lang="en-GB" sz="2400" b="1" dirty="0">
              <a:solidFill>
                <a:srgbClr val="3C3C3B"/>
              </a:solidFill>
              <a:latin typeface="Trebuchet MS" panose="020B0603020202020204" pitchFamily="34" charset="0"/>
            </a:endParaRPr>
          </a:p>
          <a:p>
            <a:pPr algn="ctr"/>
            <a:r>
              <a:rPr lang="en-GB" sz="3600" b="1" dirty="0">
                <a:solidFill>
                  <a:srgbClr val="3C3C3B"/>
                </a:solidFill>
                <a:latin typeface="Trebuchet MS" panose="020B0603020202020204" pitchFamily="34" charset="0"/>
              </a:rPr>
              <a:t>Playing Tennis?</a:t>
            </a: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2" name="TextBox 11">
            <a:extLst>
              <a:ext uri="{FF2B5EF4-FFF2-40B4-BE49-F238E27FC236}">
                <a16:creationId xmlns:a16="http://schemas.microsoft.com/office/drawing/2014/main" id="{8C584873-4A8F-468C-A1A2-FFF8BC08E237}"/>
              </a:ext>
            </a:extLst>
          </p:cNvPr>
          <p:cNvSpPr txBox="1"/>
          <p:nvPr/>
        </p:nvSpPr>
        <p:spPr>
          <a:xfrm>
            <a:off x="-345839" y="3115410"/>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No</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sp>
        <p:nvSpPr>
          <p:cNvPr id="13" name="TextBox 12">
            <a:extLst>
              <a:ext uri="{FF2B5EF4-FFF2-40B4-BE49-F238E27FC236}">
                <a16:creationId xmlns:a16="http://schemas.microsoft.com/office/drawing/2014/main" id="{CD4E0B5D-B703-46DF-B718-7043CD2FEA49}"/>
              </a:ext>
            </a:extLst>
          </p:cNvPr>
          <p:cNvSpPr txBox="1"/>
          <p:nvPr/>
        </p:nvSpPr>
        <p:spPr>
          <a:xfrm>
            <a:off x="2628029" y="3115409"/>
            <a:ext cx="4760866" cy="1661993"/>
          </a:xfrm>
          <a:prstGeom prst="rect">
            <a:avLst/>
          </a:prstGeom>
          <a:noFill/>
        </p:spPr>
        <p:txBody>
          <a:bodyPr wrap="square" rtlCol="0">
            <a:spAutoFit/>
          </a:bodyPr>
          <a:lstStyle/>
          <a:p>
            <a:pPr algn="ctr"/>
            <a:r>
              <a:rPr lang="en-GB" sz="5400" dirty="0">
                <a:solidFill>
                  <a:schemeClr val="bg1"/>
                </a:solidFill>
                <a:latin typeface="Trebuchet MS" panose="020B0603020202020204" pitchFamily="34" charset="0"/>
              </a:rPr>
              <a:t>Yes</a:t>
            </a:r>
            <a:endParaRPr lang="en-GB" sz="7200" b="1" dirty="0">
              <a:solidFill>
                <a:schemeClr val="bg1"/>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a:p>
            <a:pPr algn="ctr"/>
            <a:endParaRPr lang="en-GB" sz="2400" b="1" dirty="0">
              <a:solidFill>
                <a:srgbClr val="3C3C3B"/>
              </a:solidFill>
              <a:latin typeface="Trebuchet MS" panose="020B0603020202020204" pitchFamily="34" charset="0"/>
            </a:endParaRPr>
          </a:p>
        </p:txBody>
      </p:sp>
      <p:pic>
        <p:nvPicPr>
          <p:cNvPr id="14" name="Picture 13">
            <a:extLst>
              <a:ext uri="{FF2B5EF4-FFF2-40B4-BE49-F238E27FC236}">
                <a16:creationId xmlns:a16="http://schemas.microsoft.com/office/drawing/2014/main" id="{1BAF9456-49B3-48B3-BCC3-448D3D30B7D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61173" y="5301587"/>
            <a:ext cx="1011148" cy="1412928"/>
          </a:xfrm>
          <a:prstGeom prst="ellipse">
            <a:avLst/>
          </a:prstGeom>
        </p:spPr>
      </p:pic>
    </p:spTree>
    <p:extLst>
      <p:ext uri="{BB962C8B-B14F-4D97-AF65-F5344CB8AC3E}">
        <p14:creationId xmlns:p14="http://schemas.microsoft.com/office/powerpoint/2010/main" val="2763659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1152</Words>
  <Application>Microsoft Office PowerPoint</Application>
  <PresentationFormat>Widescreen</PresentationFormat>
  <Paragraphs>118</Paragraphs>
  <Slides>23</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7</cp:revision>
  <dcterms:created xsi:type="dcterms:W3CDTF">2021-01-27T15:24:47Z</dcterms:created>
  <dcterms:modified xsi:type="dcterms:W3CDTF">2021-02-19T14:26:27Z</dcterms:modified>
</cp:coreProperties>
</file>