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4" r:id="rId2"/>
    <p:sldId id="346" r:id="rId3"/>
    <p:sldId id="287" r:id="rId4"/>
    <p:sldId id="362" r:id="rId5"/>
    <p:sldId id="373" r:id="rId6"/>
    <p:sldId id="369" r:id="rId7"/>
    <p:sldId id="374" r:id="rId8"/>
    <p:sldId id="375" r:id="rId9"/>
    <p:sldId id="376" r:id="rId10"/>
    <p:sldId id="377" r:id="rId11"/>
    <p:sldId id="378" r:id="rId12"/>
    <p:sldId id="379" r:id="rId13"/>
    <p:sldId id="380" r:id="rId14"/>
    <p:sldId id="382" r:id="rId15"/>
    <p:sldId id="383" r:id="rId16"/>
    <p:sldId id="381" r:id="rId17"/>
    <p:sldId id="302" r:id="rId18"/>
    <p:sldId id="303" r:id="rId19"/>
    <p:sldId id="283" r:id="rId20"/>
    <p:sldId id="304" r:id="rId21"/>
    <p:sldId id="3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Griffin" initials="JG" lastIdx="3" clrIdx="0">
    <p:extLst>
      <p:ext uri="{19B8F6BF-5375-455C-9EA6-DF929625EA0E}">
        <p15:presenceInfo xmlns:p15="http://schemas.microsoft.com/office/powerpoint/2012/main" userId="S::John.Griffin@dioceseofsalford.org.uk::0db8a7e9-474f-435b-9ded-d115b0ce51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3C3B"/>
    <a:srgbClr val="F04B29"/>
    <a:srgbClr val="FE0000"/>
    <a:srgbClr val="A50021"/>
    <a:srgbClr val="F9DDA8"/>
    <a:srgbClr val="EC8E1C"/>
    <a:srgbClr val="F05635"/>
    <a:srgbClr val="FFFFFF"/>
    <a:srgbClr val="0E252B"/>
    <a:srgbClr val="F9CC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16" autoAdjust="0"/>
    <p:restoredTop sz="94660"/>
  </p:normalViewPr>
  <p:slideViewPr>
    <p:cSldViewPr snapToGrid="0">
      <p:cViewPr varScale="1">
        <p:scale>
          <a:sx n="56" d="100"/>
          <a:sy n="56" d="100"/>
        </p:scale>
        <p:origin x="42" y="1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903986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570608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2116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03057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DB255-AE40-4B40-A4DD-3EE9AE63BB59}"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52502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5DB255-AE40-4B40-A4DD-3EE9AE63BB59}"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49554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5DB255-AE40-4B40-A4DD-3EE9AE63BB59}" type="datetimeFigureOut">
              <a:rPr lang="en-GB" smtClean="0"/>
              <a:t>02/02/2021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1528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5DB255-AE40-4B40-A4DD-3EE9AE63BB59}" type="datetimeFigureOut">
              <a:rPr lang="en-GB" smtClean="0"/>
              <a:t>02/02/2021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41682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DB255-AE40-4B40-A4DD-3EE9AE63BB59}" type="datetimeFigureOut">
              <a:rPr lang="en-GB" smtClean="0"/>
              <a:t>02/02/2021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39568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5DB255-AE40-4B40-A4DD-3EE9AE63BB59}"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10338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5DB255-AE40-4B40-A4DD-3EE9AE63BB59}"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15505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CC4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DB255-AE40-4B40-A4DD-3EE9AE63BB59}" type="datetimeFigureOut">
              <a:rPr lang="en-GB" smtClean="0"/>
              <a:t>02/02/2021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4DD12-704B-4E3A-9CBE-77ADDB6CDC42}" type="slidenum">
              <a:rPr lang="en-GB" smtClean="0"/>
              <a:t>‹#›</a:t>
            </a:fld>
            <a:endParaRPr lang="en-GB"/>
          </a:p>
        </p:txBody>
      </p:sp>
    </p:spTree>
    <p:extLst>
      <p:ext uri="{BB962C8B-B14F-4D97-AF65-F5344CB8AC3E}">
        <p14:creationId xmlns:p14="http://schemas.microsoft.com/office/powerpoint/2010/main" val="3731530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6.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hyperlink" Target="mailto:Youth@dioceseofsalford.org.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Kbq0BeWJU3Q?feature=oembed" TargetMode="Externa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FYMjO9mL0Tw?list=PLqrtSSAOf7CxE5WrpK0ejoDrQ8lyUos4w" TargetMode="Externa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YA5Rj7YcN-I?feature=oembed" TargetMode="External"/><Relationship Id="rId5" Type="http://schemas.openxmlformats.org/officeDocument/2006/relationships/image" Target="../media/image1.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https://www.youtube.com/embed/C54QUqR2dng?feature=oembed" TargetMode="Externa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1C02A0-3D21-43BC-ACD6-5F9E5769FA8D}"/>
              </a:ext>
            </a:extLst>
          </p:cNvPr>
          <p:cNvGrpSpPr/>
          <p:nvPr/>
        </p:nvGrpSpPr>
        <p:grpSpPr>
          <a:xfrm>
            <a:off x="4701875" y="220165"/>
            <a:ext cx="2750147" cy="4751886"/>
            <a:chOff x="1765202" y="-1177643"/>
            <a:chExt cx="1723456" cy="2977901"/>
          </a:xfrm>
        </p:grpSpPr>
        <p:sp>
          <p:nvSpPr>
            <p:cNvPr id="8" name="Rectangle 7">
              <a:extLst>
                <a:ext uri="{FF2B5EF4-FFF2-40B4-BE49-F238E27FC236}">
                  <a16:creationId xmlns:a16="http://schemas.microsoft.com/office/drawing/2014/main" id="{47DEB038-5396-4847-83BB-9E4DD856C93E}"/>
                </a:ext>
              </a:extLst>
            </p:cNvPr>
            <p:cNvSpPr/>
            <p:nvPr/>
          </p:nvSpPr>
          <p:spPr>
            <a:xfrm rot="16200000">
              <a:off x="2474334" y="871002"/>
              <a:ext cx="354220" cy="126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E637E2-D742-4AB4-8FAB-A50BF1959319}"/>
                </a:ext>
              </a:extLst>
            </p:cNvPr>
            <p:cNvPicPr>
              <a:picLocks noChangeAspect="1"/>
            </p:cNvPicPr>
            <p:nvPr/>
          </p:nvPicPr>
          <p:blipFill rotWithShape="1">
            <a:blip r:embed="rId2">
              <a:clrChange>
                <a:clrFrom>
                  <a:srgbClr val="FFFFFF"/>
                </a:clrFrom>
                <a:clrTo>
                  <a:srgbClr val="FFFFFF">
                    <a:alpha val="0"/>
                  </a:srgbClr>
                </a:clrTo>
              </a:clrChange>
            </a:blip>
            <a:srcRect l="-2383" t="3713" r="10120" b="7955"/>
            <a:stretch/>
          </p:blipFill>
          <p:spPr>
            <a:xfrm>
              <a:off x="1765202" y="-1177643"/>
              <a:ext cx="1723456" cy="2977901"/>
            </a:xfrm>
            <a:prstGeom prst="rect">
              <a:avLst/>
            </a:prstGeom>
          </p:spPr>
        </p:pic>
      </p:grpSp>
      <p:sp>
        <p:nvSpPr>
          <p:cNvPr id="10" name="TextBox 9">
            <a:extLst>
              <a:ext uri="{FF2B5EF4-FFF2-40B4-BE49-F238E27FC236}">
                <a16:creationId xmlns:a16="http://schemas.microsoft.com/office/drawing/2014/main" id="{4A7183A7-3D45-4DAC-935B-441C823D72E3}"/>
              </a:ext>
            </a:extLst>
          </p:cNvPr>
          <p:cNvSpPr txBox="1"/>
          <p:nvPr/>
        </p:nvSpPr>
        <p:spPr>
          <a:xfrm>
            <a:off x="3152041" y="5483673"/>
            <a:ext cx="5926016"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GIFTS OF HOLY SPIRIT</a:t>
            </a:r>
          </a:p>
        </p:txBody>
      </p:sp>
      <p:sp>
        <p:nvSpPr>
          <p:cNvPr id="11" name="TextBox 10">
            <a:extLst>
              <a:ext uri="{FF2B5EF4-FFF2-40B4-BE49-F238E27FC236}">
                <a16:creationId xmlns:a16="http://schemas.microsoft.com/office/drawing/2014/main" id="{B9E17558-F5A0-44F6-B880-54526110A65D}"/>
              </a:ext>
            </a:extLst>
          </p:cNvPr>
          <p:cNvSpPr txBox="1"/>
          <p:nvPr/>
        </p:nvSpPr>
        <p:spPr>
          <a:xfrm>
            <a:off x="2152418" y="6130004"/>
            <a:ext cx="7925262"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Confirmation – Now What?</a:t>
            </a:r>
          </a:p>
        </p:txBody>
      </p:sp>
    </p:spTree>
    <p:extLst>
      <p:ext uri="{BB962C8B-B14F-4D97-AF65-F5344CB8AC3E}">
        <p14:creationId xmlns:p14="http://schemas.microsoft.com/office/powerpoint/2010/main" val="18200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C553083-1A78-471B-9756-3BB755C613EF}"/>
              </a:ext>
            </a:extLst>
          </p:cNvPr>
          <p:cNvPicPr>
            <a:picLocks noChangeAspect="1"/>
          </p:cNvPicPr>
          <p:nvPr/>
        </p:nvPicPr>
        <p:blipFill rotWithShape="1">
          <a:blip r:embed="rId2">
            <a:clrChange>
              <a:clrFrom>
                <a:srgbClr val="FFFFFF"/>
              </a:clrFrom>
              <a:clrTo>
                <a:srgbClr val="FFFFFF">
                  <a:alpha val="0"/>
                </a:srgbClr>
              </a:clrTo>
            </a:clrChange>
          </a:blip>
          <a:srcRect l="42139" t="11035" b="33011"/>
          <a:stretch/>
        </p:blipFill>
        <p:spPr>
          <a:xfrm>
            <a:off x="-1" y="0"/>
            <a:ext cx="3929430" cy="6858000"/>
          </a:xfrm>
          <a:prstGeom prst="rect">
            <a:avLst/>
          </a:prstGeom>
        </p:spPr>
      </p:pic>
      <p:sp>
        <p:nvSpPr>
          <p:cNvPr id="22" name="TextBox 21">
            <a:extLst>
              <a:ext uri="{FF2B5EF4-FFF2-40B4-BE49-F238E27FC236}">
                <a16:creationId xmlns:a16="http://schemas.microsoft.com/office/drawing/2014/main" id="{12420788-60E1-4D5F-87F9-510AFE6244B7}"/>
              </a:ext>
            </a:extLst>
          </p:cNvPr>
          <p:cNvSpPr txBox="1"/>
          <p:nvPr/>
        </p:nvSpPr>
        <p:spPr>
          <a:xfrm>
            <a:off x="1964714" y="86873"/>
            <a:ext cx="9949119" cy="584775"/>
          </a:xfrm>
          <a:prstGeom prst="rect">
            <a:avLst/>
          </a:prstGeom>
          <a:noFill/>
        </p:spPr>
        <p:txBody>
          <a:bodyPr wrap="square" rtlCol="0">
            <a:spAutoFit/>
          </a:bodyPr>
          <a:lstStyle/>
          <a:p>
            <a:pPr algn="ctr"/>
            <a:r>
              <a:rPr lang="en-GB" sz="3200" b="1" dirty="0">
                <a:latin typeface="Trebuchet MS" panose="020B0603020202020204" pitchFamily="34" charset="0"/>
              </a:rPr>
              <a:t>7 steps to getting more involved in your parish…</a:t>
            </a:r>
          </a:p>
        </p:txBody>
      </p:sp>
      <p:sp>
        <p:nvSpPr>
          <p:cNvPr id="19" name="Content Placeholder 13">
            <a:extLst>
              <a:ext uri="{FF2B5EF4-FFF2-40B4-BE49-F238E27FC236}">
                <a16:creationId xmlns:a16="http://schemas.microsoft.com/office/drawing/2014/main" id="{60D8C26D-09D6-4980-9C6D-0B365CA79988}"/>
              </a:ext>
            </a:extLst>
          </p:cNvPr>
          <p:cNvSpPr txBox="1">
            <a:spLocks/>
          </p:cNvSpPr>
          <p:nvPr/>
        </p:nvSpPr>
        <p:spPr>
          <a:xfrm>
            <a:off x="6624990" y="2283185"/>
            <a:ext cx="4645152" cy="4781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500" dirty="0">
                <a:latin typeface="Trebuchet MS" panose="020B0603020202020204" pitchFamily="34" charset="0"/>
              </a:rPr>
              <a:t>You could take a more active role into the life of the parish community.</a:t>
            </a:r>
          </a:p>
          <a:p>
            <a:r>
              <a:rPr lang="en-GB" sz="1500" dirty="0">
                <a:latin typeface="Trebuchet MS" panose="020B0603020202020204" pitchFamily="34" charset="0"/>
              </a:rPr>
              <a:t>Welcomers</a:t>
            </a:r>
          </a:p>
          <a:p>
            <a:r>
              <a:rPr lang="en-GB" sz="1500" dirty="0">
                <a:latin typeface="Trebuchet MS" panose="020B0603020202020204" pitchFamily="34" charset="0"/>
              </a:rPr>
              <a:t>Hospitality</a:t>
            </a:r>
          </a:p>
          <a:p>
            <a:r>
              <a:rPr lang="en-GB" sz="1500" dirty="0">
                <a:latin typeface="Trebuchet MS" panose="020B0603020202020204" pitchFamily="34" charset="0"/>
              </a:rPr>
              <a:t>Readings</a:t>
            </a:r>
          </a:p>
          <a:p>
            <a:r>
              <a:rPr lang="en-GB" sz="1500" dirty="0">
                <a:latin typeface="Trebuchet MS" panose="020B0603020202020204" pitchFamily="34" charset="0"/>
              </a:rPr>
              <a:t>Bidding Prayers</a:t>
            </a:r>
          </a:p>
          <a:p>
            <a:r>
              <a:rPr lang="en-GB" sz="1500" dirty="0">
                <a:latin typeface="Trebuchet MS" panose="020B0603020202020204" pitchFamily="34" charset="0"/>
              </a:rPr>
              <a:t>Offertory</a:t>
            </a:r>
          </a:p>
          <a:p>
            <a:r>
              <a:rPr lang="en-GB" sz="1500" dirty="0">
                <a:latin typeface="Trebuchet MS" panose="020B0603020202020204" pitchFamily="34" charset="0"/>
              </a:rPr>
              <a:t>Collection</a:t>
            </a:r>
          </a:p>
          <a:p>
            <a:r>
              <a:rPr lang="en-GB" sz="1500" dirty="0">
                <a:latin typeface="Trebuchet MS" panose="020B0603020202020204" pitchFamily="34" charset="0"/>
              </a:rPr>
              <a:t>Music</a:t>
            </a:r>
          </a:p>
          <a:p>
            <a:r>
              <a:rPr lang="en-GB" sz="1500" dirty="0">
                <a:latin typeface="Trebuchet MS" panose="020B0603020202020204" pitchFamily="34" charset="0"/>
              </a:rPr>
              <a:t>Announcements</a:t>
            </a:r>
          </a:p>
          <a:p>
            <a:r>
              <a:rPr lang="en-GB" sz="1500" dirty="0">
                <a:latin typeface="Trebuchet MS" panose="020B0603020202020204" pitchFamily="34" charset="0"/>
              </a:rPr>
              <a:t>Helping with the next Holy Communion/Confirmation programme</a:t>
            </a:r>
          </a:p>
          <a:p>
            <a:r>
              <a:rPr lang="en-GB" sz="1500" dirty="0">
                <a:latin typeface="Trebuchet MS" panose="020B0603020202020204" pitchFamily="34" charset="0"/>
              </a:rPr>
              <a:t>Social action</a:t>
            </a:r>
          </a:p>
          <a:p>
            <a:r>
              <a:rPr lang="en-GB" sz="1500" dirty="0">
                <a:latin typeface="Trebuchet MS" panose="020B0603020202020204" pitchFamily="34" charset="0"/>
              </a:rPr>
              <a:t>Maintenance (cleaning, flower arranging)</a:t>
            </a:r>
          </a:p>
        </p:txBody>
      </p:sp>
      <p:pic>
        <p:nvPicPr>
          <p:cNvPr id="20" name="Picture 19">
            <a:extLst>
              <a:ext uri="{FF2B5EF4-FFF2-40B4-BE49-F238E27FC236}">
                <a16:creationId xmlns:a16="http://schemas.microsoft.com/office/drawing/2014/main" id="{58010303-AE03-4477-9A5F-278322924A29}"/>
              </a:ext>
            </a:extLst>
          </p:cNvPr>
          <p:cNvPicPr>
            <a:picLocks noChangeAspect="1"/>
          </p:cNvPicPr>
          <p:nvPr/>
        </p:nvPicPr>
        <p:blipFill>
          <a:blip r:embed="rId3"/>
          <a:stretch>
            <a:fillRect/>
          </a:stretch>
        </p:blipFill>
        <p:spPr>
          <a:xfrm>
            <a:off x="1198271" y="409262"/>
            <a:ext cx="4645555" cy="759653"/>
          </a:xfrm>
          <a:prstGeom prst="rect">
            <a:avLst/>
          </a:prstGeom>
        </p:spPr>
      </p:pic>
      <p:sp>
        <p:nvSpPr>
          <p:cNvPr id="21" name="Content Placeholder 13">
            <a:extLst>
              <a:ext uri="{FF2B5EF4-FFF2-40B4-BE49-F238E27FC236}">
                <a16:creationId xmlns:a16="http://schemas.microsoft.com/office/drawing/2014/main" id="{C4D6BC22-614B-4BE0-B816-23432E0BB43E}"/>
              </a:ext>
            </a:extLst>
          </p:cNvPr>
          <p:cNvSpPr txBox="1">
            <a:spLocks/>
          </p:cNvSpPr>
          <p:nvPr/>
        </p:nvSpPr>
        <p:spPr>
          <a:xfrm>
            <a:off x="2402731" y="2283185"/>
            <a:ext cx="3929429" cy="3830908"/>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r>
              <a:rPr lang="en-GB" sz="1600" dirty="0">
                <a:latin typeface="Trebuchet MS" panose="020B0603020202020204" pitchFamily="34" charset="0"/>
              </a:rPr>
              <a:t>Through school could you make prayer cards for…</a:t>
            </a:r>
          </a:p>
          <a:p>
            <a:pPr>
              <a:buClr>
                <a:schemeClr val="tx1"/>
              </a:buClr>
            </a:pPr>
            <a:r>
              <a:rPr lang="en-GB" sz="1600" dirty="0">
                <a:latin typeface="Trebuchet MS" panose="020B0603020202020204" pitchFamily="34" charset="0"/>
              </a:rPr>
              <a:t>The Sick</a:t>
            </a:r>
          </a:p>
          <a:p>
            <a:pPr>
              <a:buClr>
                <a:schemeClr val="tx1"/>
              </a:buClr>
            </a:pPr>
            <a:r>
              <a:rPr lang="en-GB" sz="1600" dirty="0">
                <a:latin typeface="Trebuchet MS" panose="020B0603020202020204" pitchFamily="34" charset="0"/>
              </a:rPr>
              <a:t>People preparing for Baptism</a:t>
            </a:r>
          </a:p>
          <a:p>
            <a:pPr>
              <a:buClr>
                <a:schemeClr val="tx1"/>
              </a:buClr>
            </a:pPr>
            <a:r>
              <a:rPr lang="en-GB" sz="1600" dirty="0">
                <a:latin typeface="Trebuchet MS" panose="020B0603020202020204" pitchFamily="34" charset="0"/>
              </a:rPr>
              <a:t>First Holy Communion</a:t>
            </a:r>
          </a:p>
          <a:p>
            <a:pPr>
              <a:buClr>
                <a:schemeClr val="tx1"/>
              </a:buClr>
            </a:pPr>
            <a:r>
              <a:rPr lang="en-GB" sz="1600" dirty="0">
                <a:latin typeface="Trebuchet MS" panose="020B0603020202020204" pitchFamily="34" charset="0"/>
              </a:rPr>
              <a:t>Marriage Prep</a:t>
            </a:r>
          </a:p>
          <a:p>
            <a:pPr>
              <a:buClr>
                <a:schemeClr val="tx1"/>
              </a:buClr>
            </a:pPr>
            <a:r>
              <a:rPr lang="en-GB" sz="1600" dirty="0">
                <a:latin typeface="Trebuchet MS" panose="020B0603020202020204" pitchFamily="34" charset="0"/>
              </a:rPr>
              <a:t>RCIA Candidates</a:t>
            </a:r>
          </a:p>
          <a:p>
            <a:pPr>
              <a:buClr>
                <a:schemeClr val="tx1"/>
              </a:buClr>
            </a:pPr>
            <a:r>
              <a:rPr lang="en-GB" sz="1600" dirty="0">
                <a:latin typeface="Trebuchet MS" panose="020B0603020202020204" pitchFamily="34" charset="0"/>
              </a:rPr>
              <a:t>Those new to the Parish</a:t>
            </a:r>
          </a:p>
        </p:txBody>
      </p:sp>
      <p:pic>
        <p:nvPicPr>
          <p:cNvPr id="24" name="Picture 23">
            <a:extLst>
              <a:ext uri="{FF2B5EF4-FFF2-40B4-BE49-F238E27FC236}">
                <a16:creationId xmlns:a16="http://schemas.microsoft.com/office/drawing/2014/main" id="{68928DDA-D646-40D3-A991-60FBFF0B4B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2044" y="747086"/>
            <a:ext cx="1152000" cy="1440000"/>
          </a:xfrm>
          <a:prstGeom prst="rect">
            <a:avLst/>
          </a:prstGeom>
        </p:spPr>
      </p:pic>
      <p:pic>
        <p:nvPicPr>
          <p:cNvPr id="25" name="Picture 24">
            <a:extLst>
              <a:ext uri="{FF2B5EF4-FFF2-40B4-BE49-F238E27FC236}">
                <a16:creationId xmlns:a16="http://schemas.microsoft.com/office/drawing/2014/main" id="{F547CFD9-53AF-47B1-8746-5CEFC2EDE3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3807" y="807089"/>
            <a:ext cx="1183982" cy="1379997"/>
          </a:xfrm>
          <a:prstGeom prst="rect">
            <a:avLst/>
          </a:prstGeom>
        </p:spPr>
      </p:pic>
    </p:spTree>
    <p:extLst>
      <p:ext uri="{BB962C8B-B14F-4D97-AF65-F5344CB8AC3E}">
        <p14:creationId xmlns:p14="http://schemas.microsoft.com/office/powerpoint/2010/main" val="2462392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C553083-1A78-471B-9756-3BB755C613EF}"/>
              </a:ext>
            </a:extLst>
          </p:cNvPr>
          <p:cNvPicPr>
            <a:picLocks noChangeAspect="1"/>
          </p:cNvPicPr>
          <p:nvPr/>
        </p:nvPicPr>
        <p:blipFill rotWithShape="1">
          <a:blip r:embed="rId2">
            <a:clrChange>
              <a:clrFrom>
                <a:srgbClr val="FFFFFF"/>
              </a:clrFrom>
              <a:clrTo>
                <a:srgbClr val="FFFFFF">
                  <a:alpha val="0"/>
                </a:srgbClr>
              </a:clrTo>
            </a:clrChange>
          </a:blip>
          <a:srcRect l="42139" t="11035" b="33011"/>
          <a:stretch/>
        </p:blipFill>
        <p:spPr>
          <a:xfrm>
            <a:off x="-1" y="0"/>
            <a:ext cx="3929430" cy="6858000"/>
          </a:xfrm>
          <a:prstGeom prst="rect">
            <a:avLst/>
          </a:prstGeom>
        </p:spPr>
      </p:pic>
      <p:sp>
        <p:nvSpPr>
          <p:cNvPr id="22" name="TextBox 21">
            <a:extLst>
              <a:ext uri="{FF2B5EF4-FFF2-40B4-BE49-F238E27FC236}">
                <a16:creationId xmlns:a16="http://schemas.microsoft.com/office/drawing/2014/main" id="{12420788-60E1-4D5F-87F9-510AFE6244B7}"/>
              </a:ext>
            </a:extLst>
          </p:cNvPr>
          <p:cNvSpPr txBox="1"/>
          <p:nvPr/>
        </p:nvSpPr>
        <p:spPr>
          <a:xfrm>
            <a:off x="1964714" y="86873"/>
            <a:ext cx="9949119" cy="584775"/>
          </a:xfrm>
          <a:prstGeom prst="rect">
            <a:avLst/>
          </a:prstGeom>
          <a:noFill/>
        </p:spPr>
        <p:txBody>
          <a:bodyPr wrap="square" rtlCol="0">
            <a:spAutoFit/>
          </a:bodyPr>
          <a:lstStyle/>
          <a:p>
            <a:pPr algn="ctr"/>
            <a:r>
              <a:rPr lang="en-GB" sz="3200" b="1" dirty="0">
                <a:latin typeface="Trebuchet MS" panose="020B0603020202020204" pitchFamily="34" charset="0"/>
              </a:rPr>
              <a:t>7 steps to getting more involved in your parish…</a:t>
            </a:r>
          </a:p>
        </p:txBody>
      </p:sp>
      <p:sp>
        <p:nvSpPr>
          <p:cNvPr id="19" name="Content Placeholder 13">
            <a:extLst>
              <a:ext uri="{FF2B5EF4-FFF2-40B4-BE49-F238E27FC236}">
                <a16:creationId xmlns:a16="http://schemas.microsoft.com/office/drawing/2014/main" id="{60D8C26D-09D6-4980-9C6D-0B365CA79988}"/>
              </a:ext>
            </a:extLst>
          </p:cNvPr>
          <p:cNvSpPr txBox="1">
            <a:spLocks/>
          </p:cNvSpPr>
          <p:nvPr/>
        </p:nvSpPr>
        <p:spPr>
          <a:xfrm>
            <a:off x="6624990" y="2283185"/>
            <a:ext cx="4645152" cy="4781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600" dirty="0">
                <a:latin typeface="Trebuchet MS" panose="020B0603020202020204" pitchFamily="34" charset="0"/>
              </a:rPr>
              <a:t>Young People to lead aspects of the </a:t>
            </a:r>
            <a:br>
              <a:rPr lang="en-GB" sz="1600" dirty="0">
                <a:latin typeface="Trebuchet MS" panose="020B0603020202020204" pitchFamily="34" charset="0"/>
              </a:rPr>
            </a:br>
            <a:r>
              <a:rPr lang="en-GB" sz="1600" dirty="0">
                <a:latin typeface="Trebuchet MS" panose="020B0603020202020204" pitchFamily="34" charset="0"/>
              </a:rPr>
              <a:t>liturgical life of the parish.</a:t>
            </a:r>
          </a:p>
          <a:p>
            <a:pPr marL="0" indent="0" algn="ctr">
              <a:buFont typeface="Arial" panose="020B0604020202020204" pitchFamily="34" charset="0"/>
              <a:buNone/>
            </a:pPr>
            <a:endParaRPr lang="en-GB" sz="1600" dirty="0">
              <a:latin typeface="Trebuchet MS" panose="020B0603020202020204" pitchFamily="34" charset="0"/>
            </a:endParaRPr>
          </a:p>
          <a:p>
            <a:r>
              <a:rPr lang="en-GB" sz="1600" dirty="0">
                <a:latin typeface="Trebuchet MS" panose="020B0603020202020204" pitchFamily="34" charset="0"/>
              </a:rPr>
              <a:t>Stations of the Cross</a:t>
            </a:r>
          </a:p>
          <a:p>
            <a:r>
              <a:rPr lang="en-GB" sz="1600" dirty="0">
                <a:latin typeface="Trebuchet MS" panose="020B0603020202020204" pitchFamily="34" charset="0"/>
              </a:rPr>
              <a:t>Stations of Mary</a:t>
            </a:r>
          </a:p>
          <a:p>
            <a:r>
              <a:rPr lang="en-GB" sz="1600" dirty="0">
                <a:latin typeface="Trebuchet MS" panose="020B0603020202020204" pitchFamily="34" charset="0"/>
              </a:rPr>
              <a:t>Pentecost liturgy</a:t>
            </a:r>
          </a:p>
        </p:txBody>
      </p:sp>
      <p:pic>
        <p:nvPicPr>
          <p:cNvPr id="20" name="Picture 19">
            <a:extLst>
              <a:ext uri="{FF2B5EF4-FFF2-40B4-BE49-F238E27FC236}">
                <a16:creationId xmlns:a16="http://schemas.microsoft.com/office/drawing/2014/main" id="{58010303-AE03-4477-9A5F-278322924A29}"/>
              </a:ext>
            </a:extLst>
          </p:cNvPr>
          <p:cNvPicPr>
            <a:picLocks noChangeAspect="1"/>
          </p:cNvPicPr>
          <p:nvPr/>
        </p:nvPicPr>
        <p:blipFill>
          <a:blip r:embed="rId3"/>
          <a:stretch>
            <a:fillRect/>
          </a:stretch>
        </p:blipFill>
        <p:spPr>
          <a:xfrm>
            <a:off x="1198271" y="409262"/>
            <a:ext cx="4645555" cy="759653"/>
          </a:xfrm>
          <a:prstGeom prst="rect">
            <a:avLst/>
          </a:prstGeom>
        </p:spPr>
      </p:pic>
      <p:sp>
        <p:nvSpPr>
          <p:cNvPr id="21" name="Content Placeholder 13">
            <a:extLst>
              <a:ext uri="{FF2B5EF4-FFF2-40B4-BE49-F238E27FC236}">
                <a16:creationId xmlns:a16="http://schemas.microsoft.com/office/drawing/2014/main" id="{C4D6BC22-614B-4BE0-B816-23432E0BB43E}"/>
              </a:ext>
            </a:extLst>
          </p:cNvPr>
          <p:cNvSpPr txBox="1">
            <a:spLocks/>
          </p:cNvSpPr>
          <p:nvPr/>
        </p:nvSpPr>
        <p:spPr>
          <a:xfrm>
            <a:off x="2402731" y="2283185"/>
            <a:ext cx="3929429" cy="3830908"/>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r>
              <a:rPr lang="en-GB" sz="1600" dirty="0">
                <a:latin typeface="Trebuchet MS" panose="020B0603020202020204" pitchFamily="34" charset="0"/>
              </a:rPr>
              <a:t>Get to know and understand the structure of the parish.</a:t>
            </a:r>
          </a:p>
          <a:p>
            <a:pPr>
              <a:buClr>
                <a:schemeClr val="tx1"/>
              </a:buClr>
            </a:pPr>
            <a:r>
              <a:rPr lang="en-GB" sz="1600" dirty="0">
                <a:latin typeface="Trebuchet MS" panose="020B0603020202020204" pitchFamily="34" charset="0"/>
              </a:rPr>
              <a:t>Roles within the parish</a:t>
            </a:r>
          </a:p>
          <a:p>
            <a:pPr>
              <a:buClr>
                <a:schemeClr val="tx1"/>
              </a:buClr>
            </a:pPr>
            <a:r>
              <a:rPr lang="en-GB" sz="1600" dirty="0">
                <a:latin typeface="Trebuchet MS" panose="020B0603020202020204" pitchFamily="34" charset="0"/>
              </a:rPr>
              <a:t>Make a display in church or school about the parish</a:t>
            </a:r>
          </a:p>
          <a:p>
            <a:pPr>
              <a:buClr>
                <a:schemeClr val="tx1"/>
              </a:buClr>
            </a:pPr>
            <a:r>
              <a:rPr lang="en-GB" sz="1600" dirty="0">
                <a:latin typeface="Trebuchet MS" panose="020B0603020202020204" pitchFamily="34" charset="0"/>
              </a:rPr>
              <a:t>Help put together a parish welcome booklet </a:t>
            </a:r>
          </a:p>
        </p:txBody>
      </p:sp>
      <p:pic>
        <p:nvPicPr>
          <p:cNvPr id="9" name="Picture 8">
            <a:extLst>
              <a:ext uri="{FF2B5EF4-FFF2-40B4-BE49-F238E27FC236}">
                <a16:creationId xmlns:a16="http://schemas.microsoft.com/office/drawing/2014/main" id="{DE15421A-294A-4A97-A6B3-CA19D96EDF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8194" y="789088"/>
            <a:ext cx="1183982" cy="1379997"/>
          </a:xfrm>
          <a:prstGeom prst="rect">
            <a:avLst/>
          </a:prstGeom>
        </p:spPr>
      </p:pic>
      <p:pic>
        <p:nvPicPr>
          <p:cNvPr id="10" name="Picture 9">
            <a:extLst>
              <a:ext uri="{FF2B5EF4-FFF2-40B4-BE49-F238E27FC236}">
                <a16:creationId xmlns:a16="http://schemas.microsoft.com/office/drawing/2014/main" id="{74E7C91B-CBDB-4DA8-963A-F014BE3BAB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0848" y="757416"/>
            <a:ext cx="1183982" cy="1379999"/>
          </a:xfrm>
          <a:prstGeom prst="rect">
            <a:avLst/>
          </a:prstGeom>
        </p:spPr>
      </p:pic>
    </p:spTree>
    <p:extLst>
      <p:ext uri="{BB962C8B-B14F-4D97-AF65-F5344CB8AC3E}">
        <p14:creationId xmlns:p14="http://schemas.microsoft.com/office/powerpoint/2010/main" val="1646515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C553083-1A78-471B-9756-3BB755C613EF}"/>
              </a:ext>
            </a:extLst>
          </p:cNvPr>
          <p:cNvPicPr>
            <a:picLocks noChangeAspect="1"/>
          </p:cNvPicPr>
          <p:nvPr/>
        </p:nvPicPr>
        <p:blipFill rotWithShape="1">
          <a:blip r:embed="rId2">
            <a:clrChange>
              <a:clrFrom>
                <a:srgbClr val="FFFFFF"/>
              </a:clrFrom>
              <a:clrTo>
                <a:srgbClr val="FFFFFF">
                  <a:alpha val="0"/>
                </a:srgbClr>
              </a:clrTo>
            </a:clrChange>
          </a:blip>
          <a:srcRect l="42139" t="11035" b="33011"/>
          <a:stretch/>
        </p:blipFill>
        <p:spPr>
          <a:xfrm>
            <a:off x="-1" y="0"/>
            <a:ext cx="3929430" cy="6858000"/>
          </a:xfrm>
          <a:prstGeom prst="rect">
            <a:avLst/>
          </a:prstGeom>
        </p:spPr>
      </p:pic>
      <p:sp>
        <p:nvSpPr>
          <p:cNvPr id="22" name="TextBox 21">
            <a:extLst>
              <a:ext uri="{FF2B5EF4-FFF2-40B4-BE49-F238E27FC236}">
                <a16:creationId xmlns:a16="http://schemas.microsoft.com/office/drawing/2014/main" id="{12420788-60E1-4D5F-87F9-510AFE6244B7}"/>
              </a:ext>
            </a:extLst>
          </p:cNvPr>
          <p:cNvSpPr txBox="1"/>
          <p:nvPr/>
        </p:nvSpPr>
        <p:spPr>
          <a:xfrm>
            <a:off x="1964714" y="86873"/>
            <a:ext cx="9949119" cy="584775"/>
          </a:xfrm>
          <a:prstGeom prst="rect">
            <a:avLst/>
          </a:prstGeom>
          <a:noFill/>
        </p:spPr>
        <p:txBody>
          <a:bodyPr wrap="square" rtlCol="0">
            <a:spAutoFit/>
          </a:bodyPr>
          <a:lstStyle/>
          <a:p>
            <a:pPr algn="ctr"/>
            <a:r>
              <a:rPr lang="en-GB" sz="3200" b="1" dirty="0">
                <a:solidFill>
                  <a:srgbClr val="3C3C3B"/>
                </a:solidFill>
                <a:latin typeface="Trebuchet MS" panose="020B0603020202020204" pitchFamily="34" charset="0"/>
              </a:rPr>
              <a:t>7 steps to getting more involved in your parish…</a:t>
            </a:r>
          </a:p>
        </p:txBody>
      </p:sp>
      <p:sp>
        <p:nvSpPr>
          <p:cNvPr id="19" name="Content Placeholder 13">
            <a:extLst>
              <a:ext uri="{FF2B5EF4-FFF2-40B4-BE49-F238E27FC236}">
                <a16:creationId xmlns:a16="http://schemas.microsoft.com/office/drawing/2014/main" id="{60D8C26D-09D6-4980-9C6D-0B365CA79988}"/>
              </a:ext>
            </a:extLst>
          </p:cNvPr>
          <p:cNvSpPr txBox="1">
            <a:spLocks/>
          </p:cNvSpPr>
          <p:nvPr/>
        </p:nvSpPr>
        <p:spPr>
          <a:xfrm>
            <a:off x="6624990" y="2283185"/>
            <a:ext cx="4645152" cy="4781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600" dirty="0">
                <a:latin typeface="Trebuchet MS" panose="020B0603020202020204" pitchFamily="34" charset="0"/>
              </a:rPr>
              <a:t>Fostering the growth of the young people in the parish community by inviting them to be involved:</a:t>
            </a:r>
          </a:p>
          <a:p>
            <a:pPr marL="0" indent="0" algn="ctr">
              <a:buFont typeface="Arial" panose="020B0604020202020204" pitchFamily="34" charset="0"/>
              <a:buNone/>
            </a:pPr>
            <a:endParaRPr lang="en-GB" sz="1600" dirty="0">
              <a:latin typeface="Trebuchet MS" panose="020B0603020202020204" pitchFamily="34" charset="0"/>
            </a:endParaRPr>
          </a:p>
          <a:p>
            <a:r>
              <a:rPr lang="en-GB" sz="1600" dirty="0">
                <a:latin typeface="Trebuchet MS" panose="020B0603020202020204" pitchFamily="34" charset="0"/>
              </a:rPr>
              <a:t>Parish Shared Leadership Team</a:t>
            </a:r>
          </a:p>
          <a:p>
            <a:r>
              <a:rPr lang="en-GB" sz="1600" dirty="0">
                <a:latin typeface="Trebuchet MS" panose="020B0603020202020204" pitchFamily="34" charset="0"/>
              </a:rPr>
              <a:t>School Chaplaincy Teams/ Caritas Ambassador</a:t>
            </a:r>
          </a:p>
          <a:p>
            <a:r>
              <a:rPr lang="en-GB" sz="1600" dirty="0">
                <a:latin typeface="Trebuchet MS" panose="020B0603020202020204" pitchFamily="34" charset="0"/>
              </a:rPr>
              <a:t>Mini Vinnies linking in with parish SVP group</a:t>
            </a:r>
          </a:p>
          <a:p>
            <a:r>
              <a:rPr lang="en-GB" sz="1600" dirty="0">
                <a:latin typeface="Trebuchet MS" panose="020B0603020202020204" pitchFamily="34" charset="0"/>
              </a:rPr>
              <a:t>Social Justice parish groups</a:t>
            </a:r>
          </a:p>
          <a:p>
            <a:r>
              <a:rPr lang="en-GB" sz="1600" dirty="0">
                <a:latin typeface="Trebuchet MS" panose="020B0603020202020204" pitchFamily="34" charset="0"/>
              </a:rPr>
              <a:t>Get involved with the CYMFED Faith in Action Award (more info later)</a:t>
            </a:r>
          </a:p>
        </p:txBody>
      </p:sp>
      <p:pic>
        <p:nvPicPr>
          <p:cNvPr id="20" name="Picture 19">
            <a:extLst>
              <a:ext uri="{FF2B5EF4-FFF2-40B4-BE49-F238E27FC236}">
                <a16:creationId xmlns:a16="http://schemas.microsoft.com/office/drawing/2014/main" id="{58010303-AE03-4477-9A5F-278322924A29}"/>
              </a:ext>
            </a:extLst>
          </p:cNvPr>
          <p:cNvPicPr>
            <a:picLocks noChangeAspect="1"/>
          </p:cNvPicPr>
          <p:nvPr/>
        </p:nvPicPr>
        <p:blipFill>
          <a:blip r:embed="rId3"/>
          <a:stretch>
            <a:fillRect/>
          </a:stretch>
        </p:blipFill>
        <p:spPr>
          <a:xfrm>
            <a:off x="1198271" y="409262"/>
            <a:ext cx="4645555" cy="759653"/>
          </a:xfrm>
          <a:prstGeom prst="rect">
            <a:avLst/>
          </a:prstGeom>
        </p:spPr>
      </p:pic>
      <p:sp>
        <p:nvSpPr>
          <p:cNvPr id="21" name="Content Placeholder 13">
            <a:extLst>
              <a:ext uri="{FF2B5EF4-FFF2-40B4-BE49-F238E27FC236}">
                <a16:creationId xmlns:a16="http://schemas.microsoft.com/office/drawing/2014/main" id="{C4D6BC22-614B-4BE0-B816-23432E0BB43E}"/>
              </a:ext>
            </a:extLst>
          </p:cNvPr>
          <p:cNvSpPr txBox="1">
            <a:spLocks/>
          </p:cNvSpPr>
          <p:nvPr/>
        </p:nvSpPr>
        <p:spPr>
          <a:xfrm>
            <a:off x="2402731" y="2283185"/>
            <a:ext cx="3929429" cy="3830908"/>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r>
              <a:rPr lang="en-GB" sz="1600" dirty="0">
                <a:latin typeface="Trebuchet MS" panose="020B0603020202020204" pitchFamily="34" charset="0"/>
              </a:rPr>
              <a:t>Lead and facilitate new initiatives in the prayer life of the parish community by leading/setting up:</a:t>
            </a:r>
          </a:p>
          <a:p>
            <a:pPr>
              <a:buClr>
                <a:schemeClr val="tx1"/>
              </a:buClr>
            </a:pPr>
            <a:r>
              <a:rPr lang="en-GB" sz="1600" dirty="0">
                <a:latin typeface="Trebuchet MS" panose="020B0603020202020204" pitchFamily="34" charset="0"/>
              </a:rPr>
              <a:t>Speakers on Prayer, How to pray</a:t>
            </a:r>
          </a:p>
          <a:p>
            <a:pPr>
              <a:buClr>
                <a:schemeClr val="tx1"/>
              </a:buClr>
            </a:pPr>
            <a:r>
              <a:rPr lang="en-GB" sz="1600" dirty="0">
                <a:latin typeface="Trebuchet MS" panose="020B0603020202020204" pitchFamily="34" charset="0"/>
              </a:rPr>
              <a:t>Exhibition (School/Parish) – different traditions of prayer</a:t>
            </a:r>
          </a:p>
          <a:p>
            <a:pPr>
              <a:buClr>
                <a:schemeClr val="tx1"/>
              </a:buClr>
            </a:pPr>
            <a:r>
              <a:rPr lang="en-GB" sz="1600" dirty="0">
                <a:latin typeface="Trebuchet MS" panose="020B0603020202020204" pitchFamily="34" charset="0"/>
              </a:rPr>
              <a:t>Rosary Groups</a:t>
            </a:r>
          </a:p>
          <a:p>
            <a:pPr>
              <a:buClr>
                <a:schemeClr val="tx1"/>
              </a:buClr>
            </a:pPr>
            <a:r>
              <a:rPr lang="en-GB" sz="1600" dirty="0">
                <a:latin typeface="Trebuchet MS" panose="020B0603020202020204" pitchFamily="34" charset="0"/>
              </a:rPr>
              <a:t>Parish/School prayer group</a:t>
            </a:r>
          </a:p>
          <a:p>
            <a:pPr>
              <a:buClr>
                <a:schemeClr val="tx1"/>
              </a:buClr>
            </a:pPr>
            <a:r>
              <a:rPr lang="en-GB" sz="1600" dirty="0">
                <a:latin typeface="Trebuchet MS" panose="020B0603020202020204" pitchFamily="34" charset="0"/>
              </a:rPr>
              <a:t>Lectio </a:t>
            </a:r>
          </a:p>
          <a:p>
            <a:pPr>
              <a:buClr>
                <a:schemeClr val="tx1"/>
              </a:buClr>
            </a:pPr>
            <a:r>
              <a:rPr lang="en-GB" sz="1600" dirty="0">
                <a:latin typeface="Trebuchet MS" panose="020B0603020202020204" pitchFamily="34" charset="0"/>
              </a:rPr>
              <a:t>Pope’s monthly prayer intention –published online/in the newsletter</a:t>
            </a:r>
          </a:p>
        </p:txBody>
      </p:sp>
      <p:pic>
        <p:nvPicPr>
          <p:cNvPr id="11" name="Picture 10">
            <a:extLst>
              <a:ext uri="{FF2B5EF4-FFF2-40B4-BE49-F238E27FC236}">
                <a16:creationId xmlns:a16="http://schemas.microsoft.com/office/drawing/2014/main" id="{91CBFC1B-E01E-4BEF-8E79-3C7C914012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9715" y="697415"/>
            <a:ext cx="1235460" cy="1440000"/>
          </a:xfrm>
          <a:prstGeom prst="rect">
            <a:avLst/>
          </a:prstGeom>
        </p:spPr>
      </p:pic>
      <p:pic>
        <p:nvPicPr>
          <p:cNvPr id="12" name="Picture 11">
            <a:extLst>
              <a:ext uri="{FF2B5EF4-FFF2-40B4-BE49-F238E27FC236}">
                <a16:creationId xmlns:a16="http://schemas.microsoft.com/office/drawing/2014/main" id="{1D3F41F0-8347-4BC3-B904-173ABDD851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9452" y="697415"/>
            <a:ext cx="1234090" cy="1440000"/>
          </a:xfrm>
          <a:prstGeom prst="rect">
            <a:avLst/>
          </a:prstGeom>
        </p:spPr>
      </p:pic>
    </p:spTree>
    <p:extLst>
      <p:ext uri="{BB962C8B-B14F-4D97-AF65-F5344CB8AC3E}">
        <p14:creationId xmlns:p14="http://schemas.microsoft.com/office/powerpoint/2010/main" val="295415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C553083-1A78-471B-9756-3BB755C613EF}"/>
              </a:ext>
            </a:extLst>
          </p:cNvPr>
          <p:cNvPicPr>
            <a:picLocks noChangeAspect="1"/>
          </p:cNvPicPr>
          <p:nvPr/>
        </p:nvPicPr>
        <p:blipFill rotWithShape="1">
          <a:blip r:embed="rId2">
            <a:clrChange>
              <a:clrFrom>
                <a:srgbClr val="FFFFFF"/>
              </a:clrFrom>
              <a:clrTo>
                <a:srgbClr val="FFFFFF">
                  <a:alpha val="0"/>
                </a:srgbClr>
              </a:clrTo>
            </a:clrChange>
          </a:blip>
          <a:srcRect l="42139" t="11035" b="33011"/>
          <a:stretch/>
        </p:blipFill>
        <p:spPr>
          <a:xfrm>
            <a:off x="-1" y="0"/>
            <a:ext cx="3929430" cy="6858000"/>
          </a:xfrm>
          <a:prstGeom prst="rect">
            <a:avLst/>
          </a:prstGeom>
        </p:spPr>
      </p:pic>
      <p:sp>
        <p:nvSpPr>
          <p:cNvPr id="22" name="TextBox 21">
            <a:extLst>
              <a:ext uri="{FF2B5EF4-FFF2-40B4-BE49-F238E27FC236}">
                <a16:creationId xmlns:a16="http://schemas.microsoft.com/office/drawing/2014/main" id="{12420788-60E1-4D5F-87F9-510AFE6244B7}"/>
              </a:ext>
            </a:extLst>
          </p:cNvPr>
          <p:cNvSpPr txBox="1"/>
          <p:nvPr/>
        </p:nvSpPr>
        <p:spPr>
          <a:xfrm>
            <a:off x="1964714" y="86873"/>
            <a:ext cx="9949119" cy="584775"/>
          </a:xfrm>
          <a:prstGeom prst="rect">
            <a:avLst/>
          </a:prstGeom>
          <a:noFill/>
        </p:spPr>
        <p:txBody>
          <a:bodyPr wrap="square" rtlCol="0">
            <a:spAutoFit/>
          </a:bodyPr>
          <a:lstStyle/>
          <a:p>
            <a:pPr algn="ctr"/>
            <a:r>
              <a:rPr lang="en-GB" sz="3200" b="1" dirty="0">
                <a:solidFill>
                  <a:srgbClr val="3C3C3B"/>
                </a:solidFill>
                <a:latin typeface="Trebuchet MS" panose="020B0603020202020204" pitchFamily="34" charset="0"/>
              </a:rPr>
              <a:t>7 steps to getting more involved in your parish…</a:t>
            </a:r>
          </a:p>
        </p:txBody>
      </p:sp>
      <p:pic>
        <p:nvPicPr>
          <p:cNvPr id="20" name="Picture 19">
            <a:extLst>
              <a:ext uri="{FF2B5EF4-FFF2-40B4-BE49-F238E27FC236}">
                <a16:creationId xmlns:a16="http://schemas.microsoft.com/office/drawing/2014/main" id="{58010303-AE03-4477-9A5F-278322924A29}"/>
              </a:ext>
            </a:extLst>
          </p:cNvPr>
          <p:cNvPicPr>
            <a:picLocks noChangeAspect="1"/>
          </p:cNvPicPr>
          <p:nvPr/>
        </p:nvPicPr>
        <p:blipFill>
          <a:blip r:embed="rId3"/>
          <a:stretch>
            <a:fillRect/>
          </a:stretch>
        </p:blipFill>
        <p:spPr>
          <a:xfrm>
            <a:off x="1198271" y="409262"/>
            <a:ext cx="4645555" cy="759653"/>
          </a:xfrm>
          <a:prstGeom prst="rect">
            <a:avLst/>
          </a:prstGeom>
        </p:spPr>
      </p:pic>
      <p:sp>
        <p:nvSpPr>
          <p:cNvPr id="21" name="Content Placeholder 13">
            <a:extLst>
              <a:ext uri="{FF2B5EF4-FFF2-40B4-BE49-F238E27FC236}">
                <a16:creationId xmlns:a16="http://schemas.microsoft.com/office/drawing/2014/main" id="{C4D6BC22-614B-4BE0-B816-23432E0BB43E}"/>
              </a:ext>
            </a:extLst>
          </p:cNvPr>
          <p:cNvSpPr txBox="1">
            <a:spLocks/>
          </p:cNvSpPr>
          <p:nvPr/>
        </p:nvSpPr>
        <p:spPr>
          <a:xfrm>
            <a:off x="2402731" y="2283185"/>
            <a:ext cx="3929429" cy="3830908"/>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r>
              <a:rPr lang="en-GB" sz="1600" dirty="0">
                <a:latin typeface="Trebuchet MS" panose="020B0603020202020204" pitchFamily="34" charset="0"/>
              </a:rPr>
              <a:t>Join the Parish Hope in the Future Team</a:t>
            </a:r>
          </a:p>
          <a:p>
            <a:pPr>
              <a:buClr>
                <a:schemeClr val="tx1"/>
              </a:buClr>
            </a:pPr>
            <a:r>
              <a:rPr lang="en-GB" sz="1600" dirty="0">
                <a:latin typeface="Trebuchet MS" panose="020B0603020202020204" pitchFamily="34" charset="0"/>
              </a:rPr>
              <a:t>Commitment/Willingness to be active both in the school and parish community.</a:t>
            </a:r>
          </a:p>
          <a:p>
            <a:pPr>
              <a:buClr>
                <a:schemeClr val="tx1"/>
              </a:buClr>
            </a:pPr>
            <a:r>
              <a:rPr lang="en-GB" sz="1600" dirty="0">
                <a:latin typeface="Trebuchet MS" panose="020B0603020202020204" pitchFamily="34" charset="0"/>
              </a:rPr>
              <a:t>Helping to grow our parish community</a:t>
            </a:r>
          </a:p>
          <a:p>
            <a:pPr>
              <a:buClr>
                <a:schemeClr val="tx1"/>
              </a:buClr>
            </a:pPr>
            <a:r>
              <a:rPr lang="en-GB" sz="1600" dirty="0">
                <a:latin typeface="Trebuchet MS" panose="020B0603020202020204" pitchFamily="34" charset="0"/>
              </a:rPr>
              <a:t>Growing as a Missionary Disciple and Ambassador for Jesus</a:t>
            </a:r>
          </a:p>
          <a:p>
            <a:pPr>
              <a:buClr>
                <a:schemeClr val="tx1"/>
              </a:buClr>
            </a:pPr>
            <a:r>
              <a:rPr lang="en-GB" sz="1600" dirty="0">
                <a:latin typeface="Trebuchet MS" panose="020B0603020202020204" pitchFamily="34" charset="0"/>
              </a:rPr>
              <a:t>Attend diocesan training &amp; formation days on behalf of the parish youth</a:t>
            </a:r>
          </a:p>
        </p:txBody>
      </p:sp>
      <p:pic>
        <p:nvPicPr>
          <p:cNvPr id="3" name="Picture 2" descr="A picture containing text&#10;&#10;Description automatically generated">
            <a:extLst>
              <a:ext uri="{FF2B5EF4-FFF2-40B4-BE49-F238E27FC236}">
                <a16:creationId xmlns:a16="http://schemas.microsoft.com/office/drawing/2014/main" id="{1741FE6F-F76C-497D-A543-080D7E308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6619" y="1168915"/>
            <a:ext cx="3573774" cy="4922874"/>
          </a:xfrm>
          <a:prstGeom prst="rect">
            <a:avLst/>
          </a:prstGeom>
        </p:spPr>
      </p:pic>
      <p:pic>
        <p:nvPicPr>
          <p:cNvPr id="13" name="Picture 12">
            <a:extLst>
              <a:ext uri="{FF2B5EF4-FFF2-40B4-BE49-F238E27FC236}">
                <a16:creationId xmlns:a16="http://schemas.microsoft.com/office/drawing/2014/main" id="{6F64C8D4-6498-4AFB-BFC3-7F0A670C38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9834" y="757416"/>
            <a:ext cx="1235460" cy="1440000"/>
          </a:xfrm>
          <a:prstGeom prst="rect">
            <a:avLst/>
          </a:prstGeom>
        </p:spPr>
      </p:pic>
    </p:spTree>
    <p:extLst>
      <p:ext uri="{BB962C8B-B14F-4D97-AF65-F5344CB8AC3E}">
        <p14:creationId xmlns:p14="http://schemas.microsoft.com/office/powerpoint/2010/main" val="1290364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C553083-1A78-471B-9756-3BB755C613EF}"/>
              </a:ext>
            </a:extLst>
          </p:cNvPr>
          <p:cNvPicPr>
            <a:picLocks noChangeAspect="1"/>
          </p:cNvPicPr>
          <p:nvPr/>
        </p:nvPicPr>
        <p:blipFill rotWithShape="1">
          <a:blip r:embed="rId2">
            <a:clrChange>
              <a:clrFrom>
                <a:srgbClr val="FFFFFF"/>
              </a:clrFrom>
              <a:clrTo>
                <a:srgbClr val="FFFFFF">
                  <a:alpha val="0"/>
                </a:srgbClr>
              </a:clrTo>
            </a:clrChange>
          </a:blip>
          <a:srcRect l="42139" t="11035" b="33011"/>
          <a:stretch/>
        </p:blipFill>
        <p:spPr>
          <a:xfrm>
            <a:off x="-1" y="0"/>
            <a:ext cx="3929430" cy="6858000"/>
          </a:xfrm>
          <a:prstGeom prst="rect">
            <a:avLst/>
          </a:prstGeom>
        </p:spPr>
      </p:pic>
      <p:sp>
        <p:nvSpPr>
          <p:cNvPr id="22" name="TextBox 21">
            <a:extLst>
              <a:ext uri="{FF2B5EF4-FFF2-40B4-BE49-F238E27FC236}">
                <a16:creationId xmlns:a16="http://schemas.microsoft.com/office/drawing/2014/main" id="{12420788-60E1-4D5F-87F9-510AFE6244B7}"/>
              </a:ext>
            </a:extLst>
          </p:cNvPr>
          <p:cNvSpPr txBox="1"/>
          <p:nvPr/>
        </p:nvSpPr>
        <p:spPr>
          <a:xfrm>
            <a:off x="1964714" y="86873"/>
            <a:ext cx="9949119" cy="584775"/>
          </a:xfrm>
          <a:prstGeom prst="rect">
            <a:avLst/>
          </a:prstGeom>
          <a:noFill/>
        </p:spPr>
        <p:txBody>
          <a:bodyPr wrap="square" rtlCol="0">
            <a:spAutoFit/>
          </a:bodyPr>
          <a:lstStyle/>
          <a:p>
            <a:pPr algn="ctr"/>
            <a:r>
              <a:rPr lang="en-GB" sz="3200" b="1" dirty="0">
                <a:latin typeface="Trebuchet MS" panose="020B0603020202020204" pitchFamily="34" charset="0"/>
              </a:rPr>
              <a:t>CYMFED Faith in Action Award</a:t>
            </a:r>
          </a:p>
        </p:txBody>
      </p:sp>
      <p:pic>
        <p:nvPicPr>
          <p:cNvPr id="20" name="Picture 19">
            <a:extLst>
              <a:ext uri="{FF2B5EF4-FFF2-40B4-BE49-F238E27FC236}">
                <a16:creationId xmlns:a16="http://schemas.microsoft.com/office/drawing/2014/main" id="{58010303-AE03-4477-9A5F-278322924A29}"/>
              </a:ext>
            </a:extLst>
          </p:cNvPr>
          <p:cNvPicPr>
            <a:picLocks noChangeAspect="1"/>
          </p:cNvPicPr>
          <p:nvPr/>
        </p:nvPicPr>
        <p:blipFill>
          <a:blip r:embed="rId3"/>
          <a:stretch>
            <a:fillRect/>
          </a:stretch>
        </p:blipFill>
        <p:spPr>
          <a:xfrm>
            <a:off x="1198271" y="409262"/>
            <a:ext cx="4645555" cy="759653"/>
          </a:xfrm>
          <a:prstGeom prst="rect">
            <a:avLst/>
          </a:prstGeom>
        </p:spPr>
      </p:pic>
      <p:sp>
        <p:nvSpPr>
          <p:cNvPr id="21" name="Content Placeholder 13">
            <a:extLst>
              <a:ext uri="{FF2B5EF4-FFF2-40B4-BE49-F238E27FC236}">
                <a16:creationId xmlns:a16="http://schemas.microsoft.com/office/drawing/2014/main" id="{C4D6BC22-614B-4BE0-B816-23432E0BB43E}"/>
              </a:ext>
            </a:extLst>
          </p:cNvPr>
          <p:cNvSpPr txBox="1">
            <a:spLocks/>
          </p:cNvSpPr>
          <p:nvPr/>
        </p:nvSpPr>
        <p:spPr>
          <a:xfrm>
            <a:off x="3095745" y="1998920"/>
            <a:ext cx="8047175" cy="4687146"/>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r>
              <a:rPr lang="en-GB" sz="1400" dirty="0">
                <a:latin typeface="Trebuchet MS" panose="020B0603020202020204" pitchFamily="34" charset="0"/>
              </a:rPr>
              <a:t>The </a:t>
            </a:r>
            <a:r>
              <a:rPr lang="en-GB" sz="1400" dirty="0" err="1">
                <a:latin typeface="Trebuchet MS" panose="020B0603020202020204" pitchFamily="34" charset="0"/>
              </a:rPr>
              <a:t>CYMFed</a:t>
            </a:r>
            <a:r>
              <a:rPr lang="en-GB" sz="1400" dirty="0">
                <a:latin typeface="Trebuchet MS" panose="020B0603020202020204" pitchFamily="34" charset="0"/>
              </a:rPr>
              <a:t> (Catholic Youth Ministry Federation) Faith in Action award recognises, rewards and celebrates the active faith and service of children and young people in their school and parish. You will receive an official qualification and pin badge whilst serving God at the same time.</a:t>
            </a:r>
          </a:p>
          <a:p>
            <a:pPr marL="0" indent="0" algn="ctr">
              <a:buFont typeface="Arial" pitchFamily="34" charset="0"/>
              <a:buNone/>
            </a:pPr>
            <a:r>
              <a:rPr lang="en-GB" sz="1400" dirty="0">
                <a:latin typeface="Trebuchet MS" panose="020B0603020202020204" pitchFamily="34" charset="0"/>
              </a:rPr>
              <a:t>The award is for children and young people between the ages of 10 – 18 which has 4 levels:</a:t>
            </a:r>
          </a:p>
          <a:p>
            <a:pPr marL="0" indent="0">
              <a:buFont typeface="Arial" pitchFamily="34" charset="0"/>
              <a:buNone/>
            </a:pPr>
            <a:r>
              <a:rPr lang="en-GB" sz="1400" dirty="0">
                <a:latin typeface="Trebuchet MS" panose="020B0603020202020204" pitchFamily="34" charset="0"/>
              </a:rPr>
              <a:t>1. </a:t>
            </a:r>
            <a:r>
              <a:rPr lang="en-GB" sz="1400" dirty="0">
                <a:solidFill>
                  <a:srgbClr val="A50021"/>
                </a:solidFill>
                <a:latin typeface="Trebuchet MS" panose="020B0603020202020204" pitchFamily="34" charset="0"/>
              </a:rPr>
              <a:t>Pin</a:t>
            </a:r>
            <a:r>
              <a:rPr lang="en-GB" sz="1400" dirty="0">
                <a:latin typeface="Trebuchet MS" panose="020B0603020202020204" pitchFamily="34" charset="0"/>
              </a:rPr>
              <a:t> – At this early stage, young people will begin a journey of discovering what it means for faith to be active.</a:t>
            </a:r>
          </a:p>
          <a:p>
            <a:pPr marL="0" indent="0">
              <a:buFont typeface="Arial" pitchFamily="34" charset="0"/>
              <a:buNone/>
            </a:pPr>
            <a:r>
              <a:rPr lang="en-GB" sz="1400" dirty="0">
                <a:latin typeface="Trebuchet MS" panose="020B0603020202020204" pitchFamily="34" charset="0"/>
              </a:rPr>
              <a:t>2. </a:t>
            </a:r>
            <a:r>
              <a:rPr lang="en-GB" sz="1400" dirty="0">
                <a:solidFill>
                  <a:srgbClr val="A50021"/>
                </a:solidFill>
                <a:latin typeface="Trebuchet MS" panose="020B0603020202020204" pitchFamily="34" charset="0"/>
              </a:rPr>
              <a:t>Bronze</a:t>
            </a:r>
            <a:r>
              <a:rPr lang="en-GB" sz="1400" dirty="0">
                <a:latin typeface="Trebuchet MS" panose="020B0603020202020204" pitchFamily="34" charset="0"/>
              </a:rPr>
              <a:t> – Young people at the Bronze Level take the initial steps in responding to their faith, by way of serving others.</a:t>
            </a:r>
          </a:p>
          <a:p>
            <a:pPr marL="0" indent="0">
              <a:buFont typeface="Arial" pitchFamily="34" charset="0"/>
              <a:buNone/>
            </a:pPr>
            <a:r>
              <a:rPr lang="en-GB" sz="1400" dirty="0">
                <a:latin typeface="Trebuchet MS" panose="020B0603020202020204" pitchFamily="34" charset="0"/>
              </a:rPr>
              <a:t>3. </a:t>
            </a:r>
            <a:r>
              <a:rPr lang="en-GB" sz="1400" dirty="0">
                <a:solidFill>
                  <a:srgbClr val="A50021"/>
                </a:solidFill>
                <a:latin typeface="Trebuchet MS" panose="020B0603020202020204" pitchFamily="34" charset="0"/>
              </a:rPr>
              <a:t>Silver</a:t>
            </a:r>
            <a:r>
              <a:rPr lang="en-GB" sz="1400" dirty="0">
                <a:latin typeface="Trebuchet MS" panose="020B0603020202020204" pitchFamily="34" charset="0"/>
              </a:rPr>
              <a:t> – This level encourages a maturity of faith which is expressed in terms of leadership and initiative.</a:t>
            </a:r>
          </a:p>
          <a:p>
            <a:pPr marL="0" indent="0">
              <a:buFont typeface="Arial" pitchFamily="34" charset="0"/>
              <a:buNone/>
            </a:pPr>
            <a:r>
              <a:rPr lang="en-GB" sz="1400" dirty="0">
                <a:latin typeface="Trebuchet MS" panose="020B0603020202020204" pitchFamily="34" charset="0"/>
              </a:rPr>
              <a:t>4. </a:t>
            </a:r>
            <a:r>
              <a:rPr lang="en-GB" sz="1400" dirty="0">
                <a:solidFill>
                  <a:srgbClr val="A50021"/>
                </a:solidFill>
                <a:latin typeface="Trebuchet MS" panose="020B0603020202020204" pitchFamily="34" charset="0"/>
              </a:rPr>
              <a:t>Gold</a:t>
            </a:r>
            <a:r>
              <a:rPr lang="en-GB" sz="1400" dirty="0">
                <a:latin typeface="Trebuchet MS" panose="020B0603020202020204" pitchFamily="34" charset="0"/>
              </a:rPr>
              <a:t> - The essence of the Gold Award is found in the young people’s desire to develop and establish new ideas in terms of outreach and missionary work on behalf of the Church community.</a:t>
            </a:r>
          </a:p>
          <a:p>
            <a:pPr marL="0" indent="0">
              <a:buFont typeface="Arial" pitchFamily="34" charset="0"/>
              <a:buNone/>
            </a:pPr>
            <a:r>
              <a:rPr lang="en-GB" sz="1400" b="1" dirty="0">
                <a:latin typeface="Trebuchet MS" panose="020B0603020202020204" pitchFamily="34" charset="0"/>
              </a:rPr>
              <a:t>You can collect credits from what you do at </a:t>
            </a:r>
            <a:r>
              <a:rPr lang="en-GB" sz="1400" b="1" dirty="0">
                <a:solidFill>
                  <a:srgbClr val="F04B29"/>
                </a:solidFill>
                <a:latin typeface="Trebuchet MS" panose="020B0603020202020204" pitchFamily="34" charset="0"/>
              </a:rPr>
              <a:t>HOME</a:t>
            </a:r>
            <a:r>
              <a:rPr lang="en-GB" sz="1400" b="1" dirty="0">
                <a:latin typeface="Trebuchet MS" panose="020B0603020202020204" pitchFamily="34" charset="0"/>
              </a:rPr>
              <a:t>, in </a:t>
            </a:r>
            <a:r>
              <a:rPr lang="en-GB" sz="1400" b="1" dirty="0">
                <a:solidFill>
                  <a:srgbClr val="F04B29"/>
                </a:solidFill>
                <a:latin typeface="Trebuchet MS" panose="020B0603020202020204" pitchFamily="34" charset="0"/>
              </a:rPr>
              <a:t>SCHOOL</a:t>
            </a:r>
            <a:r>
              <a:rPr lang="en-GB" sz="1400" b="1" dirty="0">
                <a:latin typeface="Trebuchet MS" panose="020B0603020202020204" pitchFamily="34" charset="0"/>
              </a:rPr>
              <a:t> and the </a:t>
            </a:r>
            <a:r>
              <a:rPr lang="en-GB" sz="1400" b="1" dirty="0">
                <a:solidFill>
                  <a:srgbClr val="F04B29"/>
                </a:solidFill>
                <a:latin typeface="Trebuchet MS" panose="020B0603020202020204" pitchFamily="34" charset="0"/>
              </a:rPr>
              <a:t>PARISH</a:t>
            </a:r>
            <a:r>
              <a:rPr lang="en-GB" sz="1400" b="1" dirty="0">
                <a:latin typeface="Trebuchet MS" panose="020B0603020202020204" pitchFamily="34" charset="0"/>
              </a:rPr>
              <a:t>. Speak to your teacher or priest for more information.</a:t>
            </a:r>
          </a:p>
        </p:txBody>
      </p:sp>
      <p:pic>
        <p:nvPicPr>
          <p:cNvPr id="8" name="Picture 7">
            <a:extLst>
              <a:ext uri="{FF2B5EF4-FFF2-40B4-BE49-F238E27FC236}">
                <a16:creationId xmlns:a16="http://schemas.microsoft.com/office/drawing/2014/main" id="{720228F6-4021-45F4-BD60-DDEA1CECF58A}"/>
              </a:ext>
            </a:extLst>
          </p:cNvPr>
          <p:cNvPicPr>
            <a:picLocks noChangeAspect="1"/>
          </p:cNvPicPr>
          <p:nvPr/>
        </p:nvPicPr>
        <p:blipFill>
          <a:blip r:embed="rId4"/>
          <a:stretch>
            <a:fillRect/>
          </a:stretch>
        </p:blipFill>
        <p:spPr>
          <a:xfrm>
            <a:off x="5183594" y="747222"/>
            <a:ext cx="3078979" cy="1069213"/>
          </a:xfrm>
          <a:prstGeom prst="rect">
            <a:avLst/>
          </a:prstGeom>
        </p:spPr>
      </p:pic>
    </p:spTree>
    <p:extLst>
      <p:ext uri="{BB962C8B-B14F-4D97-AF65-F5344CB8AC3E}">
        <p14:creationId xmlns:p14="http://schemas.microsoft.com/office/powerpoint/2010/main" val="259944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C553083-1A78-471B-9756-3BB755C613EF}"/>
              </a:ext>
            </a:extLst>
          </p:cNvPr>
          <p:cNvPicPr>
            <a:picLocks noChangeAspect="1"/>
          </p:cNvPicPr>
          <p:nvPr/>
        </p:nvPicPr>
        <p:blipFill rotWithShape="1">
          <a:blip r:embed="rId2">
            <a:clrChange>
              <a:clrFrom>
                <a:srgbClr val="FFFFFF"/>
              </a:clrFrom>
              <a:clrTo>
                <a:srgbClr val="FFFFFF">
                  <a:alpha val="0"/>
                </a:srgbClr>
              </a:clrTo>
            </a:clrChange>
          </a:blip>
          <a:srcRect l="42139" t="11035" b="33011"/>
          <a:stretch/>
        </p:blipFill>
        <p:spPr>
          <a:xfrm>
            <a:off x="-1" y="0"/>
            <a:ext cx="3929430" cy="6858000"/>
          </a:xfrm>
          <a:prstGeom prst="rect">
            <a:avLst/>
          </a:prstGeom>
        </p:spPr>
      </p:pic>
      <p:sp>
        <p:nvSpPr>
          <p:cNvPr id="22" name="TextBox 21">
            <a:extLst>
              <a:ext uri="{FF2B5EF4-FFF2-40B4-BE49-F238E27FC236}">
                <a16:creationId xmlns:a16="http://schemas.microsoft.com/office/drawing/2014/main" id="{12420788-60E1-4D5F-87F9-510AFE6244B7}"/>
              </a:ext>
            </a:extLst>
          </p:cNvPr>
          <p:cNvSpPr txBox="1"/>
          <p:nvPr/>
        </p:nvSpPr>
        <p:spPr>
          <a:xfrm>
            <a:off x="1964714" y="86873"/>
            <a:ext cx="9949119" cy="584775"/>
          </a:xfrm>
          <a:prstGeom prst="rect">
            <a:avLst/>
          </a:prstGeom>
          <a:noFill/>
        </p:spPr>
        <p:txBody>
          <a:bodyPr wrap="square" rtlCol="0">
            <a:spAutoFit/>
          </a:bodyPr>
          <a:lstStyle/>
          <a:p>
            <a:pPr algn="ctr"/>
            <a:r>
              <a:rPr lang="en-GB" sz="3200" b="1" dirty="0">
                <a:latin typeface="Trebuchet MS" panose="020B0603020202020204" pitchFamily="34" charset="0"/>
              </a:rPr>
              <a:t>Post Confirmation Leadership Programme </a:t>
            </a:r>
          </a:p>
        </p:txBody>
      </p:sp>
      <p:pic>
        <p:nvPicPr>
          <p:cNvPr id="20" name="Picture 19">
            <a:extLst>
              <a:ext uri="{FF2B5EF4-FFF2-40B4-BE49-F238E27FC236}">
                <a16:creationId xmlns:a16="http://schemas.microsoft.com/office/drawing/2014/main" id="{58010303-AE03-4477-9A5F-278322924A29}"/>
              </a:ext>
            </a:extLst>
          </p:cNvPr>
          <p:cNvPicPr>
            <a:picLocks noChangeAspect="1"/>
          </p:cNvPicPr>
          <p:nvPr/>
        </p:nvPicPr>
        <p:blipFill>
          <a:blip r:embed="rId3"/>
          <a:stretch>
            <a:fillRect/>
          </a:stretch>
        </p:blipFill>
        <p:spPr>
          <a:xfrm>
            <a:off x="1198271" y="409262"/>
            <a:ext cx="4645555" cy="759653"/>
          </a:xfrm>
          <a:prstGeom prst="rect">
            <a:avLst/>
          </a:prstGeom>
        </p:spPr>
      </p:pic>
      <p:sp>
        <p:nvSpPr>
          <p:cNvPr id="21" name="Content Placeholder 13">
            <a:extLst>
              <a:ext uri="{FF2B5EF4-FFF2-40B4-BE49-F238E27FC236}">
                <a16:creationId xmlns:a16="http://schemas.microsoft.com/office/drawing/2014/main" id="{C4D6BC22-614B-4BE0-B816-23432E0BB43E}"/>
              </a:ext>
            </a:extLst>
          </p:cNvPr>
          <p:cNvSpPr txBox="1">
            <a:spLocks/>
          </p:cNvSpPr>
          <p:nvPr/>
        </p:nvSpPr>
        <p:spPr>
          <a:xfrm>
            <a:off x="2915685" y="1168915"/>
            <a:ext cx="8047175" cy="4400749"/>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GB" sz="1400" dirty="0">
                <a:latin typeface="Trebuchet MS" panose="020B0603020202020204" pitchFamily="34" charset="0"/>
              </a:rPr>
              <a:t>This new Post Confirmation Leadership Programme (PCLP) for young people is a collaboration between the Office for Youth Ministry and Young Christian Workers. </a:t>
            </a:r>
          </a:p>
          <a:p>
            <a:pPr marL="0" indent="0">
              <a:buFont typeface="Arial" pitchFamily="34" charset="0"/>
              <a:buNone/>
            </a:pPr>
            <a:r>
              <a:rPr lang="en-GB" sz="1400" dirty="0">
                <a:latin typeface="Trebuchet MS" panose="020B0603020202020204" pitchFamily="34" charset="0"/>
              </a:rPr>
              <a:t>It has been based on the </a:t>
            </a:r>
            <a:r>
              <a:rPr lang="en-GB" sz="1400" dirty="0">
                <a:solidFill>
                  <a:srgbClr val="F04B29"/>
                </a:solidFill>
                <a:latin typeface="Trebuchet MS" panose="020B0603020202020204" pitchFamily="34" charset="0"/>
              </a:rPr>
              <a:t>‘Be the Difference’ </a:t>
            </a:r>
            <a:r>
              <a:rPr lang="en-GB" sz="1400" dirty="0">
                <a:latin typeface="Trebuchet MS" panose="020B0603020202020204" pitchFamily="34" charset="0"/>
              </a:rPr>
              <a:t>programme. It creates opportunities for the young people to develop as leaders by exploring the reality around them and striving to make a difference. It enables them to take an active part in the life of their Church, school and community. </a:t>
            </a:r>
          </a:p>
          <a:p>
            <a:pPr marL="0" indent="0">
              <a:buFont typeface="Arial" pitchFamily="34" charset="0"/>
              <a:buNone/>
            </a:pPr>
            <a:r>
              <a:rPr lang="en-GB" sz="1400" dirty="0">
                <a:latin typeface="Trebuchet MS" panose="020B0603020202020204" pitchFamily="34" charset="0"/>
              </a:rPr>
              <a:t>The Leadership Programme consists of eight units each with three progressive stages for the home, school and parish. The units are: </a:t>
            </a:r>
          </a:p>
          <a:p>
            <a:pPr marL="0" indent="0">
              <a:buFont typeface="Arial" pitchFamily="34" charset="0"/>
              <a:buNone/>
            </a:pPr>
            <a:r>
              <a:rPr lang="en-GB" sz="1400" dirty="0">
                <a:latin typeface="Trebuchet MS" panose="020B0603020202020204" pitchFamily="34" charset="0"/>
              </a:rPr>
              <a:t>1.	Being Missionary Disciples</a:t>
            </a:r>
            <a:br>
              <a:rPr lang="en-GB" sz="1400" dirty="0">
                <a:latin typeface="Trebuchet MS" panose="020B0603020202020204" pitchFamily="34" charset="0"/>
              </a:rPr>
            </a:br>
            <a:r>
              <a:rPr lang="en-GB" sz="1400" dirty="0">
                <a:latin typeface="Trebuchet MS" panose="020B0603020202020204" pitchFamily="34" charset="0"/>
              </a:rPr>
              <a:t>2.  	Communication and Listening skills to become a Young Leader </a:t>
            </a:r>
            <a:br>
              <a:rPr lang="en-GB" sz="1400" dirty="0">
                <a:latin typeface="Trebuchet MS" panose="020B0603020202020204" pitchFamily="34" charset="0"/>
              </a:rPr>
            </a:br>
            <a:r>
              <a:rPr lang="en-GB" sz="1400" dirty="0">
                <a:latin typeface="Trebuchet MS" panose="020B0603020202020204" pitchFamily="34" charset="0"/>
              </a:rPr>
              <a:t>3.	The Friendship Circle</a:t>
            </a:r>
            <a:br>
              <a:rPr lang="en-GB" sz="1400" dirty="0">
                <a:latin typeface="Trebuchet MS" panose="020B0603020202020204" pitchFamily="34" charset="0"/>
              </a:rPr>
            </a:br>
            <a:r>
              <a:rPr lang="en-GB" sz="1400" dirty="0">
                <a:latin typeface="Trebuchet MS" panose="020B0603020202020204" pitchFamily="34" charset="0"/>
              </a:rPr>
              <a:t>4.	Prayer</a:t>
            </a:r>
            <a:br>
              <a:rPr lang="en-GB" sz="1400" dirty="0">
                <a:latin typeface="Trebuchet MS" panose="020B0603020202020204" pitchFamily="34" charset="0"/>
              </a:rPr>
            </a:br>
            <a:r>
              <a:rPr lang="en-GB" sz="1400" dirty="0">
                <a:latin typeface="Trebuchet MS" panose="020B0603020202020204" pitchFamily="34" charset="0"/>
              </a:rPr>
              <a:t>5.	The Review of Life, The Responsibilities of a Leader</a:t>
            </a:r>
            <a:br>
              <a:rPr lang="en-GB" sz="1400" dirty="0">
                <a:latin typeface="Trebuchet MS" panose="020B0603020202020204" pitchFamily="34" charset="0"/>
              </a:rPr>
            </a:br>
            <a:r>
              <a:rPr lang="en-GB" sz="1400" dirty="0">
                <a:latin typeface="Trebuchet MS" panose="020B0603020202020204" pitchFamily="34" charset="0"/>
              </a:rPr>
              <a:t>6.	Tackling Finance and Fundraising</a:t>
            </a:r>
            <a:br>
              <a:rPr lang="en-GB" sz="1400" dirty="0">
                <a:latin typeface="Trebuchet MS" panose="020B0603020202020204" pitchFamily="34" charset="0"/>
              </a:rPr>
            </a:br>
            <a:r>
              <a:rPr lang="en-GB" sz="1400" dirty="0">
                <a:latin typeface="Trebuchet MS" panose="020B0603020202020204" pitchFamily="34" charset="0"/>
              </a:rPr>
              <a:t>7.	Parish Youth Leadership Team/Diocesan Youth Council</a:t>
            </a:r>
            <a:br>
              <a:rPr lang="en-GB" sz="1400" dirty="0">
                <a:latin typeface="Trebuchet MS" panose="020B0603020202020204" pitchFamily="34" charset="0"/>
              </a:rPr>
            </a:br>
            <a:r>
              <a:rPr lang="en-GB" sz="1400" dirty="0">
                <a:latin typeface="Trebuchet MS" panose="020B0603020202020204" pitchFamily="34" charset="0"/>
              </a:rPr>
              <a:t>8.	Practical Ideas/resources</a:t>
            </a:r>
          </a:p>
          <a:p>
            <a:pPr marL="0" indent="0">
              <a:buFont typeface="Arial" pitchFamily="34" charset="0"/>
              <a:buNone/>
            </a:pPr>
            <a:r>
              <a:rPr lang="en-GB" sz="1400" dirty="0">
                <a:latin typeface="Trebuchet MS" panose="020B0603020202020204" pitchFamily="34" charset="0"/>
              </a:rPr>
              <a:t>For more information about the PCLP, please email </a:t>
            </a:r>
            <a:r>
              <a:rPr lang="en-GB" sz="1400" dirty="0">
                <a:latin typeface="Trebuchet MS" panose="020B0603020202020204" pitchFamily="34" charset="0"/>
                <a:hlinkClick r:id="rId4"/>
              </a:rPr>
              <a:t>Youth@dioceseofsalford.org.uk</a:t>
            </a:r>
            <a:r>
              <a:rPr lang="en-GB" sz="1400" dirty="0">
                <a:latin typeface="Trebuchet MS" panose="020B0603020202020204" pitchFamily="34" charset="0"/>
              </a:rPr>
              <a:t> </a:t>
            </a:r>
          </a:p>
        </p:txBody>
      </p:sp>
      <p:pic>
        <p:nvPicPr>
          <p:cNvPr id="2" name="Picture 1">
            <a:extLst>
              <a:ext uri="{FF2B5EF4-FFF2-40B4-BE49-F238E27FC236}">
                <a16:creationId xmlns:a16="http://schemas.microsoft.com/office/drawing/2014/main" id="{1085E24C-1E84-46E0-B787-74AB0503D2BB}"/>
              </a:ext>
            </a:extLst>
          </p:cNvPr>
          <p:cNvPicPr>
            <a:picLocks noChangeAspect="1"/>
          </p:cNvPicPr>
          <p:nvPr/>
        </p:nvPicPr>
        <p:blipFill>
          <a:blip r:embed="rId5"/>
          <a:stretch>
            <a:fillRect/>
          </a:stretch>
        </p:blipFill>
        <p:spPr>
          <a:xfrm>
            <a:off x="4578895" y="5434465"/>
            <a:ext cx="1264931" cy="1264931"/>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6C19429E-3F23-4151-B6A4-2CDC963426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9807" y="5695067"/>
            <a:ext cx="1761460" cy="743728"/>
          </a:xfrm>
          <a:prstGeom prst="rect">
            <a:avLst/>
          </a:prstGeom>
        </p:spPr>
      </p:pic>
      <p:pic>
        <p:nvPicPr>
          <p:cNvPr id="6" name="Picture 5" descr="Diagram&#10;&#10;Description automatically generated">
            <a:extLst>
              <a:ext uri="{FF2B5EF4-FFF2-40B4-BE49-F238E27FC236}">
                <a16:creationId xmlns:a16="http://schemas.microsoft.com/office/drawing/2014/main" id="{5DC914A0-50CE-4743-A9FE-F39C9AEB81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88476" y="3429000"/>
            <a:ext cx="2061387" cy="1374258"/>
          </a:xfrm>
          <a:prstGeom prst="rect">
            <a:avLst/>
          </a:prstGeom>
        </p:spPr>
      </p:pic>
    </p:spTree>
    <p:extLst>
      <p:ext uri="{BB962C8B-B14F-4D97-AF65-F5344CB8AC3E}">
        <p14:creationId xmlns:p14="http://schemas.microsoft.com/office/powerpoint/2010/main" val="3985872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E0A5A6-A635-4E8D-9DF2-7DED9C588C8F}"/>
              </a:ext>
            </a:extLst>
          </p:cNvPr>
          <p:cNvSpPr txBox="1"/>
          <p:nvPr/>
        </p:nvSpPr>
        <p:spPr>
          <a:xfrm>
            <a:off x="1127052" y="143485"/>
            <a:ext cx="10483702"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Reflection – how can you serve your parish?</a:t>
            </a:r>
          </a:p>
        </p:txBody>
      </p:sp>
      <p:sp>
        <p:nvSpPr>
          <p:cNvPr id="6" name="TextBox 5">
            <a:extLst>
              <a:ext uri="{FF2B5EF4-FFF2-40B4-BE49-F238E27FC236}">
                <a16:creationId xmlns:a16="http://schemas.microsoft.com/office/drawing/2014/main" id="{8182FB83-39C1-4F1E-BE17-A3645E8D120C}"/>
              </a:ext>
            </a:extLst>
          </p:cNvPr>
          <p:cNvSpPr txBox="1"/>
          <p:nvPr/>
        </p:nvSpPr>
        <p:spPr>
          <a:xfrm>
            <a:off x="7095925" y="1540835"/>
            <a:ext cx="4370822" cy="4295287"/>
          </a:xfrm>
          <a:prstGeom prst="rect">
            <a:avLst/>
          </a:prstGeom>
        </p:spPr>
        <p:txBody>
          <a:bodyPr vert="horz" lIns="91440" tIns="45720" rIns="91440" bIns="45720" rtlCol="0">
            <a:normAutofit fontScale="92500" lnSpcReduction="20000"/>
          </a:bodyPr>
          <a:lstStyle/>
          <a:p>
            <a:pPr algn="ctr">
              <a:lnSpc>
                <a:spcPct val="90000"/>
              </a:lnSpc>
              <a:spcAft>
                <a:spcPts val="600"/>
              </a:spcAft>
            </a:pPr>
            <a:r>
              <a:rPr lang="en-GB" sz="2400" dirty="0">
                <a:solidFill>
                  <a:srgbClr val="3C3C3B"/>
                </a:solidFill>
                <a:latin typeface="Trebuchet MS" panose="020B0603020202020204" pitchFamily="34" charset="0"/>
              </a:rPr>
              <a:t>Having heard all the ways you could serve your parish, take time to prayerful discern how you can use your Gifts and Talents to build up your parish.</a:t>
            </a:r>
          </a:p>
          <a:p>
            <a:pPr algn="ctr">
              <a:lnSpc>
                <a:spcPct val="90000"/>
              </a:lnSpc>
              <a:spcAft>
                <a:spcPts val="600"/>
              </a:spcAft>
            </a:pPr>
            <a:endParaRPr lang="en-GB" sz="2400" dirty="0">
              <a:solidFill>
                <a:srgbClr val="3C3C3B"/>
              </a:solidFill>
              <a:latin typeface="Trebuchet MS" panose="020B0603020202020204" pitchFamily="34" charset="0"/>
            </a:endParaRPr>
          </a:p>
          <a:p>
            <a:pPr algn="ctr">
              <a:lnSpc>
                <a:spcPct val="90000"/>
              </a:lnSpc>
              <a:spcAft>
                <a:spcPts val="600"/>
              </a:spcAft>
            </a:pPr>
            <a:r>
              <a:rPr lang="en-GB" sz="2400" dirty="0">
                <a:solidFill>
                  <a:srgbClr val="3C3C3B"/>
                </a:solidFill>
                <a:latin typeface="Trebuchet MS" panose="020B0603020202020204" pitchFamily="34" charset="0"/>
              </a:rPr>
              <a:t>At the heart of all vocations is a YES. If you say yes, God can use you in amazing ways. Remember, in Confirmation, God has given you all you need to do what He is asking of you.</a:t>
            </a:r>
          </a:p>
          <a:p>
            <a:pPr algn="ctr">
              <a:lnSpc>
                <a:spcPct val="90000"/>
              </a:lnSpc>
              <a:spcAft>
                <a:spcPts val="600"/>
              </a:spcAft>
            </a:pPr>
            <a:endParaRPr lang="en-GB" sz="2400" dirty="0">
              <a:solidFill>
                <a:srgbClr val="3C3C3B"/>
              </a:solidFill>
              <a:latin typeface="Trebuchet MS" panose="020B0603020202020204" pitchFamily="34" charset="0"/>
            </a:endParaRPr>
          </a:p>
          <a:p>
            <a:pPr algn="ctr">
              <a:lnSpc>
                <a:spcPct val="90000"/>
              </a:lnSpc>
              <a:spcAft>
                <a:spcPts val="600"/>
              </a:spcAft>
            </a:pPr>
            <a:r>
              <a:rPr lang="en-GB" sz="2400" dirty="0">
                <a:solidFill>
                  <a:srgbClr val="3C3C3B"/>
                </a:solidFill>
                <a:latin typeface="Trebuchet MS" panose="020B0603020202020204" pitchFamily="34" charset="0"/>
              </a:rPr>
              <a:t>Have a listen to this hymn ‘I give myself away so you can use me’</a:t>
            </a:r>
          </a:p>
        </p:txBody>
      </p:sp>
      <p:pic>
        <p:nvPicPr>
          <p:cNvPr id="9" name="Picture 8">
            <a:extLst>
              <a:ext uri="{FF2B5EF4-FFF2-40B4-BE49-F238E27FC236}">
                <a16:creationId xmlns:a16="http://schemas.microsoft.com/office/drawing/2014/main" id="{38B91BCD-F0A1-4CD0-A802-7BA251EC65A4}"/>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961173" y="5301587"/>
            <a:ext cx="1011148" cy="1412928"/>
          </a:xfrm>
          <a:prstGeom prst="ellipse">
            <a:avLst/>
          </a:prstGeom>
        </p:spPr>
      </p:pic>
      <p:pic>
        <p:nvPicPr>
          <p:cNvPr id="2" name="Online Media 1" title="I Give Myself Away by William McDowell W/Lyrics">
            <a:hlinkClick r:id="" action="ppaction://media"/>
            <a:extLst>
              <a:ext uri="{FF2B5EF4-FFF2-40B4-BE49-F238E27FC236}">
                <a16:creationId xmlns:a16="http://schemas.microsoft.com/office/drawing/2014/main" id="{D6DD3B09-BF76-4B1C-B05A-CB01BCDDD66D}"/>
              </a:ext>
            </a:extLst>
          </p:cNvPr>
          <p:cNvPicPr>
            <a:picLocks noRot="1" noChangeAspect="1"/>
          </p:cNvPicPr>
          <p:nvPr>
            <a:videoFile r:link="rId1"/>
          </p:nvPr>
        </p:nvPicPr>
        <p:blipFill>
          <a:blip r:embed="rId4"/>
          <a:stretch>
            <a:fillRect/>
          </a:stretch>
        </p:blipFill>
        <p:spPr>
          <a:xfrm>
            <a:off x="1008944" y="1540835"/>
            <a:ext cx="5581407" cy="4186055"/>
          </a:xfrm>
          <a:prstGeom prst="rect">
            <a:avLst/>
          </a:prstGeom>
        </p:spPr>
      </p:pic>
    </p:spTree>
    <p:extLst>
      <p:ext uri="{BB962C8B-B14F-4D97-AF65-F5344CB8AC3E}">
        <p14:creationId xmlns:p14="http://schemas.microsoft.com/office/powerpoint/2010/main" val="958982291"/>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F029C8-7B99-420C-A8EA-62505DE03A92}"/>
              </a:ext>
            </a:extLst>
          </p:cNvPr>
          <p:cNvPicPr>
            <a:picLocks noChangeAspect="1"/>
          </p:cNvPicPr>
          <p:nvPr/>
        </p:nvPicPr>
        <p:blipFill rotWithShape="1">
          <a:blip r:embed="rId2">
            <a:clrChange>
              <a:clrFrom>
                <a:srgbClr val="FFFFFF"/>
              </a:clrFrom>
              <a:clrTo>
                <a:srgbClr val="FFFFFF">
                  <a:alpha val="0"/>
                </a:srgbClr>
              </a:clrTo>
            </a:clrChange>
          </a:blip>
          <a:srcRect l="42139" t="11035" b="33011"/>
          <a:stretch/>
        </p:blipFill>
        <p:spPr>
          <a:xfrm>
            <a:off x="0" y="0"/>
            <a:ext cx="3929430" cy="6858000"/>
          </a:xfrm>
          <a:prstGeom prst="rect">
            <a:avLst/>
          </a:prstGeom>
        </p:spPr>
      </p:pic>
      <p:sp>
        <p:nvSpPr>
          <p:cNvPr id="5" name="TextBox 4">
            <a:extLst>
              <a:ext uri="{FF2B5EF4-FFF2-40B4-BE49-F238E27FC236}">
                <a16:creationId xmlns:a16="http://schemas.microsoft.com/office/drawing/2014/main" id="{F785451D-A891-4478-B885-0CACF4EEEACB}"/>
              </a:ext>
            </a:extLst>
          </p:cNvPr>
          <p:cNvSpPr txBox="1"/>
          <p:nvPr/>
        </p:nvSpPr>
        <p:spPr>
          <a:xfrm>
            <a:off x="3561353" y="-255896"/>
            <a:ext cx="7302302" cy="116205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latin typeface="Trebuchet MS" panose="020B0603020202020204" pitchFamily="34" charset="0"/>
                <a:ea typeface="+mj-ea"/>
                <a:cs typeface="+mj-cs"/>
              </a:rPr>
              <a:t>Where to find out more…</a:t>
            </a:r>
          </a:p>
        </p:txBody>
      </p:sp>
      <p:pic>
        <p:nvPicPr>
          <p:cNvPr id="15" name="Picture 14" descr="Logo, company name&#10;&#10;Description automatically generated">
            <a:extLst>
              <a:ext uri="{FF2B5EF4-FFF2-40B4-BE49-F238E27FC236}">
                <a16:creationId xmlns:a16="http://schemas.microsoft.com/office/drawing/2014/main" id="{7CC4F6E7-54F4-4C05-BCCA-CB5735A46DC5}"/>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593445" y="999923"/>
            <a:ext cx="4395514" cy="4395514"/>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6ABDC18C-C11E-46E1-8349-A3ECABE66B4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2" r="73541" b="52874"/>
          <a:stretch/>
        </p:blipFill>
        <p:spPr>
          <a:xfrm>
            <a:off x="7046911" y="1909774"/>
            <a:ext cx="501417" cy="504000"/>
          </a:xfrm>
          <a:prstGeom prst="rect">
            <a:avLst/>
          </a:prstGeom>
        </p:spPr>
      </p:pic>
      <p:sp>
        <p:nvSpPr>
          <p:cNvPr id="21" name="TextBox 20">
            <a:extLst>
              <a:ext uri="{FF2B5EF4-FFF2-40B4-BE49-F238E27FC236}">
                <a16:creationId xmlns:a16="http://schemas.microsoft.com/office/drawing/2014/main" id="{31C88485-59C1-4288-8A98-D535FE8DC85E}"/>
              </a:ext>
            </a:extLst>
          </p:cNvPr>
          <p:cNvSpPr txBox="1"/>
          <p:nvPr/>
        </p:nvSpPr>
        <p:spPr>
          <a:xfrm>
            <a:off x="3254378" y="5282001"/>
            <a:ext cx="3073647" cy="369332"/>
          </a:xfrm>
          <a:prstGeom prst="rect">
            <a:avLst/>
          </a:prstGeom>
          <a:noFill/>
        </p:spPr>
        <p:txBody>
          <a:bodyPr wrap="square">
            <a:spAutoFit/>
          </a:bodyPr>
          <a:lstStyle/>
          <a:p>
            <a:pPr algn="ctr"/>
            <a:r>
              <a:rPr lang="en-GB" b="1" dirty="0">
                <a:effectLst/>
                <a:latin typeface="Trebuchet MS" panose="020B0603020202020204" pitchFamily="34" charset="0"/>
              </a:rPr>
              <a:t>Salford Youth Ministry</a:t>
            </a:r>
          </a:p>
        </p:txBody>
      </p:sp>
      <p:sp>
        <p:nvSpPr>
          <p:cNvPr id="22" name="TextBox 21">
            <a:extLst>
              <a:ext uri="{FF2B5EF4-FFF2-40B4-BE49-F238E27FC236}">
                <a16:creationId xmlns:a16="http://schemas.microsoft.com/office/drawing/2014/main" id="{D9EA85D6-3168-43EC-B185-70C7431D815B}"/>
              </a:ext>
            </a:extLst>
          </p:cNvPr>
          <p:cNvSpPr txBox="1"/>
          <p:nvPr/>
        </p:nvSpPr>
        <p:spPr>
          <a:xfrm>
            <a:off x="7645842" y="1992737"/>
            <a:ext cx="1821176" cy="369332"/>
          </a:xfrm>
          <a:prstGeom prst="rect">
            <a:avLst/>
          </a:prstGeom>
          <a:noFill/>
        </p:spPr>
        <p:txBody>
          <a:bodyPr wrap="square">
            <a:spAutoFit/>
          </a:bodyPr>
          <a:lstStyle/>
          <a:p>
            <a:pPr algn="ctr"/>
            <a:r>
              <a:rPr lang="en-GB" dirty="0">
                <a:effectLst/>
                <a:latin typeface="Trebuchet MS" panose="020B0603020202020204" pitchFamily="34" charset="0"/>
              </a:rPr>
              <a:t>@salfordyouth</a:t>
            </a:r>
          </a:p>
        </p:txBody>
      </p:sp>
      <p:pic>
        <p:nvPicPr>
          <p:cNvPr id="24" name="Picture 23" descr="A picture containing text, clipart&#10;&#10;Description automatically generated">
            <a:extLst>
              <a:ext uri="{FF2B5EF4-FFF2-40B4-BE49-F238E27FC236}">
                <a16:creationId xmlns:a16="http://schemas.microsoft.com/office/drawing/2014/main" id="{B8BA54BA-28B2-4429-8367-08E14DAE3D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3326" b="52676"/>
          <a:stretch/>
        </p:blipFill>
        <p:spPr>
          <a:xfrm>
            <a:off x="7044503" y="2533363"/>
            <a:ext cx="503825" cy="504000"/>
          </a:xfrm>
          <a:prstGeom prst="rect">
            <a:avLst/>
          </a:prstGeom>
        </p:spPr>
      </p:pic>
      <p:sp>
        <p:nvSpPr>
          <p:cNvPr id="25" name="TextBox 24">
            <a:extLst>
              <a:ext uri="{FF2B5EF4-FFF2-40B4-BE49-F238E27FC236}">
                <a16:creationId xmlns:a16="http://schemas.microsoft.com/office/drawing/2014/main" id="{42F669BC-B405-4CB0-A9E6-BC4768C12B0A}"/>
              </a:ext>
            </a:extLst>
          </p:cNvPr>
          <p:cNvSpPr txBox="1"/>
          <p:nvPr/>
        </p:nvSpPr>
        <p:spPr>
          <a:xfrm>
            <a:off x="7645842" y="2597077"/>
            <a:ext cx="1821176" cy="369332"/>
          </a:xfrm>
          <a:prstGeom prst="rect">
            <a:avLst/>
          </a:prstGeom>
          <a:noFill/>
        </p:spPr>
        <p:txBody>
          <a:bodyPr wrap="square">
            <a:spAutoFit/>
          </a:bodyPr>
          <a:lstStyle/>
          <a:p>
            <a:pPr algn="ctr"/>
            <a:r>
              <a:rPr lang="en-GB" dirty="0">
                <a:effectLst/>
                <a:latin typeface="Trebuchet MS" panose="020B0603020202020204" pitchFamily="34" charset="0"/>
              </a:rPr>
              <a:t>@salfordyouth</a:t>
            </a:r>
          </a:p>
        </p:txBody>
      </p:sp>
      <p:pic>
        <p:nvPicPr>
          <p:cNvPr id="27" name="Picture 26" descr="Icon&#10;&#10;Description automatically generated">
            <a:extLst>
              <a:ext uri="{FF2B5EF4-FFF2-40B4-BE49-F238E27FC236}">
                <a16:creationId xmlns:a16="http://schemas.microsoft.com/office/drawing/2014/main" id="{1A0E85EB-4C64-4E63-8CE4-96C5F05C37B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618" t="38281" r="24114" b="40586"/>
          <a:stretch/>
        </p:blipFill>
        <p:spPr>
          <a:xfrm>
            <a:off x="7049067" y="3197680"/>
            <a:ext cx="559586" cy="466453"/>
          </a:xfrm>
          <a:prstGeom prst="rect">
            <a:avLst/>
          </a:prstGeom>
        </p:spPr>
      </p:pic>
      <p:sp>
        <p:nvSpPr>
          <p:cNvPr id="28" name="TextBox 27">
            <a:extLst>
              <a:ext uri="{FF2B5EF4-FFF2-40B4-BE49-F238E27FC236}">
                <a16:creationId xmlns:a16="http://schemas.microsoft.com/office/drawing/2014/main" id="{EE612FC4-CAD3-41FB-A249-44F090EFFBCE}"/>
              </a:ext>
            </a:extLst>
          </p:cNvPr>
          <p:cNvSpPr txBox="1"/>
          <p:nvPr/>
        </p:nvSpPr>
        <p:spPr>
          <a:xfrm>
            <a:off x="7740502" y="3260462"/>
            <a:ext cx="1821176" cy="369332"/>
          </a:xfrm>
          <a:prstGeom prst="rect">
            <a:avLst/>
          </a:prstGeom>
          <a:noFill/>
        </p:spPr>
        <p:txBody>
          <a:bodyPr wrap="square">
            <a:spAutoFit/>
          </a:bodyPr>
          <a:lstStyle/>
          <a:p>
            <a:pPr algn="ctr"/>
            <a:r>
              <a:rPr lang="en-GB" dirty="0">
                <a:effectLst/>
                <a:latin typeface="Trebuchet MS" panose="020B0603020202020204" pitchFamily="34" charset="0"/>
              </a:rPr>
              <a:t>Salford Diocese</a:t>
            </a:r>
          </a:p>
        </p:txBody>
      </p:sp>
      <p:pic>
        <p:nvPicPr>
          <p:cNvPr id="30" name="Picture 29" descr="Diagram&#10;&#10;Description automatically generated with medium confidence">
            <a:extLst>
              <a:ext uri="{FF2B5EF4-FFF2-40B4-BE49-F238E27FC236}">
                <a16:creationId xmlns:a16="http://schemas.microsoft.com/office/drawing/2014/main" id="{AC9F7C3F-5524-465A-81DB-5E43DD48C117}"/>
              </a:ext>
            </a:extLst>
          </p:cNvPr>
          <p:cNvPicPr>
            <a:picLocks noChangeAspect="1"/>
          </p:cNvPicPr>
          <p:nvPr/>
        </p:nvPicPr>
        <p:blipFill>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6778928" y="3809857"/>
            <a:ext cx="1057276" cy="618893"/>
          </a:xfrm>
          <a:prstGeom prst="rect">
            <a:avLst/>
          </a:prstGeom>
        </p:spPr>
      </p:pic>
      <p:sp>
        <p:nvSpPr>
          <p:cNvPr id="31" name="TextBox 30">
            <a:extLst>
              <a:ext uri="{FF2B5EF4-FFF2-40B4-BE49-F238E27FC236}">
                <a16:creationId xmlns:a16="http://schemas.microsoft.com/office/drawing/2014/main" id="{958A5ECF-C1D7-4630-B12E-263DBBCE05E2}"/>
              </a:ext>
            </a:extLst>
          </p:cNvPr>
          <p:cNvSpPr txBox="1"/>
          <p:nvPr/>
        </p:nvSpPr>
        <p:spPr>
          <a:xfrm>
            <a:off x="7740501" y="3938876"/>
            <a:ext cx="3410995" cy="338554"/>
          </a:xfrm>
          <a:prstGeom prst="rect">
            <a:avLst/>
          </a:prstGeom>
          <a:noFill/>
        </p:spPr>
        <p:txBody>
          <a:bodyPr wrap="square">
            <a:spAutoFit/>
          </a:bodyPr>
          <a:lstStyle/>
          <a:p>
            <a:r>
              <a:rPr lang="en-GB" sz="1600" dirty="0">
                <a:effectLst/>
                <a:latin typeface="Trebuchet MS" panose="020B0603020202020204" pitchFamily="34" charset="0"/>
              </a:rPr>
              <a:t>dioceseofsalford.org.uk/youth</a:t>
            </a:r>
          </a:p>
        </p:txBody>
      </p:sp>
      <p:pic>
        <p:nvPicPr>
          <p:cNvPr id="3" name="Picture 2" descr="Icon&#10;&#10;Description automatically generated">
            <a:extLst>
              <a:ext uri="{FF2B5EF4-FFF2-40B4-BE49-F238E27FC236}">
                <a16:creationId xmlns:a16="http://schemas.microsoft.com/office/drawing/2014/main" id="{FC5AD6A6-E7F3-432E-A2AF-A2DA881C1A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06212" y="4518018"/>
            <a:ext cx="610633" cy="637182"/>
          </a:xfrm>
          <a:prstGeom prst="rect">
            <a:avLst/>
          </a:prstGeom>
        </p:spPr>
      </p:pic>
      <p:sp>
        <p:nvSpPr>
          <p:cNvPr id="18" name="TextBox 17">
            <a:extLst>
              <a:ext uri="{FF2B5EF4-FFF2-40B4-BE49-F238E27FC236}">
                <a16:creationId xmlns:a16="http://schemas.microsoft.com/office/drawing/2014/main" id="{EC8C94B2-2B61-4C5A-AF3F-DC0D3375981E}"/>
              </a:ext>
            </a:extLst>
          </p:cNvPr>
          <p:cNvSpPr txBox="1"/>
          <p:nvPr/>
        </p:nvSpPr>
        <p:spPr>
          <a:xfrm>
            <a:off x="7740501" y="4626569"/>
            <a:ext cx="3410995" cy="338554"/>
          </a:xfrm>
          <a:prstGeom prst="rect">
            <a:avLst/>
          </a:prstGeom>
          <a:noFill/>
        </p:spPr>
        <p:txBody>
          <a:bodyPr wrap="square">
            <a:spAutoFit/>
          </a:bodyPr>
          <a:lstStyle/>
          <a:p>
            <a:r>
              <a:rPr lang="en-GB" sz="1600" dirty="0">
                <a:effectLst/>
                <a:latin typeface="Trebuchet MS" panose="020B0603020202020204" pitchFamily="34" charset="0"/>
              </a:rPr>
              <a:t>youth@dioceseofsalford.org.uk</a:t>
            </a:r>
          </a:p>
        </p:txBody>
      </p:sp>
    </p:spTree>
    <p:extLst>
      <p:ext uri="{BB962C8B-B14F-4D97-AF65-F5344CB8AC3E}">
        <p14:creationId xmlns:p14="http://schemas.microsoft.com/office/powerpoint/2010/main" val="4223462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4D3841-D39E-45F2-B36A-12D21D93E560}"/>
              </a:ext>
            </a:extLst>
          </p:cNvPr>
          <p:cNvSpPr txBox="1"/>
          <p:nvPr/>
        </p:nvSpPr>
        <p:spPr>
          <a:xfrm>
            <a:off x="694686" y="-187505"/>
            <a:ext cx="7357720" cy="1066764"/>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GB" sz="2800" b="1" dirty="0">
                <a:solidFill>
                  <a:srgbClr val="333739"/>
                </a:solidFill>
                <a:latin typeface="Trebuchet MS" panose="020B0603020202020204" pitchFamily="34" charset="0"/>
                <a:ea typeface="+mj-ea"/>
                <a:cs typeface="+mj-cs"/>
              </a:rPr>
              <a:t>A Time of Prayer</a:t>
            </a:r>
            <a:endParaRPr lang="en-US" sz="2800" b="1" dirty="0">
              <a:solidFill>
                <a:srgbClr val="333739"/>
              </a:solidFill>
              <a:latin typeface="Trebuchet MS" panose="020B0603020202020204" pitchFamily="34" charset="0"/>
              <a:ea typeface="+mj-ea"/>
              <a:cs typeface="+mj-cs"/>
            </a:endParaRPr>
          </a:p>
        </p:txBody>
      </p:sp>
      <p:sp>
        <p:nvSpPr>
          <p:cNvPr id="6" name="TextBox 5">
            <a:extLst>
              <a:ext uri="{FF2B5EF4-FFF2-40B4-BE49-F238E27FC236}">
                <a16:creationId xmlns:a16="http://schemas.microsoft.com/office/drawing/2014/main" id="{009BDBB5-B9CB-44B3-8B7E-1F532133BBA9}"/>
              </a:ext>
            </a:extLst>
          </p:cNvPr>
          <p:cNvSpPr txBox="1"/>
          <p:nvPr/>
        </p:nvSpPr>
        <p:spPr>
          <a:xfrm>
            <a:off x="8052406" y="1233848"/>
            <a:ext cx="3651436" cy="4552563"/>
          </a:xfrm>
          <a:prstGeom prst="rect">
            <a:avLst/>
          </a:prstGeom>
        </p:spPr>
        <p:txBody>
          <a:bodyPr vert="horz" lIns="91440" tIns="45720" rIns="91440" bIns="45720" rtlCol="0">
            <a:normAutofit/>
          </a:bodyPr>
          <a:lstStyle/>
          <a:p>
            <a:pPr algn="ctr">
              <a:lnSpc>
                <a:spcPct val="90000"/>
              </a:lnSpc>
              <a:spcAft>
                <a:spcPts val="600"/>
              </a:spcAft>
            </a:pPr>
            <a:endParaRPr lang="en-GB" sz="1300" dirty="0">
              <a:solidFill>
                <a:srgbClr val="3C3C3B"/>
              </a:solidFill>
              <a:latin typeface="Trebuchet MS" panose="020B0603020202020204" pitchFamily="34" charset="0"/>
            </a:endParaRPr>
          </a:p>
          <a:p>
            <a:pPr algn="ctr">
              <a:lnSpc>
                <a:spcPct val="90000"/>
              </a:lnSpc>
              <a:spcAft>
                <a:spcPts val="600"/>
              </a:spcAft>
            </a:pPr>
            <a:endParaRPr lang="en-GB" sz="2000" dirty="0">
              <a:solidFill>
                <a:srgbClr val="3C3C3B"/>
              </a:solidFill>
              <a:latin typeface="Trebuchet MS" panose="020B0603020202020204" pitchFamily="34" charset="0"/>
            </a:endParaRPr>
          </a:p>
          <a:p>
            <a:pPr algn="ctr">
              <a:lnSpc>
                <a:spcPct val="90000"/>
              </a:lnSpc>
              <a:spcAft>
                <a:spcPts val="600"/>
              </a:spcAft>
            </a:pPr>
            <a:r>
              <a:rPr lang="en-GB" sz="2000" b="1" dirty="0">
                <a:solidFill>
                  <a:srgbClr val="3C3C3B"/>
                </a:solidFill>
                <a:latin typeface="Trebuchet MS" panose="020B0603020202020204" pitchFamily="34" charset="0"/>
              </a:rPr>
              <a:t>Prayer</a:t>
            </a:r>
          </a:p>
          <a:p>
            <a:pPr algn="ctr">
              <a:lnSpc>
                <a:spcPct val="90000"/>
              </a:lnSpc>
              <a:spcAft>
                <a:spcPts val="600"/>
              </a:spcAft>
            </a:pPr>
            <a:endParaRPr lang="en-GB" sz="2000" b="1" dirty="0">
              <a:solidFill>
                <a:srgbClr val="3C3C3B"/>
              </a:solidFill>
              <a:latin typeface="Trebuchet MS" panose="020B0603020202020204" pitchFamily="34" charset="0"/>
            </a:endParaRPr>
          </a:p>
          <a:p>
            <a:pPr algn="ctr">
              <a:lnSpc>
                <a:spcPct val="90000"/>
              </a:lnSpc>
              <a:spcAft>
                <a:spcPts val="600"/>
              </a:spcAft>
            </a:pPr>
            <a:r>
              <a:rPr lang="en-GB" sz="2000" dirty="0">
                <a:solidFill>
                  <a:srgbClr val="3C3C3B"/>
                </a:solidFill>
                <a:latin typeface="Trebuchet MS" panose="020B0603020202020204" pitchFamily="34" charset="0"/>
              </a:rPr>
              <a:t>Jesus, help me to build my life on You, the only firm foundation. Give me a generous heart to serve you in the ways you are calling me all the days of my life.</a:t>
            </a:r>
          </a:p>
          <a:p>
            <a:pPr algn="ctr">
              <a:lnSpc>
                <a:spcPct val="90000"/>
              </a:lnSpc>
              <a:spcAft>
                <a:spcPts val="600"/>
              </a:spcAft>
            </a:pPr>
            <a:r>
              <a:rPr lang="en-GB" sz="2000" dirty="0">
                <a:solidFill>
                  <a:srgbClr val="3C3C3B"/>
                </a:solidFill>
                <a:latin typeface="Trebuchet MS" panose="020B0603020202020204" pitchFamily="34" charset="0"/>
              </a:rPr>
              <a:t>Amen</a:t>
            </a:r>
          </a:p>
        </p:txBody>
      </p:sp>
      <p:pic>
        <p:nvPicPr>
          <p:cNvPr id="7" name="Picture 6">
            <a:extLst>
              <a:ext uri="{FF2B5EF4-FFF2-40B4-BE49-F238E27FC236}">
                <a16:creationId xmlns:a16="http://schemas.microsoft.com/office/drawing/2014/main" id="{55FE6826-5A85-43C4-A8FC-BA635A22782A}"/>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pic>
        <p:nvPicPr>
          <p:cNvPr id="3" name="Online Media 2" title="Housefires - Build My Life (feat. Pat Barrett)">
            <a:hlinkClick r:id="" action="ppaction://media"/>
            <a:extLst>
              <a:ext uri="{FF2B5EF4-FFF2-40B4-BE49-F238E27FC236}">
                <a16:creationId xmlns:a16="http://schemas.microsoft.com/office/drawing/2014/main" id="{AE84B1B2-730D-48D6-8BE9-708B16173451}"/>
              </a:ext>
            </a:extLst>
          </p:cNvPr>
          <p:cNvPicPr>
            <a:picLocks noRot="1" noChangeAspect="1"/>
          </p:cNvPicPr>
          <p:nvPr>
            <a:videoFile r:link="rId1"/>
          </p:nvPr>
        </p:nvPicPr>
        <p:blipFill>
          <a:blip r:embed="rId4"/>
          <a:stretch>
            <a:fillRect/>
          </a:stretch>
        </p:blipFill>
        <p:spPr>
          <a:xfrm>
            <a:off x="800700" y="1340276"/>
            <a:ext cx="6826645" cy="3857055"/>
          </a:xfrm>
          <a:prstGeom prst="rect">
            <a:avLst/>
          </a:prstGeom>
        </p:spPr>
      </p:pic>
      <p:sp>
        <p:nvSpPr>
          <p:cNvPr id="9" name="TextBox 8">
            <a:extLst>
              <a:ext uri="{FF2B5EF4-FFF2-40B4-BE49-F238E27FC236}">
                <a16:creationId xmlns:a16="http://schemas.microsoft.com/office/drawing/2014/main" id="{787E4026-D246-4D5E-ABDD-1DFD330306F8}"/>
              </a:ext>
            </a:extLst>
          </p:cNvPr>
          <p:cNvSpPr txBox="1"/>
          <p:nvPr/>
        </p:nvSpPr>
        <p:spPr>
          <a:xfrm>
            <a:off x="1286539" y="5658349"/>
            <a:ext cx="7583672" cy="923330"/>
          </a:xfrm>
          <a:prstGeom prst="rect">
            <a:avLst/>
          </a:prstGeom>
          <a:noFill/>
        </p:spPr>
        <p:txBody>
          <a:bodyPr wrap="square">
            <a:spAutoFit/>
          </a:bodyPr>
          <a:lstStyle/>
          <a:p>
            <a:pPr algn="ctr"/>
            <a:r>
              <a:rPr lang="en-GB" dirty="0">
                <a:solidFill>
                  <a:srgbClr val="3C3C3B"/>
                </a:solidFill>
                <a:latin typeface="Trebuchet MS" panose="020B0603020202020204" pitchFamily="34" charset="0"/>
              </a:rPr>
              <a:t>“Jesus said, let your light shine before others, that they may see your good deeds and glorify your Father in heaven.”</a:t>
            </a:r>
          </a:p>
          <a:p>
            <a:pPr algn="ctr"/>
            <a:r>
              <a:rPr lang="en-GB" b="1" dirty="0">
                <a:solidFill>
                  <a:srgbClr val="3C3C3B"/>
                </a:solidFill>
                <a:latin typeface="Trebuchet MS" panose="020B0603020202020204" pitchFamily="34" charset="0"/>
              </a:rPr>
              <a:t>Matthew 5:16</a:t>
            </a:r>
          </a:p>
        </p:txBody>
      </p:sp>
    </p:spTree>
    <p:extLst>
      <p:ext uri="{BB962C8B-B14F-4D97-AF65-F5344CB8AC3E}">
        <p14:creationId xmlns:p14="http://schemas.microsoft.com/office/powerpoint/2010/main" val="3145514155"/>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50568-992A-4EF9-A5EF-F9E67F44A2F6}"/>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90063" y="0"/>
            <a:ext cx="6791193" cy="6858000"/>
          </a:xfrm>
          <a:prstGeom prst="rect">
            <a:avLst/>
          </a:prstGeom>
        </p:spPr>
      </p:pic>
      <p:sp>
        <p:nvSpPr>
          <p:cNvPr id="4" name="TextBox 3">
            <a:extLst>
              <a:ext uri="{FF2B5EF4-FFF2-40B4-BE49-F238E27FC236}">
                <a16:creationId xmlns:a16="http://schemas.microsoft.com/office/drawing/2014/main" id="{155A16FB-0FB5-464C-86E9-DB234B4D17DA}"/>
              </a:ext>
            </a:extLst>
          </p:cNvPr>
          <p:cNvSpPr txBox="1"/>
          <p:nvPr/>
        </p:nvSpPr>
        <p:spPr>
          <a:xfrm>
            <a:off x="5424589" y="4514020"/>
            <a:ext cx="5926016" cy="1200329"/>
          </a:xfrm>
          <a:prstGeom prst="rect">
            <a:avLst/>
          </a:prstGeom>
          <a:noFill/>
        </p:spPr>
        <p:txBody>
          <a:bodyPr wrap="square" rtlCol="0">
            <a:spAutoFit/>
          </a:bodyPr>
          <a:lstStyle/>
          <a:p>
            <a:pPr algn="ctr"/>
            <a:r>
              <a:rPr lang="en-GB" sz="2800" b="1" dirty="0">
                <a:solidFill>
                  <a:srgbClr val="3C3C3B"/>
                </a:solidFill>
                <a:latin typeface="Trebuchet MS" panose="020B0603020202020204" pitchFamily="34" charset="0"/>
              </a:rPr>
              <a:t>JOHN </a:t>
            </a:r>
            <a:r>
              <a:rPr lang="en-GB" sz="7200" b="1" dirty="0">
                <a:solidFill>
                  <a:srgbClr val="3C3C3B"/>
                </a:solidFill>
                <a:latin typeface="Trebuchet MS" panose="020B0603020202020204" pitchFamily="34" charset="0"/>
              </a:rPr>
              <a:t>20</a:t>
            </a:r>
            <a:r>
              <a:rPr lang="en-GB" sz="2800" b="1" dirty="0">
                <a:solidFill>
                  <a:srgbClr val="3C3C3B"/>
                </a:solidFill>
                <a:latin typeface="Trebuchet MS" panose="020B0603020202020204" pitchFamily="34" charset="0"/>
              </a:rPr>
              <a:t>:</a:t>
            </a:r>
            <a:r>
              <a:rPr lang="en-GB" sz="7200" b="1" dirty="0">
                <a:solidFill>
                  <a:srgbClr val="3C3C3B"/>
                </a:solidFill>
                <a:latin typeface="Trebuchet MS" panose="020B0603020202020204" pitchFamily="34" charset="0"/>
              </a:rPr>
              <a:t>21</a:t>
            </a:r>
          </a:p>
        </p:txBody>
      </p:sp>
      <p:sp>
        <p:nvSpPr>
          <p:cNvPr id="6" name="TextBox 5">
            <a:extLst>
              <a:ext uri="{FF2B5EF4-FFF2-40B4-BE49-F238E27FC236}">
                <a16:creationId xmlns:a16="http://schemas.microsoft.com/office/drawing/2014/main" id="{1CCA1E67-ED62-423E-8CA3-A4AEB49E8CE4}"/>
              </a:ext>
            </a:extLst>
          </p:cNvPr>
          <p:cNvSpPr txBox="1"/>
          <p:nvPr/>
        </p:nvSpPr>
        <p:spPr>
          <a:xfrm>
            <a:off x="5424589" y="1497165"/>
            <a:ext cx="5926016" cy="2616101"/>
          </a:xfrm>
          <a:prstGeom prst="rect">
            <a:avLst/>
          </a:prstGeom>
          <a:noFill/>
        </p:spPr>
        <p:txBody>
          <a:bodyPr wrap="square" rtlCol="0">
            <a:spAutoFit/>
          </a:bodyPr>
          <a:lstStyle/>
          <a:p>
            <a:pPr algn="ctr"/>
            <a:r>
              <a:rPr lang="en-GB" sz="3200" dirty="0">
                <a:solidFill>
                  <a:srgbClr val="3C3C3B"/>
                </a:solidFill>
                <a:latin typeface="Trebuchet MS" panose="020B0603020202020204" pitchFamily="34" charset="0"/>
              </a:rPr>
              <a:t>“Jesus said to them again:</a:t>
            </a:r>
          </a:p>
          <a:p>
            <a:pPr algn="ctr"/>
            <a:r>
              <a:rPr lang="en-GB" sz="4400" dirty="0">
                <a:solidFill>
                  <a:srgbClr val="3C3C3B"/>
                </a:solidFill>
                <a:latin typeface="Trebuchet MS" panose="020B0603020202020204" pitchFamily="34" charset="0"/>
              </a:rPr>
              <a:t>Peace be with you. </a:t>
            </a:r>
            <a:br>
              <a:rPr lang="en-GB" sz="4400" dirty="0">
                <a:solidFill>
                  <a:srgbClr val="3C3C3B"/>
                </a:solidFill>
                <a:latin typeface="Trebuchet MS" panose="020B0603020202020204" pitchFamily="34" charset="0"/>
              </a:rPr>
            </a:br>
            <a:r>
              <a:rPr lang="en-GB" sz="4400" dirty="0">
                <a:solidFill>
                  <a:srgbClr val="3C3C3B"/>
                </a:solidFill>
                <a:latin typeface="Trebuchet MS" panose="020B0603020202020204" pitchFamily="34" charset="0"/>
              </a:rPr>
              <a:t>As the Father sent me, so I am sending you</a:t>
            </a:r>
            <a:r>
              <a:rPr lang="en-GB" sz="3600" dirty="0">
                <a:solidFill>
                  <a:srgbClr val="3C3C3B"/>
                </a:solidFill>
                <a:latin typeface="Trebuchet MS" panose="020B0603020202020204" pitchFamily="34" charset="0"/>
              </a:rPr>
              <a:t>’</a:t>
            </a:r>
          </a:p>
        </p:txBody>
      </p:sp>
    </p:spTree>
    <p:extLst>
      <p:ext uri="{BB962C8B-B14F-4D97-AF65-F5344CB8AC3E}">
        <p14:creationId xmlns:p14="http://schemas.microsoft.com/office/powerpoint/2010/main" val="2995547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86B106-BB3A-48CB-8954-A1A7CACB5E02}"/>
              </a:ext>
            </a:extLst>
          </p:cNvPr>
          <p:cNvPicPr>
            <a:picLocks noChangeAspect="1"/>
          </p:cNvPicPr>
          <p:nvPr/>
        </p:nvPicPr>
        <p:blipFill rotWithShape="1">
          <a:blip r:embed="rId2"/>
          <a:srcRect t="12176" r="9091" b="6976"/>
          <a:stretch/>
        </p:blipFill>
        <p:spPr>
          <a:xfrm>
            <a:off x="0" y="0"/>
            <a:ext cx="12191980" cy="6857990"/>
          </a:xfrm>
          <a:prstGeom prst="rect">
            <a:avLst/>
          </a:prstGeom>
        </p:spPr>
      </p:pic>
      <p:sp>
        <p:nvSpPr>
          <p:cNvPr id="28" name="Rectangle 27">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443ECA7-3892-4F65-A446-3554D41840BC}"/>
              </a:ext>
            </a:extLst>
          </p:cNvPr>
          <p:cNvSpPr txBox="1"/>
          <p:nvPr/>
        </p:nvSpPr>
        <p:spPr>
          <a:xfrm>
            <a:off x="620624" y="1445626"/>
            <a:ext cx="3764826" cy="4954247"/>
          </a:xfrm>
          <a:prstGeom prst="rect">
            <a:avLst/>
          </a:prstGeom>
        </p:spPr>
        <p:txBody>
          <a:bodyPr vert="horz" lIns="91440" tIns="45720" rIns="91440" bIns="45720" rtlCol="0">
            <a:normAutofit/>
          </a:bodyPr>
          <a:lstStyle/>
          <a:p>
            <a:pPr algn="ctr">
              <a:lnSpc>
                <a:spcPct val="90000"/>
              </a:lnSpc>
              <a:spcAft>
                <a:spcPts val="600"/>
              </a:spcAft>
            </a:pPr>
            <a:r>
              <a:rPr lang="en-GB" sz="2000" b="1" dirty="0">
                <a:solidFill>
                  <a:srgbClr val="FF0000"/>
                </a:solidFill>
                <a:latin typeface="Trebuchet MS" panose="020B0603020202020204" pitchFamily="34" charset="0"/>
              </a:rPr>
              <a:t>Congratulations</a:t>
            </a:r>
            <a:r>
              <a:rPr lang="en-GB" b="1" dirty="0">
                <a:latin typeface="Trebuchet MS" panose="020B0603020202020204" pitchFamily="34" charset="0"/>
              </a:rPr>
              <a:t>, you have been Confirmed and received the Holy Spirit, but this is not the end of the journey, it is just the beginning!</a:t>
            </a:r>
          </a:p>
          <a:p>
            <a:pPr algn="ctr">
              <a:lnSpc>
                <a:spcPct val="90000"/>
              </a:lnSpc>
              <a:spcAft>
                <a:spcPts val="600"/>
              </a:spcAft>
            </a:pPr>
            <a:endParaRPr lang="en-GB" b="1" dirty="0">
              <a:latin typeface="Trebuchet MS" panose="020B0603020202020204" pitchFamily="34" charset="0"/>
            </a:endParaRPr>
          </a:p>
          <a:p>
            <a:pPr algn="ctr">
              <a:lnSpc>
                <a:spcPct val="90000"/>
              </a:lnSpc>
              <a:spcAft>
                <a:spcPts val="600"/>
              </a:spcAft>
            </a:pPr>
            <a:r>
              <a:rPr lang="en-GB" b="1" dirty="0">
                <a:latin typeface="Trebuchet MS" panose="020B0603020202020204" pitchFamily="34" charset="0"/>
              </a:rPr>
              <a:t>Jesus wants each of us to grow in our faith each day for the rest of our lives by being involved in the life of the parish and in doing so being witnesses to others. </a:t>
            </a:r>
          </a:p>
          <a:p>
            <a:pPr algn="ctr">
              <a:lnSpc>
                <a:spcPct val="90000"/>
              </a:lnSpc>
              <a:spcAft>
                <a:spcPts val="600"/>
              </a:spcAft>
            </a:pPr>
            <a:endParaRPr lang="en-GB" b="1" dirty="0">
              <a:latin typeface="Trebuchet MS" panose="020B0603020202020204" pitchFamily="34" charset="0"/>
            </a:endParaRPr>
          </a:p>
          <a:p>
            <a:pPr algn="ctr">
              <a:lnSpc>
                <a:spcPct val="90000"/>
              </a:lnSpc>
              <a:spcAft>
                <a:spcPts val="600"/>
              </a:spcAft>
            </a:pPr>
            <a:r>
              <a:rPr lang="en-GB" b="1" dirty="0">
                <a:latin typeface="Trebuchet MS" panose="020B0603020202020204" pitchFamily="34" charset="0"/>
              </a:rPr>
              <a:t>There are so many opportunities within the parish, the diocese and the wider Church to get involved.</a:t>
            </a:r>
            <a:endParaRPr lang="en-US" b="1" dirty="0">
              <a:effectLst/>
              <a:latin typeface="Trebuchet MS" panose="020B0603020202020204" pitchFamily="34" charset="0"/>
            </a:endParaRPr>
          </a:p>
        </p:txBody>
      </p:sp>
      <p:pic>
        <p:nvPicPr>
          <p:cNvPr id="8" name="Picture 7">
            <a:extLst>
              <a:ext uri="{FF2B5EF4-FFF2-40B4-BE49-F238E27FC236}">
                <a16:creationId xmlns:a16="http://schemas.microsoft.com/office/drawing/2014/main" id="{B9AD6868-8CB6-43B1-8AAF-BBC85402399B}"/>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997463" y="17418"/>
            <a:ext cx="1011148" cy="1412928"/>
          </a:xfrm>
          <a:prstGeom prst="ellipse">
            <a:avLst/>
          </a:prstGeom>
        </p:spPr>
      </p:pic>
    </p:spTree>
    <p:extLst>
      <p:ext uri="{BB962C8B-B14F-4D97-AF65-F5344CB8AC3E}">
        <p14:creationId xmlns:p14="http://schemas.microsoft.com/office/powerpoint/2010/main" val="2068113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563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B8D86D-37E7-43A7-8903-F7EFFC6DBB8C}"/>
              </a:ext>
            </a:extLst>
          </p:cNvPr>
          <p:cNvSpPr txBox="1"/>
          <p:nvPr/>
        </p:nvSpPr>
        <p:spPr>
          <a:xfrm>
            <a:off x="900752" y="467728"/>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solidFill>
                  <a:srgbClr val="FFF5DD"/>
                </a:solidFill>
                <a:latin typeface="Trebuchet MS" panose="020B0603020202020204" pitchFamily="34" charset="0"/>
                <a:ea typeface="+mj-ea"/>
                <a:cs typeface="+mj-cs"/>
              </a:rPr>
              <a:t>Human Bingo</a:t>
            </a:r>
          </a:p>
        </p:txBody>
      </p:sp>
      <p:pic>
        <p:nvPicPr>
          <p:cNvPr id="5" name="Picture 4">
            <a:extLst>
              <a:ext uri="{FF2B5EF4-FFF2-40B4-BE49-F238E27FC236}">
                <a16:creationId xmlns:a16="http://schemas.microsoft.com/office/drawing/2014/main" id="{262A55B7-A9D8-4690-86CD-A02092F171C4}"/>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777537" y="0"/>
            <a:ext cx="6791193" cy="6858000"/>
          </a:xfrm>
          <a:prstGeom prst="rect">
            <a:avLst/>
          </a:prstGeom>
        </p:spPr>
      </p:pic>
      <p:pic>
        <p:nvPicPr>
          <p:cNvPr id="3" name="Picture 2">
            <a:extLst>
              <a:ext uri="{FF2B5EF4-FFF2-40B4-BE49-F238E27FC236}">
                <a16:creationId xmlns:a16="http://schemas.microsoft.com/office/drawing/2014/main" id="{7AFB8917-6826-4371-AE71-A23B134278D4}"/>
              </a:ext>
            </a:extLst>
          </p:cNvPr>
          <p:cNvPicPr>
            <a:picLocks noChangeAspect="1"/>
          </p:cNvPicPr>
          <p:nvPr/>
        </p:nvPicPr>
        <p:blipFill>
          <a:blip r:embed="rId3"/>
          <a:stretch>
            <a:fillRect/>
          </a:stretch>
        </p:blipFill>
        <p:spPr>
          <a:xfrm>
            <a:off x="414044" y="1414023"/>
            <a:ext cx="6824018" cy="47847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64181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1C02A0-3D21-43BC-ACD6-5F9E5769FA8D}"/>
              </a:ext>
            </a:extLst>
          </p:cNvPr>
          <p:cNvGrpSpPr/>
          <p:nvPr/>
        </p:nvGrpSpPr>
        <p:grpSpPr>
          <a:xfrm>
            <a:off x="4701875" y="220165"/>
            <a:ext cx="2750147" cy="4751886"/>
            <a:chOff x="1765202" y="-1177643"/>
            <a:chExt cx="1723456" cy="2977901"/>
          </a:xfrm>
        </p:grpSpPr>
        <p:sp>
          <p:nvSpPr>
            <p:cNvPr id="8" name="Rectangle 7">
              <a:extLst>
                <a:ext uri="{FF2B5EF4-FFF2-40B4-BE49-F238E27FC236}">
                  <a16:creationId xmlns:a16="http://schemas.microsoft.com/office/drawing/2014/main" id="{47DEB038-5396-4847-83BB-9E4DD856C93E}"/>
                </a:ext>
              </a:extLst>
            </p:cNvPr>
            <p:cNvSpPr/>
            <p:nvPr/>
          </p:nvSpPr>
          <p:spPr>
            <a:xfrm rot="16200000">
              <a:off x="2474334" y="871002"/>
              <a:ext cx="354220" cy="126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E637E2-D742-4AB4-8FAB-A50BF1959319}"/>
                </a:ext>
              </a:extLst>
            </p:cNvPr>
            <p:cNvPicPr>
              <a:picLocks noChangeAspect="1"/>
            </p:cNvPicPr>
            <p:nvPr/>
          </p:nvPicPr>
          <p:blipFill rotWithShape="1">
            <a:blip r:embed="rId2">
              <a:clrChange>
                <a:clrFrom>
                  <a:srgbClr val="FFFFFF"/>
                </a:clrFrom>
                <a:clrTo>
                  <a:srgbClr val="FFFFFF">
                    <a:alpha val="0"/>
                  </a:srgbClr>
                </a:clrTo>
              </a:clrChange>
            </a:blip>
            <a:srcRect l="-2383" t="3713" r="10120" b="7955"/>
            <a:stretch/>
          </p:blipFill>
          <p:spPr>
            <a:xfrm>
              <a:off x="1765202" y="-1177643"/>
              <a:ext cx="1723456" cy="2977901"/>
            </a:xfrm>
            <a:prstGeom prst="rect">
              <a:avLst/>
            </a:prstGeom>
          </p:spPr>
        </p:pic>
      </p:grpSp>
      <p:sp>
        <p:nvSpPr>
          <p:cNvPr id="10" name="TextBox 9">
            <a:extLst>
              <a:ext uri="{FF2B5EF4-FFF2-40B4-BE49-F238E27FC236}">
                <a16:creationId xmlns:a16="http://schemas.microsoft.com/office/drawing/2014/main" id="{4A7183A7-3D45-4DAC-935B-441C823D72E3}"/>
              </a:ext>
            </a:extLst>
          </p:cNvPr>
          <p:cNvSpPr txBox="1"/>
          <p:nvPr/>
        </p:nvSpPr>
        <p:spPr>
          <a:xfrm>
            <a:off x="3152041" y="5483673"/>
            <a:ext cx="5926016"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GIFTS OF HOLY SPIRIT</a:t>
            </a:r>
          </a:p>
        </p:txBody>
      </p:sp>
      <p:sp>
        <p:nvSpPr>
          <p:cNvPr id="11" name="TextBox 10">
            <a:extLst>
              <a:ext uri="{FF2B5EF4-FFF2-40B4-BE49-F238E27FC236}">
                <a16:creationId xmlns:a16="http://schemas.microsoft.com/office/drawing/2014/main" id="{B9E17558-F5A0-44F6-B880-54526110A65D}"/>
              </a:ext>
            </a:extLst>
          </p:cNvPr>
          <p:cNvSpPr txBox="1"/>
          <p:nvPr/>
        </p:nvSpPr>
        <p:spPr>
          <a:xfrm>
            <a:off x="2152418" y="6130004"/>
            <a:ext cx="7925262"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Confirmation – Now What?</a:t>
            </a:r>
          </a:p>
        </p:txBody>
      </p:sp>
    </p:spTree>
    <p:extLst>
      <p:ext uri="{BB962C8B-B14F-4D97-AF65-F5344CB8AC3E}">
        <p14:creationId xmlns:p14="http://schemas.microsoft.com/office/powerpoint/2010/main" val="1101364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5108DDA-13EC-4A17-B172-2F041320FA5E}"/>
              </a:ext>
            </a:extLst>
          </p:cNvPr>
          <p:cNvSpPr txBox="1"/>
          <p:nvPr/>
        </p:nvSpPr>
        <p:spPr>
          <a:xfrm>
            <a:off x="4253127" y="198317"/>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Opening Prayer</a:t>
            </a:r>
          </a:p>
        </p:txBody>
      </p:sp>
      <p:pic>
        <p:nvPicPr>
          <p:cNvPr id="21" name="Picture 20">
            <a:extLst>
              <a:ext uri="{FF2B5EF4-FFF2-40B4-BE49-F238E27FC236}">
                <a16:creationId xmlns:a16="http://schemas.microsoft.com/office/drawing/2014/main" id="{969E891A-31FB-460B-BBBC-B7CF1B14BC4B}"/>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7932175" y="5337215"/>
            <a:ext cx="1011148" cy="1412928"/>
          </a:xfrm>
          <a:prstGeom prst="ellipse">
            <a:avLst/>
          </a:prstGeom>
        </p:spPr>
      </p:pic>
      <p:sp>
        <p:nvSpPr>
          <p:cNvPr id="22" name="TextBox 21">
            <a:extLst>
              <a:ext uri="{FF2B5EF4-FFF2-40B4-BE49-F238E27FC236}">
                <a16:creationId xmlns:a16="http://schemas.microsoft.com/office/drawing/2014/main" id="{D5A76A13-80B1-4E78-9E56-3C6F406883F9}"/>
              </a:ext>
            </a:extLst>
          </p:cNvPr>
          <p:cNvSpPr txBox="1"/>
          <p:nvPr/>
        </p:nvSpPr>
        <p:spPr>
          <a:xfrm>
            <a:off x="4808724" y="1520785"/>
            <a:ext cx="6877049" cy="3693319"/>
          </a:xfrm>
          <a:prstGeom prst="rect">
            <a:avLst/>
          </a:prstGeom>
          <a:noFill/>
        </p:spPr>
        <p:txBody>
          <a:bodyPr wrap="square" rtlCol="0">
            <a:spAutoFit/>
          </a:bodyPr>
          <a:lstStyle/>
          <a:p>
            <a:pPr algn="ctr"/>
            <a:r>
              <a:rPr lang="en-GB" sz="2200" dirty="0">
                <a:solidFill>
                  <a:srgbClr val="3C3C3B"/>
                </a:solidFill>
                <a:latin typeface="Trebuchet MS" panose="020B0603020202020204" pitchFamily="34" charset="0"/>
              </a:rPr>
              <a:t>Lord Jesus, bless us as we gather together as young people from the Diocese. We are one in your name. </a:t>
            </a:r>
            <a:br>
              <a:rPr lang="en-GB" sz="2200" dirty="0">
                <a:solidFill>
                  <a:srgbClr val="3C3C3B"/>
                </a:solidFill>
                <a:latin typeface="Trebuchet MS" panose="020B0603020202020204" pitchFamily="34" charset="0"/>
              </a:rPr>
            </a:br>
            <a:r>
              <a:rPr lang="en-GB" sz="2200" dirty="0">
                <a:solidFill>
                  <a:srgbClr val="3C3C3B"/>
                </a:solidFill>
                <a:latin typeface="Trebuchet MS" panose="020B0603020202020204" pitchFamily="34" charset="0"/>
              </a:rPr>
              <a:t>May your light burn brightly within us as we celebrate Your love for us. </a:t>
            </a:r>
          </a:p>
          <a:p>
            <a:pPr algn="ctr"/>
            <a:r>
              <a:rPr lang="en-GB" sz="2200" dirty="0">
                <a:solidFill>
                  <a:srgbClr val="3C3C3B"/>
                </a:solidFill>
                <a:latin typeface="Trebuchet MS" panose="020B0603020202020204" pitchFamily="34" charset="0"/>
              </a:rPr>
              <a:t>Inspire us with your Holy Spirit. </a:t>
            </a:r>
            <a:br>
              <a:rPr lang="en-GB" sz="2200" dirty="0">
                <a:solidFill>
                  <a:srgbClr val="3C3C3B"/>
                </a:solidFill>
                <a:latin typeface="Trebuchet MS" panose="020B0603020202020204" pitchFamily="34" charset="0"/>
              </a:rPr>
            </a:br>
            <a:r>
              <a:rPr lang="en-GB" sz="2200" dirty="0">
                <a:solidFill>
                  <a:srgbClr val="3C3C3B"/>
                </a:solidFill>
                <a:latin typeface="Trebuchet MS" panose="020B0603020202020204" pitchFamily="34" charset="0"/>
              </a:rPr>
              <a:t>Help us to take Your light and Your love out to the whole world. Show us how to use our gifts and talents to become who You have called us to be. </a:t>
            </a:r>
            <a:r>
              <a:rPr lang="en-GB" sz="2200" b="1" dirty="0">
                <a:solidFill>
                  <a:srgbClr val="3C3C3B"/>
                </a:solidFill>
                <a:latin typeface="Trebuchet MS" panose="020B0603020202020204" pitchFamily="34" charset="0"/>
              </a:rPr>
              <a:t>Amen</a:t>
            </a:r>
          </a:p>
          <a:p>
            <a:pPr algn="ctr"/>
            <a:endParaRPr lang="en-GB" sz="1400" dirty="0">
              <a:solidFill>
                <a:srgbClr val="3C3C3B"/>
              </a:solidFill>
              <a:latin typeface="Trebuchet MS" panose="020B0603020202020204" pitchFamily="34" charset="0"/>
            </a:endParaRPr>
          </a:p>
          <a:p>
            <a:pPr algn="ctr"/>
            <a:r>
              <a:rPr lang="en-GB" sz="2200" dirty="0">
                <a:solidFill>
                  <a:srgbClr val="3C3C3B"/>
                </a:solidFill>
                <a:latin typeface="Trebuchet MS" panose="020B0603020202020204" pitchFamily="34" charset="0"/>
              </a:rPr>
              <a:t>St Catherine of Siena, </a:t>
            </a:r>
            <a:r>
              <a:rPr lang="en-GB" sz="2200" b="1" dirty="0">
                <a:solidFill>
                  <a:srgbClr val="3C3C3B"/>
                </a:solidFill>
                <a:latin typeface="Trebuchet MS" panose="020B0603020202020204" pitchFamily="34" charset="0"/>
              </a:rPr>
              <a:t>Pray for us</a:t>
            </a:r>
            <a:r>
              <a:rPr lang="en-GB" sz="2200" dirty="0">
                <a:solidFill>
                  <a:srgbClr val="3C3C3B"/>
                </a:solidFill>
                <a:latin typeface="Trebuchet MS" panose="020B0603020202020204" pitchFamily="34" charset="0"/>
              </a:rPr>
              <a:t>.</a:t>
            </a:r>
          </a:p>
        </p:txBody>
      </p:sp>
      <p:pic>
        <p:nvPicPr>
          <p:cNvPr id="14" name="Picture 13" descr="A picture containing text&#10;&#10;Description automatically generated">
            <a:extLst>
              <a:ext uri="{FF2B5EF4-FFF2-40B4-BE49-F238E27FC236}">
                <a16:creationId xmlns:a16="http://schemas.microsoft.com/office/drawing/2014/main" id="{018E8763-B116-4A27-890C-6111C9CF96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907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01877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C20C56C-F75F-4073-955E-D3E8674694EA}"/>
              </a:ext>
            </a:extLst>
          </p:cNvPr>
          <p:cNvSpPr txBox="1"/>
          <p:nvPr/>
        </p:nvSpPr>
        <p:spPr>
          <a:xfrm>
            <a:off x="2468964" y="104715"/>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Ice breaker</a:t>
            </a:r>
          </a:p>
        </p:txBody>
      </p:sp>
      <p:pic>
        <p:nvPicPr>
          <p:cNvPr id="14" name="Picture 13">
            <a:extLst>
              <a:ext uri="{FF2B5EF4-FFF2-40B4-BE49-F238E27FC236}">
                <a16:creationId xmlns:a16="http://schemas.microsoft.com/office/drawing/2014/main" id="{756CD94E-7ECD-42AD-A759-4F7ABE308912}"/>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10961173" y="5301587"/>
            <a:ext cx="1011148" cy="1412928"/>
          </a:xfrm>
          <a:prstGeom prst="ellipse">
            <a:avLst/>
          </a:prstGeom>
        </p:spPr>
      </p:pic>
      <p:pic>
        <p:nvPicPr>
          <p:cNvPr id="3" name="Picture 2">
            <a:extLst>
              <a:ext uri="{FF2B5EF4-FFF2-40B4-BE49-F238E27FC236}">
                <a16:creationId xmlns:a16="http://schemas.microsoft.com/office/drawing/2014/main" id="{0CC0BB74-9DE4-41D0-B35C-7165EDCE643B}"/>
              </a:ext>
            </a:extLst>
          </p:cNvPr>
          <p:cNvPicPr>
            <a:picLocks noChangeAspect="1"/>
          </p:cNvPicPr>
          <p:nvPr/>
        </p:nvPicPr>
        <p:blipFill>
          <a:blip r:embed="rId3"/>
          <a:stretch>
            <a:fillRect/>
          </a:stretch>
        </p:blipFill>
        <p:spPr>
          <a:xfrm>
            <a:off x="1983581" y="919849"/>
            <a:ext cx="8366648" cy="5685232"/>
          </a:xfrm>
          <a:prstGeom prst="rect">
            <a:avLst/>
          </a:prstGeom>
        </p:spPr>
      </p:pic>
    </p:spTree>
    <p:extLst>
      <p:ext uri="{BB962C8B-B14F-4D97-AF65-F5344CB8AC3E}">
        <p14:creationId xmlns:p14="http://schemas.microsoft.com/office/powerpoint/2010/main" val="4258344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C20C56C-F75F-4073-955E-D3E8674694EA}"/>
              </a:ext>
            </a:extLst>
          </p:cNvPr>
          <p:cNvSpPr txBox="1"/>
          <p:nvPr/>
        </p:nvSpPr>
        <p:spPr>
          <a:xfrm>
            <a:off x="2468964" y="104715"/>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Introduction</a:t>
            </a:r>
          </a:p>
        </p:txBody>
      </p:sp>
      <p:pic>
        <p:nvPicPr>
          <p:cNvPr id="14" name="Picture 13">
            <a:extLst>
              <a:ext uri="{FF2B5EF4-FFF2-40B4-BE49-F238E27FC236}">
                <a16:creationId xmlns:a16="http://schemas.microsoft.com/office/drawing/2014/main" id="{756CD94E-7ECD-42AD-A759-4F7ABE308912}"/>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10961173" y="5301587"/>
            <a:ext cx="1011148" cy="1412928"/>
          </a:xfrm>
          <a:prstGeom prst="ellipse">
            <a:avLst/>
          </a:prstGeom>
        </p:spPr>
      </p:pic>
      <p:pic>
        <p:nvPicPr>
          <p:cNvPr id="5" name="Picture 4">
            <a:extLst>
              <a:ext uri="{FF2B5EF4-FFF2-40B4-BE49-F238E27FC236}">
                <a16:creationId xmlns:a16="http://schemas.microsoft.com/office/drawing/2014/main" id="{F23FDA98-1740-444E-90BC-C50DBBB36E34}"/>
              </a:ext>
            </a:extLst>
          </p:cNvPr>
          <p:cNvPicPr/>
          <p:nvPr/>
        </p:nvPicPr>
        <p:blipFill rotWithShape="1">
          <a:blip r:embed="rId3">
            <a:extLst>
              <a:ext uri="{28A0092B-C50C-407E-A947-70E740481C1C}">
                <a14:useLocalDpi xmlns:a14="http://schemas.microsoft.com/office/drawing/2010/main" val="0"/>
              </a:ext>
            </a:extLst>
          </a:blip>
          <a:srcRect t="3841" b="22329"/>
          <a:stretch/>
        </p:blipFill>
        <p:spPr bwMode="auto">
          <a:xfrm>
            <a:off x="718202" y="1236489"/>
            <a:ext cx="5754787" cy="4800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TextBox 5">
            <a:extLst>
              <a:ext uri="{FF2B5EF4-FFF2-40B4-BE49-F238E27FC236}">
                <a16:creationId xmlns:a16="http://schemas.microsoft.com/office/drawing/2014/main" id="{E2EA56E4-AA1E-4857-B0CD-7594EB2D7398}"/>
              </a:ext>
            </a:extLst>
          </p:cNvPr>
          <p:cNvSpPr txBox="1"/>
          <p:nvPr/>
        </p:nvSpPr>
        <p:spPr>
          <a:xfrm>
            <a:off x="7083329" y="1529847"/>
            <a:ext cx="4575271" cy="4954247"/>
          </a:xfrm>
          <a:prstGeom prst="rect">
            <a:avLst/>
          </a:prstGeom>
        </p:spPr>
        <p:txBody>
          <a:bodyPr vert="horz" lIns="91440" tIns="45720" rIns="91440" bIns="45720" rtlCol="0">
            <a:normAutofit/>
          </a:bodyPr>
          <a:lstStyle/>
          <a:p>
            <a:pPr algn="ctr">
              <a:lnSpc>
                <a:spcPct val="90000"/>
              </a:lnSpc>
              <a:spcAft>
                <a:spcPts val="600"/>
              </a:spcAft>
            </a:pPr>
            <a:r>
              <a:rPr lang="en-GB" sz="2400" b="1" dirty="0">
                <a:solidFill>
                  <a:srgbClr val="3C3C3B"/>
                </a:solidFill>
                <a:latin typeface="Trebuchet MS" panose="020B0603020202020204" pitchFamily="34" charset="0"/>
              </a:rPr>
              <a:t>Look at the picture of the swimming pool.</a:t>
            </a:r>
          </a:p>
          <a:p>
            <a:pPr algn="ctr">
              <a:lnSpc>
                <a:spcPct val="90000"/>
              </a:lnSpc>
              <a:spcAft>
                <a:spcPts val="600"/>
              </a:spcAft>
            </a:pPr>
            <a:endParaRPr lang="en-GB" sz="2400" b="1" dirty="0">
              <a:solidFill>
                <a:srgbClr val="3C3C3B"/>
              </a:solidFill>
              <a:latin typeface="Trebuchet MS" panose="020B0603020202020204" pitchFamily="34" charset="0"/>
            </a:endParaRPr>
          </a:p>
          <a:p>
            <a:pPr algn="ctr">
              <a:lnSpc>
                <a:spcPct val="90000"/>
              </a:lnSpc>
              <a:spcAft>
                <a:spcPts val="600"/>
              </a:spcAft>
            </a:pPr>
            <a:r>
              <a:rPr lang="en-GB" sz="2400" b="1" dirty="0">
                <a:solidFill>
                  <a:srgbClr val="3C3C3B"/>
                </a:solidFill>
                <a:latin typeface="Trebuchet MS" panose="020B0603020202020204" pitchFamily="34" charset="0"/>
              </a:rPr>
              <a:t>Pick a character which reflects your relationship with God. Are you watching from the sides or fully in the water?</a:t>
            </a:r>
          </a:p>
          <a:p>
            <a:pPr algn="ctr">
              <a:lnSpc>
                <a:spcPct val="90000"/>
              </a:lnSpc>
              <a:spcAft>
                <a:spcPts val="600"/>
              </a:spcAft>
            </a:pPr>
            <a:endParaRPr lang="en-GB" sz="2400" b="1" dirty="0">
              <a:solidFill>
                <a:srgbClr val="3C3C3B"/>
              </a:solidFill>
              <a:latin typeface="Trebuchet MS" panose="020B0603020202020204" pitchFamily="34" charset="0"/>
            </a:endParaRPr>
          </a:p>
          <a:p>
            <a:pPr algn="ctr">
              <a:lnSpc>
                <a:spcPct val="90000"/>
              </a:lnSpc>
              <a:spcAft>
                <a:spcPts val="600"/>
              </a:spcAft>
            </a:pPr>
            <a:r>
              <a:rPr lang="en-GB" sz="2400" b="1" dirty="0">
                <a:solidFill>
                  <a:srgbClr val="3C3C3B"/>
                </a:solidFill>
                <a:latin typeface="Trebuchet MS" panose="020B0603020202020204" pitchFamily="34" charset="0"/>
              </a:rPr>
              <a:t>Do you think this has changed since doing these sessions and being Confirmed?</a:t>
            </a:r>
            <a:endParaRPr lang="en-US" sz="2000" b="1" dirty="0">
              <a:solidFill>
                <a:srgbClr val="3C3C3B"/>
              </a:solidFill>
              <a:effectLst/>
              <a:latin typeface="Trebuchet MS" panose="020B0603020202020204" pitchFamily="34" charset="0"/>
            </a:endParaRPr>
          </a:p>
        </p:txBody>
      </p:sp>
    </p:spTree>
    <p:extLst>
      <p:ext uri="{BB962C8B-B14F-4D97-AF65-F5344CB8AC3E}">
        <p14:creationId xmlns:p14="http://schemas.microsoft.com/office/powerpoint/2010/main" val="1696158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qr code&#10;&#10;Description automatically generated">
            <a:extLst>
              <a:ext uri="{FF2B5EF4-FFF2-40B4-BE49-F238E27FC236}">
                <a16:creationId xmlns:a16="http://schemas.microsoft.com/office/drawing/2014/main" id="{AE434EB9-617A-451C-B073-01D1A6B6AE77}"/>
              </a:ext>
            </a:extLst>
          </p:cNvPr>
          <p:cNvPicPr>
            <a:picLocks noChangeAspect="1"/>
          </p:cNvPicPr>
          <p:nvPr/>
        </p:nvPicPr>
        <p:blipFill rotWithShape="1">
          <a:blip r:embed="rId2">
            <a:extLst>
              <a:ext uri="{28A0092B-C50C-407E-A947-70E740481C1C}">
                <a14:useLocalDpi xmlns:a14="http://schemas.microsoft.com/office/drawing/2010/main" val="0"/>
              </a:ext>
            </a:extLst>
          </a:blip>
          <a:srcRect r="18116"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27" name="Freeform: Shape 26">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61960D0-833E-4B0D-BF8B-B746D564F523}"/>
              </a:ext>
            </a:extLst>
          </p:cNvPr>
          <p:cNvSpPr txBox="1"/>
          <p:nvPr/>
        </p:nvSpPr>
        <p:spPr>
          <a:xfrm>
            <a:off x="371094" y="1161288"/>
            <a:ext cx="3438144" cy="11247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000" b="1" dirty="0">
                <a:latin typeface="Trebuchet MS" panose="020B0603020202020204" pitchFamily="34" charset="0"/>
                <a:ea typeface="+mj-ea"/>
                <a:cs typeface="+mj-cs"/>
              </a:rPr>
              <a:t>Scripture</a:t>
            </a:r>
          </a:p>
          <a:p>
            <a:pPr>
              <a:lnSpc>
                <a:spcPct val="90000"/>
              </a:lnSpc>
              <a:spcBef>
                <a:spcPct val="0"/>
              </a:spcBef>
              <a:spcAft>
                <a:spcPts val="600"/>
              </a:spcAft>
            </a:pPr>
            <a:r>
              <a:rPr lang="en-US" sz="2000" dirty="0">
                <a:latin typeface="Trebuchet MS" panose="020B0603020202020204" pitchFamily="34" charset="0"/>
                <a:ea typeface="+mj-ea"/>
                <a:cs typeface="+mj-cs"/>
              </a:rPr>
              <a:t>1 Corinthians 12:12-14,27</a:t>
            </a:r>
          </a:p>
        </p:txBody>
      </p:sp>
      <p:sp>
        <p:nvSpPr>
          <p:cNvPr id="31" name="Rectangle 3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TextBox 7">
            <a:extLst>
              <a:ext uri="{FF2B5EF4-FFF2-40B4-BE49-F238E27FC236}">
                <a16:creationId xmlns:a16="http://schemas.microsoft.com/office/drawing/2014/main" id="{37E8A3BD-4389-4447-AC7C-A2DB6B2D5DED}"/>
              </a:ext>
            </a:extLst>
          </p:cNvPr>
          <p:cNvSpPr txBox="1"/>
          <p:nvPr/>
        </p:nvSpPr>
        <p:spPr>
          <a:xfrm>
            <a:off x="371094" y="2718054"/>
            <a:ext cx="3438906" cy="4297426"/>
          </a:xfrm>
          <a:prstGeom prst="rect">
            <a:avLst/>
          </a:prstGeom>
        </p:spPr>
        <p:txBody>
          <a:bodyPr vert="horz" lIns="91440" tIns="45720" rIns="91440" bIns="45720" rtlCol="0" anchor="t">
            <a:normAutofit/>
          </a:bodyPr>
          <a:lstStyle/>
          <a:p>
            <a:pPr>
              <a:lnSpc>
                <a:spcPct val="90000"/>
              </a:lnSpc>
              <a:spcAft>
                <a:spcPts val="600"/>
              </a:spcAft>
            </a:pPr>
            <a:r>
              <a:rPr lang="en-US" sz="1700" dirty="0">
                <a:latin typeface="Trebuchet MS" panose="020B0603020202020204" pitchFamily="34" charset="0"/>
              </a:rPr>
              <a:t>Just as a human body, though it is made up of many parts, is a single unit because all these parts, though many, make one body, so it is with Christ. In the one Spirit we were all </a:t>
            </a:r>
            <a:r>
              <a:rPr lang="en-US" sz="1700" dirty="0" err="1">
                <a:latin typeface="Trebuchet MS" panose="020B0603020202020204" pitchFamily="34" charset="0"/>
              </a:rPr>
              <a:t>baptised</a:t>
            </a:r>
            <a:r>
              <a:rPr lang="en-US" sz="1700" dirty="0">
                <a:latin typeface="Trebuchet MS" panose="020B0603020202020204" pitchFamily="34" charset="0"/>
              </a:rPr>
              <a:t>, Jews as well as Greeks, slaves as well as citizens, and one Spirit was given to us all to drink.    Nor is the body to be identified with any one of its many parts. Now you together are Christ’s body; but each of you is a different part of it.</a:t>
            </a:r>
          </a:p>
          <a:p>
            <a:pPr indent="-228600">
              <a:lnSpc>
                <a:spcPct val="90000"/>
              </a:lnSpc>
              <a:spcAft>
                <a:spcPts val="600"/>
              </a:spcAft>
              <a:buFont typeface="Arial" panose="020B0604020202020204" pitchFamily="34" charset="0"/>
              <a:buChar char="•"/>
            </a:pPr>
            <a:endParaRPr lang="en-US" sz="1700" dirty="0"/>
          </a:p>
        </p:txBody>
      </p:sp>
      <p:pic>
        <p:nvPicPr>
          <p:cNvPr id="21" name="Picture 20">
            <a:extLst>
              <a:ext uri="{FF2B5EF4-FFF2-40B4-BE49-F238E27FC236}">
                <a16:creationId xmlns:a16="http://schemas.microsoft.com/office/drawing/2014/main" id="{9052B053-B013-4409-AEBC-A95F7230B4F1}"/>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2297600" y="382635"/>
            <a:ext cx="1011148" cy="1412928"/>
          </a:xfrm>
          <a:prstGeom prst="ellipse">
            <a:avLst/>
          </a:prstGeom>
        </p:spPr>
      </p:pic>
    </p:spTree>
    <p:extLst>
      <p:ext uri="{BB962C8B-B14F-4D97-AF65-F5344CB8AC3E}">
        <p14:creationId xmlns:p14="http://schemas.microsoft.com/office/powerpoint/2010/main" val="2441761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An Animated 1 Corinthians 12 | We are the Body of Christ">
            <a:hlinkClick r:id="" action="ppaction://media"/>
            <a:extLst>
              <a:ext uri="{FF2B5EF4-FFF2-40B4-BE49-F238E27FC236}">
                <a16:creationId xmlns:a16="http://schemas.microsoft.com/office/drawing/2014/main" id="{6AF903C1-C14A-4F40-96DF-97CB6E83053B}"/>
              </a:ext>
            </a:extLst>
          </p:cNvPr>
          <p:cNvPicPr>
            <a:picLocks noRot="1" noChangeAspect="1"/>
          </p:cNvPicPr>
          <p:nvPr>
            <a:videoFile r:link="rId1"/>
          </p:nvPr>
        </p:nvPicPr>
        <p:blipFill>
          <a:blip r:embed="rId3"/>
          <a:stretch>
            <a:fillRect/>
          </a:stretch>
        </p:blipFill>
        <p:spPr>
          <a:xfrm>
            <a:off x="4557044" y="1175790"/>
            <a:ext cx="7048340" cy="3982312"/>
          </a:xfrm>
          <a:prstGeom prst="rect">
            <a:avLst/>
          </a:prstGeom>
        </p:spPr>
      </p:pic>
      <p:sp>
        <p:nvSpPr>
          <p:cNvPr id="5" name="TextBox 4">
            <a:extLst>
              <a:ext uri="{FF2B5EF4-FFF2-40B4-BE49-F238E27FC236}">
                <a16:creationId xmlns:a16="http://schemas.microsoft.com/office/drawing/2014/main" id="{6EE0A5A6-A635-4E8D-9DF2-7DED9C588C8F}"/>
              </a:ext>
            </a:extLst>
          </p:cNvPr>
          <p:cNvSpPr txBox="1"/>
          <p:nvPr/>
        </p:nvSpPr>
        <p:spPr>
          <a:xfrm>
            <a:off x="2468964" y="104715"/>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The Body of Christ – The Church</a:t>
            </a:r>
          </a:p>
        </p:txBody>
      </p:sp>
      <p:sp>
        <p:nvSpPr>
          <p:cNvPr id="6" name="TextBox 5">
            <a:extLst>
              <a:ext uri="{FF2B5EF4-FFF2-40B4-BE49-F238E27FC236}">
                <a16:creationId xmlns:a16="http://schemas.microsoft.com/office/drawing/2014/main" id="{8182FB83-39C1-4F1E-BE17-A3645E8D120C}"/>
              </a:ext>
            </a:extLst>
          </p:cNvPr>
          <p:cNvSpPr txBox="1"/>
          <p:nvPr/>
        </p:nvSpPr>
        <p:spPr>
          <a:xfrm>
            <a:off x="577516" y="5756236"/>
            <a:ext cx="10768263" cy="900532"/>
          </a:xfrm>
          <a:prstGeom prst="rect">
            <a:avLst/>
          </a:prstGeom>
        </p:spPr>
        <p:txBody>
          <a:bodyPr vert="horz" lIns="91440" tIns="45720" rIns="91440" bIns="45720" rtlCol="0">
            <a:normAutofit/>
          </a:bodyPr>
          <a:lstStyle/>
          <a:p>
            <a:pPr algn="ctr">
              <a:lnSpc>
                <a:spcPct val="90000"/>
              </a:lnSpc>
              <a:spcAft>
                <a:spcPts val="600"/>
              </a:spcAft>
            </a:pPr>
            <a:r>
              <a:rPr lang="en-GB" sz="2400" b="1" dirty="0">
                <a:solidFill>
                  <a:srgbClr val="3C3C3B"/>
                </a:solidFill>
                <a:latin typeface="Trebuchet MS" panose="020B0603020202020204" pitchFamily="34" charset="0"/>
              </a:rPr>
              <a:t>We are all needed in this body, we all have our unique part to play</a:t>
            </a:r>
          </a:p>
        </p:txBody>
      </p:sp>
      <p:pic>
        <p:nvPicPr>
          <p:cNvPr id="8" name="Picture 7">
            <a:extLst>
              <a:ext uri="{FF2B5EF4-FFF2-40B4-BE49-F238E27FC236}">
                <a16:creationId xmlns:a16="http://schemas.microsoft.com/office/drawing/2014/main" id="{29ACF6F7-C5C0-4777-8380-D80B83213A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67" y="1922499"/>
            <a:ext cx="3818021" cy="2863516"/>
          </a:xfrm>
          <a:prstGeom prst="rect">
            <a:avLst/>
          </a:prstGeom>
        </p:spPr>
      </p:pic>
      <p:pic>
        <p:nvPicPr>
          <p:cNvPr id="9" name="Picture 8">
            <a:extLst>
              <a:ext uri="{FF2B5EF4-FFF2-40B4-BE49-F238E27FC236}">
                <a16:creationId xmlns:a16="http://schemas.microsoft.com/office/drawing/2014/main" id="{38B91BCD-F0A1-4CD0-A802-7BA251EC65A4}"/>
              </a:ext>
            </a:extLst>
          </p:cNvPr>
          <p:cNvPicPr>
            <a:picLocks noChangeAspect="1"/>
          </p:cNvPicPr>
          <p:nvPr/>
        </p:nvPicPr>
        <p:blipFill rotWithShape="1">
          <a:blip r:embed="rId5">
            <a:clrChange>
              <a:clrFrom>
                <a:srgbClr val="FFFFFF"/>
              </a:clrFrom>
              <a:clrTo>
                <a:srgbClr val="FFFFFF">
                  <a:alpha val="0"/>
                </a:srgbClr>
              </a:clrTo>
            </a:clrChange>
          </a:blip>
          <a:srcRect l="-2383" t="3714" r="10120" b="24851"/>
          <a:stretch/>
        </p:blipFill>
        <p:spPr>
          <a:xfrm>
            <a:off x="10961173" y="5301587"/>
            <a:ext cx="1011148" cy="1412928"/>
          </a:xfrm>
          <a:prstGeom prst="ellipse">
            <a:avLst/>
          </a:prstGeom>
        </p:spPr>
      </p:pic>
    </p:spTree>
    <p:extLst>
      <p:ext uri="{BB962C8B-B14F-4D97-AF65-F5344CB8AC3E}">
        <p14:creationId xmlns:p14="http://schemas.microsoft.com/office/powerpoint/2010/main" val="1422875447"/>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FA11CE-7F63-4FF1-BB18-BE9E5F390735}"/>
              </a:ext>
            </a:extLst>
          </p:cNvPr>
          <p:cNvSpPr txBox="1"/>
          <p:nvPr/>
        </p:nvSpPr>
        <p:spPr>
          <a:xfrm>
            <a:off x="952985" y="160745"/>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Roles in the parish</a:t>
            </a:r>
          </a:p>
        </p:txBody>
      </p:sp>
      <p:pic>
        <p:nvPicPr>
          <p:cNvPr id="5" name="Online Media 4" title="Hope in the Future">
            <a:hlinkClick r:id="" action="ppaction://media"/>
            <a:extLst>
              <a:ext uri="{FF2B5EF4-FFF2-40B4-BE49-F238E27FC236}">
                <a16:creationId xmlns:a16="http://schemas.microsoft.com/office/drawing/2014/main" id="{57E1CDC1-9D95-41C7-BBD4-659E213D8C63}"/>
              </a:ext>
            </a:extLst>
          </p:cNvPr>
          <p:cNvPicPr>
            <a:picLocks noRot="1" noChangeAspect="1"/>
          </p:cNvPicPr>
          <p:nvPr>
            <a:videoFile r:link="rId1"/>
          </p:nvPr>
        </p:nvPicPr>
        <p:blipFill>
          <a:blip r:embed="rId3"/>
          <a:stretch>
            <a:fillRect/>
          </a:stretch>
        </p:blipFill>
        <p:spPr>
          <a:xfrm>
            <a:off x="1541379" y="1231567"/>
            <a:ext cx="6061336" cy="3424655"/>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DCFDA642-5AB7-4FC8-8B05-C3B8D92FCB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4099" y="104716"/>
            <a:ext cx="2259779" cy="2636409"/>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53553698-A587-4402-B9AD-E893F46E87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175" y="4899862"/>
            <a:ext cx="1544389" cy="1800000"/>
          </a:xfrm>
          <a:prstGeom prst="rect">
            <a:avLst/>
          </a:prstGeom>
        </p:spPr>
      </p:pic>
      <p:pic>
        <p:nvPicPr>
          <p:cNvPr id="13" name="Picture 12" descr="A close - up of a logo&#10;&#10;Description automatically generated with medium confidence">
            <a:extLst>
              <a:ext uri="{FF2B5EF4-FFF2-40B4-BE49-F238E27FC236}">
                <a16:creationId xmlns:a16="http://schemas.microsoft.com/office/drawing/2014/main" id="{E03A7912-C2C4-46FA-A36D-14C5CCBE14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1534" y="4899862"/>
            <a:ext cx="1544389" cy="1800000"/>
          </a:xfrm>
          <a:prstGeom prst="rect">
            <a:avLst/>
          </a:prstGeom>
        </p:spPr>
      </p:pic>
      <p:pic>
        <p:nvPicPr>
          <p:cNvPr id="15" name="Picture 14" descr="Icon&#10;&#10;Description automatically generated">
            <a:extLst>
              <a:ext uri="{FF2B5EF4-FFF2-40B4-BE49-F238E27FC236}">
                <a16:creationId xmlns:a16="http://schemas.microsoft.com/office/drawing/2014/main" id="{EA1B9A17-0F3A-496B-B109-F7FC076241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1893" y="4899862"/>
            <a:ext cx="1544389" cy="1800000"/>
          </a:xfrm>
          <a:prstGeom prst="rect">
            <a:avLst/>
          </a:prstGeom>
        </p:spPr>
      </p:pic>
      <p:pic>
        <p:nvPicPr>
          <p:cNvPr id="17" name="Picture 16" descr="A close up of a logo&#10;&#10;Description automatically generated with low confidence">
            <a:extLst>
              <a:ext uri="{FF2B5EF4-FFF2-40B4-BE49-F238E27FC236}">
                <a16:creationId xmlns:a16="http://schemas.microsoft.com/office/drawing/2014/main" id="{F0DCA8C7-303F-451D-98C3-10288D491D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2252" y="4929221"/>
            <a:ext cx="1544389" cy="1800000"/>
          </a:xfrm>
          <a:prstGeom prst="rect">
            <a:avLst/>
          </a:prstGeom>
        </p:spPr>
      </p:pic>
      <p:pic>
        <p:nvPicPr>
          <p:cNvPr id="19" name="Picture 18" descr="Icon&#10;&#10;Description automatically generated">
            <a:extLst>
              <a:ext uri="{FF2B5EF4-FFF2-40B4-BE49-F238E27FC236}">
                <a16:creationId xmlns:a16="http://schemas.microsoft.com/office/drawing/2014/main" id="{9C7C5502-8669-420B-9A07-19C482D5904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42611" y="4929221"/>
            <a:ext cx="1542602" cy="1800000"/>
          </a:xfrm>
          <a:prstGeom prst="rect">
            <a:avLst/>
          </a:prstGeom>
        </p:spPr>
      </p:pic>
      <p:pic>
        <p:nvPicPr>
          <p:cNvPr id="20" name="Picture 19">
            <a:extLst>
              <a:ext uri="{FF2B5EF4-FFF2-40B4-BE49-F238E27FC236}">
                <a16:creationId xmlns:a16="http://schemas.microsoft.com/office/drawing/2014/main" id="{F2EF4355-EB53-4CFD-B902-74C12A1E4128}"/>
              </a:ext>
            </a:extLst>
          </p:cNvPr>
          <p:cNvPicPr>
            <a:picLocks noChangeAspect="1"/>
          </p:cNvPicPr>
          <p:nvPr/>
        </p:nvPicPr>
        <p:blipFill rotWithShape="1">
          <a:blip r:embed="rId10">
            <a:clrChange>
              <a:clrFrom>
                <a:srgbClr val="FFFFFF"/>
              </a:clrFrom>
              <a:clrTo>
                <a:srgbClr val="FFFFFF">
                  <a:alpha val="0"/>
                </a:srgbClr>
              </a:clrTo>
            </a:clrChange>
          </a:blip>
          <a:srcRect l="-2383" t="3714" r="10120" b="24851"/>
          <a:stretch/>
        </p:blipFill>
        <p:spPr>
          <a:xfrm>
            <a:off x="10961173" y="5301587"/>
            <a:ext cx="1011148" cy="1412928"/>
          </a:xfrm>
          <a:prstGeom prst="ellipse">
            <a:avLst/>
          </a:prstGeom>
        </p:spPr>
      </p:pic>
      <p:sp>
        <p:nvSpPr>
          <p:cNvPr id="21" name="TextBox 20">
            <a:extLst>
              <a:ext uri="{FF2B5EF4-FFF2-40B4-BE49-F238E27FC236}">
                <a16:creationId xmlns:a16="http://schemas.microsoft.com/office/drawing/2014/main" id="{B04128B9-5F52-47CC-A737-412AC4078133}"/>
              </a:ext>
            </a:extLst>
          </p:cNvPr>
          <p:cNvSpPr txBox="1"/>
          <p:nvPr/>
        </p:nvSpPr>
        <p:spPr>
          <a:xfrm>
            <a:off x="8114012" y="2760399"/>
            <a:ext cx="4077988" cy="2041798"/>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3C3C3B"/>
                </a:solidFill>
                <a:latin typeface="Trebuchet MS" panose="020B0603020202020204" pitchFamily="34" charset="0"/>
              </a:rPr>
              <a:t>Bishop John is asking our parishes in our diocese to take part in </a:t>
            </a:r>
            <a:r>
              <a:rPr lang="en-GB" sz="2400" b="1" dirty="0">
                <a:solidFill>
                  <a:srgbClr val="A50021"/>
                </a:solidFill>
                <a:latin typeface="Trebuchet MS" panose="020B0603020202020204" pitchFamily="34" charset="0"/>
              </a:rPr>
              <a:t>Hope in the Future</a:t>
            </a:r>
            <a:r>
              <a:rPr lang="en-GB" sz="2000" b="1" dirty="0">
                <a:solidFill>
                  <a:srgbClr val="3C3C3B"/>
                </a:solidFill>
                <a:latin typeface="Trebuchet MS" panose="020B0603020202020204" pitchFamily="34" charset="0"/>
              </a:rPr>
              <a:t>.</a:t>
            </a:r>
            <a:r>
              <a:rPr lang="en-GB" sz="2000" dirty="0">
                <a:solidFill>
                  <a:srgbClr val="3C3C3B"/>
                </a:solidFill>
                <a:latin typeface="Trebuchet MS" panose="020B0603020202020204" pitchFamily="34" charset="0"/>
              </a:rPr>
              <a:t> </a:t>
            </a:r>
          </a:p>
          <a:p>
            <a:pPr algn="ctr">
              <a:lnSpc>
                <a:spcPct val="90000"/>
              </a:lnSpc>
              <a:spcAft>
                <a:spcPts val="600"/>
              </a:spcAft>
            </a:pPr>
            <a:r>
              <a:rPr lang="en-GB" sz="2000" dirty="0">
                <a:solidFill>
                  <a:srgbClr val="3C3C3B"/>
                </a:solidFill>
                <a:latin typeface="Trebuchet MS" panose="020B0603020202020204" pitchFamily="34" charset="0"/>
              </a:rPr>
              <a:t>Think about all the important roles in a parish. </a:t>
            </a:r>
          </a:p>
          <a:p>
            <a:pPr algn="ctr">
              <a:lnSpc>
                <a:spcPct val="90000"/>
              </a:lnSpc>
              <a:spcAft>
                <a:spcPts val="600"/>
              </a:spcAft>
            </a:pPr>
            <a:r>
              <a:rPr lang="en-GB" sz="2400" b="1" dirty="0">
                <a:solidFill>
                  <a:srgbClr val="F04B29"/>
                </a:solidFill>
                <a:latin typeface="Trebuchet MS" panose="020B0603020202020204" pitchFamily="34" charset="0"/>
              </a:rPr>
              <a:t>Which role could you do?</a:t>
            </a:r>
            <a:endParaRPr lang="en-GB" sz="2000" b="1" dirty="0">
              <a:solidFill>
                <a:srgbClr val="F04B29"/>
              </a:solidFill>
              <a:latin typeface="Trebuchet MS" panose="020B0603020202020204" pitchFamily="34" charset="0"/>
            </a:endParaRPr>
          </a:p>
        </p:txBody>
      </p:sp>
    </p:spTree>
    <p:extLst>
      <p:ext uri="{BB962C8B-B14F-4D97-AF65-F5344CB8AC3E}">
        <p14:creationId xmlns:p14="http://schemas.microsoft.com/office/powerpoint/2010/main" val="2339019379"/>
      </p:ext>
    </p:extLst>
  </p:cSld>
  <p:clrMapOvr>
    <a:masterClrMapping/>
  </p:clrMapOvr>
  <p:timing>
    <p:tnLst>
      <p:par>
        <p:cTn id="1" dur="indefinite" restart="never" nodeType="tmRoot">
          <p:childTnLst>
            <p:video>
              <p:cMediaNode vol="80000">
                <p:cTn id="2"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C553083-1A78-471B-9756-3BB755C613EF}"/>
              </a:ext>
            </a:extLst>
          </p:cNvPr>
          <p:cNvPicPr>
            <a:picLocks noChangeAspect="1"/>
          </p:cNvPicPr>
          <p:nvPr/>
        </p:nvPicPr>
        <p:blipFill rotWithShape="1">
          <a:blip r:embed="rId2">
            <a:clrChange>
              <a:clrFrom>
                <a:srgbClr val="FFFFFF"/>
              </a:clrFrom>
              <a:clrTo>
                <a:srgbClr val="FFFFFF">
                  <a:alpha val="0"/>
                </a:srgbClr>
              </a:clrTo>
            </a:clrChange>
          </a:blip>
          <a:srcRect l="42139" t="11035" b="33011"/>
          <a:stretch/>
        </p:blipFill>
        <p:spPr>
          <a:xfrm>
            <a:off x="0" y="0"/>
            <a:ext cx="3929430" cy="6858000"/>
          </a:xfrm>
          <a:prstGeom prst="rect">
            <a:avLst/>
          </a:prstGeom>
        </p:spPr>
      </p:pic>
      <p:pic>
        <p:nvPicPr>
          <p:cNvPr id="4" name="Picture 3" descr="A person with collar shirt&#10;&#10;Description automatically generated">
            <a:extLst>
              <a:ext uri="{FF2B5EF4-FFF2-40B4-BE49-F238E27FC236}">
                <a16:creationId xmlns:a16="http://schemas.microsoft.com/office/drawing/2014/main" id="{A576D3C9-D122-4BC8-B18B-972406335A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158" y="2248398"/>
            <a:ext cx="4503821" cy="23612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46FAA12E-826C-4EA6-BE54-0A99A991B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9575" y="1539000"/>
            <a:ext cx="1512000" cy="1890000"/>
          </a:xfrm>
          <a:prstGeom prst="rect">
            <a:avLst/>
          </a:prstGeom>
        </p:spPr>
      </p:pic>
      <p:pic>
        <p:nvPicPr>
          <p:cNvPr id="5" name="Picture 4">
            <a:extLst>
              <a:ext uri="{FF2B5EF4-FFF2-40B4-BE49-F238E27FC236}">
                <a16:creationId xmlns:a16="http://schemas.microsoft.com/office/drawing/2014/main" id="{E08DB4AD-B035-426C-9D0A-57148B11E3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1574" y="1644203"/>
            <a:ext cx="1574204" cy="1834822"/>
          </a:xfrm>
          <a:prstGeom prst="rect">
            <a:avLst/>
          </a:prstGeom>
        </p:spPr>
      </p:pic>
      <p:pic>
        <p:nvPicPr>
          <p:cNvPr id="6" name="Picture 5">
            <a:extLst>
              <a:ext uri="{FF2B5EF4-FFF2-40B4-BE49-F238E27FC236}">
                <a16:creationId xmlns:a16="http://schemas.microsoft.com/office/drawing/2014/main" id="{4EC7CD2F-960F-4420-9931-84195BF179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5777" y="1639049"/>
            <a:ext cx="1535706" cy="1789951"/>
          </a:xfrm>
          <a:prstGeom prst="rect">
            <a:avLst/>
          </a:prstGeom>
        </p:spPr>
      </p:pic>
      <p:pic>
        <p:nvPicPr>
          <p:cNvPr id="7" name="Picture 6">
            <a:extLst>
              <a:ext uri="{FF2B5EF4-FFF2-40B4-BE49-F238E27FC236}">
                <a16:creationId xmlns:a16="http://schemas.microsoft.com/office/drawing/2014/main" id="{F185E3EC-C780-4E85-AEDA-AD8D2ABD2C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32174" y="1639050"/>
            <a:ext cx="1538120" cy="1792764"/>
          </a:xfrm>
          <a:prstGeom prst="rect">
            <a:avLst/>
          </a:prstGeom>
        </p:spPr>
      </p:pic>
      <p:pic>
        <p:nvPicPr>
          <p:cNvPr id="8" name="Picture 7">
            <a:extLst>
              <a:ext uri="{FF2B5EF4-FFF2-40B4-BE49-F238E27FC236}">
                <a16:creationId xmlns:a16="http://schemas.microsoft.com/office/drawing/2014/main" id="{D5BC2959-A747-4D0D-973E-F9E83F81A8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4696" y="3472542"/>
            <a:ext cx="1543931" cy="1799538"/>
          </a:xfrm>
          <a:prstGeom prst="rect">
            <a:avLst/>
          </a:prstGeom>
        </p:spPr>
      </p:pic>
      <p:pic>
        <p:nvPicPr>
          <p:cNvPr id="9" name="Picture 8">
            <a:extLst>
              <a:ext uri="{FF2B5EF4-FFF2-40B4-BE49-F238E27FC236}">
                <a16:creationId xmlns:a16="http://schemas.microsoft.com/office/drawing/2014/main" id="{24957825-EDC5-497F-B1D7-8D5F2DD07E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54811" y="3479025"/>
            <a:ext cx="1540947" cy="1798056"/>
          </a:xfrm>
          <a:prstGeom prst="rect">
            <a:avLst/>
          </a:prstGeom>
        </p:spPr>
      </p:pic>
      <p:pic>
        <p:nvPicPr>
          <p:cNvPr id="10" name="Picture 9">
            <a:extLst>
              <a:ext uri="{FF2B5EF4-FFF2-40B4-BE49-F238E27FC236}">
                <a16:creationId xmlns:a16="http://schemas.microsoft.com/office/drawing/2014/main" id="{A64DA6B1-5F74-4C28-BB5C-38495EE48D4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21943" y="3496377"/>
            <a:ext cx="1523482" cy="1775703"/>
          </a:xfrm>
          <a:prstGeom prst="rect">
            <a:avLst/>
          </a:prstGeom>
        </p:spPr>
      </p:pic>
      <p:sp>
        <p:nvSpPr>
          <p:cNvPr id="22" name="TextBox 21">
            <a:extLst>
              <a:ext uri="{FF2B5EF4-FFF2-40B4-BE49-F238E27FC236}">
                <a16:creationId xmlns:a16="http://schemas.microsoft.com/office/drawing/2014/main" id="{12420788-60E1-4D5F-87F9-510AFE6244B7}"/>
              </a:ext>
            </a:extLst>
          </p:cNvPr>
          <p:cNvSpPr txBox="1"/>
          <p:nvPr/>
        </p:nvSpPr>
        <p:spPr>
          <a:xfrm>
            <a:off x="1976992" y="191685"/>
            <a:ext cx="7630258" cy="1200329"/>
          </a:xfrm>
          <a:prstGeom prst="rect">
            <a:avLst/>
          </a:prstGeom>
          <a:noFill/>
        </p:spPr>
        <p:txBody>
          <a:bodyPr wrap="square" rtlCol="0">
            <a:spAutoFit/>
          </a:bodyPr>
          <a:lstStyle/>
          <a:p>
            <a:pPr algn="ctr"/>
            <a:r>
              <a:rPr lang="en-GB" sz="3600" b="1" dirty="0">
                <a:latin typeface="Trebuchet MS" panose="020B0603020202020204" pitchFamily="34" charset="0"/>
              </a:rPr>
              <a:t>7 steps to getting more involved in your parish…</a:t>
            </a:r>
          </a:p>
        </p:txBody>
      </p:sp>
      <p:sp>
        <p:nvSpPr>
          <p:cNvPr id="23" name="TextBox 22">
            <a:extLst>
              <a:ext uri="{FF2B5EF4-FFF2-40B4-BE49-F238E27FC236}">
                <a16:creationId xmlns:a16="http://schemas.microsoft.com/office/drawing/2014/main" id="{59D1FAFD-56D6-42BD-BE37-207F7AEA4A48}"/>
              </a:ext>
            </a:extLst>
          </p:cNvPr>
          <p:cNvSpPr txBox="1"/>
          <p:nvPr/>
        </p:nvSpPr>
        <p:spPr>
          <a:xfrm>
            <a:off x="2574225" y="5717693"/>
            <a:ext cx="9270445" cy="1453459"/>
          </a:xfrm>
          <a:prstGeom prst="rect">
            <a:avLst/>
          </a:prstGeom>
        </p:spPr>
        <p:txBody>
          <a:bodyPr vert="horz" lIns="91440" tIns="45720" rIns="91440" bIns="45720" rtlCol="0">
            <a:normAutofit/>
          </a:bodyPr>
          <a:lstStyle/>
          <a:p>
            <a:pPr algn="ctr">
              <a:lnSpc>
                <a:spcPct val="90000"/>
              </a:lnSpc>
              <a:spcAft>
                <a:spcPts val="600"/>
              </a:spcAft>
            </a:pPr>
            <a:r>
              <a:rPr lang="en-GB" sz="2000" b="1" dirty="0">
                <a:latin typeface="Trebuchet MS" panose="020B0603020202020204" pitchFamily="34" charset="0"/>
              </a:rPr>
              <a:t>A great starting point may be to speak to your Parish Priest or another young person who is involved in the parish and ask how you can help out …</a:t>
            </a:r>
          </a:p>
        </p:txBody>
      </p:sp>
    </p:spTree>
    <p:extLst>
      <p:ext uri="{BB962C8B-B14F-4D97-AF65-F5344CB8AC3E}">
        <p14:creationId xmlns:p14="http://schemas.microsoft.com/office/powerpoint/2010/main" val="20192490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1356</TotalTime>
  <Words>1412</Words>
  <Application>Microsoft Office PowerPoint</Application>
  <PresentationFormat>Widescreen</PresentationFormat>
  <Paragraphs>123</Paragraphs>
  <Slides>21</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16</cp:revision>
  <dcterms:created xsi:type="dcterms:W3CDTF">2021-01-28T18:21:07Z</dcterms:created>
  <dcterms:modified xsi:type="dcterms:W3CDTF">2021-02-02T13:15:59Z</dcterms:modified>
</cp:coreProperties>
</file>